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Default Extension="wav" ContentType="audio/wav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7" r:id="rId1"/>
  </p:sldMasterIdLst>
  <p:notesMasterIdLst>
    <p:notesMasterId r:id="rId34"/>
  </p:notesMasterIdLst>
  <p:handoutMasterIdLst>
    <p:handoutMasterId r:id="rId35"/>
  </p:handoutMasterIdLst>
  <p:sldIdLst>
    <p:sldId id="258" r:id="rId2"/>
    <p:sldId id="371" r:id="rId3"/>
    <p:sldId id="259" r:id="rId4"/>
    <p:sldId id="380" r:id="rId5"/>
    <p:sldId id="379" r:id="rId6"/>
    <p:sldId id="377" r:id="rId7"/>
    <p:sldId id="378" r:id="rId8"/>
    <p:sldId id="395" r:id="rId9"/>
    <p:sldId id="394" r:id="rId10"/>
    <p:sldId id="443" r:id="rId11"/>
    <p:sldId id="404" r:id="rId12"/>
    <p:sldId id="437" r:id="rId13"/>
    <p:sldId id="396" r:id="rId14"/>
    <p:sldId id="436" r:id="rId15"/>
    <p:sldId id="440" r:id="rId16"/>
    <p:sldId id="438" r:id="rId17"/>
    <p:sldId id="441" r:id="rId18"/>
    <p:sldId id="439" r:id="rId19"/>
    <p:sldId id="397" r:id="rId20"/>
    <p:sldId id="445" r:id="rId21"/>
    <p:sldId id="444" r:id="rId22"/>
    <p:sldId id="403" r:id="rId23"/>
    <p:sldId id="374" r:id="rId24"/>
    <p:sldId id="384" r:id="rId25"/>
    <p:sldId id="385" r:id="rId26"/>
    <p:sldId id="399" r:id="rId27"/>
    <p:sldId id="405" r:id="rId28"/>
    <p:sldId id="446" r:id="rId29"/>
    <p:sldId id="415" r:id="rId30"/>
    <p:sldId id="432" r:id="rId31"/>
    <p:sldId id="447" r:id="rId32"/>
    <p:sldId id="448" r:id="rId33"/>
  </p:sldIdLst>
  <p:sldSz cx="9144000" cy="6858000" type="screen4x3"/>
  <p:notesSz cx="6858000" cy="9144000"/>
  <p:custDataLst>
    <p:tags r:id="rId36"/>
  </p:custDataLst>
  <p:defaultTextStyle>
    <a:defPPr>
      <a:defRPr lang="it-IT"/>
    </a:defPPr>
    <a:lvl1pPr algn="ctr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ctr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ctr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ctr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ctr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00"/>
    <a:srgbClr val="FF6600"/>
    <a:srgbClr val="FF33CC"/>
    <a:srgbClr val="009900"/>
    <a:srgbClr val="33CC33"/>
    <a:srgbClr val="000099"/>
    <a:srgbClr val="0066FF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34" autoAdjust="0"/>
    <p:restoredTop sz="94051" autoAdjust="0"/>
  </p:normalViewPr>
  <p:slideViewPr>
    <p:cSldViewPr>
      <p:cViewPr varScale="1">
        <p:scale>
          <a:sx n="74" d="100"/>
          <a:sy n="74" d="100"/>
        </p:scale>
        <p:origin x="-103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04"/>
    </p:cViewPr>
  </p:sorterViewPr>
  <p:notesViewPr>
    <p:cSldViewPr>
      <p:cViewPr varScale="1">
        <p:scale>
          <a:sx n="80" d="100"/>
          <a:sy n="80" d="100"/>
        </p:scale>
        <p:origin x="-1662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5C7C5A16-8761-4E83-A08D-E8EB49BD1FC7}" type="datetime1">
              <a:rPr lang="it-IT"/>
              <a:pPr>
                <a:defRPr/>
              </a:pPr>
              <a:t>19/01/2011</a:t>
            </a:fld>
            <a:endParaRPr lang="it-IT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55E45C1C-32C9-4A06-A942-283A9982AA7E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2D5D693-3142-4275-9A67-CBE2F71EC414}" type="datetime1">
              <a:rPr lang="it-IT"/>
              <a:pPr>
                <a:defRPr/>
              </a:pPr>
              <a:t>19/01/2011</a:t>
            </a:fld>
            <a:endParaRPr lang="it-IT"/>
          </a:p>
        </p:txBody>
      </p:sp>
      <p:sp>
        <p:nvSpPr>
          <p:cNvPr id="34820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 smtClean="0"/>
              <a:t>Fare clic per modificare gli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63AFB29-7E5A-452C-A42B-8E738E913D24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54971332-EABE-4D9B-9542-9A02E3D20488}" type="datetime1">
              <a:rPr lang="it-IT"/>
              <a:pPr/>
              <a:t>19/01/2011</a:t>
            </a:fld>
            <a:endParaRPr lang="it-IT"/>
          </a:p>
        </p:txBody>
      </p:sp>
      <p:sp>
        <p:nvSpPr>
          <p:cNvPr id="3584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1B1ABF-5973-4B94-8182-C49AC789D06B}" type="slidenum">
              <a:rPr lang="it-IT"/>
              <a:pPr/>
              <a:t>1</a:t>
            </a:fld>
            <a:endParaRPr lang="it-IT"/>
          </a:p>
        </p:txBody>
      </p:sp>
      <p:sp>
        <p:nvSpPr>
          <p:cNvPr id="3584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6EDFE2B5-35EC-4B0F-92DC-CCFB3DDD59B6}" type="datetime1">
              <a:rPr lang="it-IT"/>
              <a:pPr/>
              <a:t>19/01/2011</a:t>
            </a:fld>
            <a:endParaRPr lang="it-IT"/>
          </a:p>
        </p:txBody>
      </p:sp>
      <p:sp>
        <p:nvSpPr>
          <p:cNvPr id="4505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DDD2B7-E186-420D-B0A3-555A71FABB66}" type="slidenum">
              <a:rPr lang="it-IT"/>
              <a:pPr/>
              <a:t>10</a:t>
            </a:fld>
            <a:endParaRPr lang="it-IT"/>
          </a:p>
        </p:txBody>
      </p:sp>
      <p:sp>
        <p:nvSpPr>
          <p:cNvPr id="4506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86826814-8E3D-4217-BF40-5C303C33CBDC}" type="datetime1">
              <a:rPr lang="it-IT"/>
              <a:pPr/>
              <a:t>19/01/2011</a:t>
            </a:fld>
            <a:endParaRPr lang="it-IT"/>
          </a:p>
        </p:txBody>
      </p:sp>
      <p:sp>
        <p:nvSpPr>
          <p:cNvPr id="4608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5A30E94-41D7-4530-84E2-9BE6F27F3E8F}" type="slidenum">
              <a:rPr lang="it-IT"/>
              <a:pPr/>
              <a:t>11</a:t>
            </a:fld>
            <a:endParaRPr lang="it-IT"/>
          </a:p>
        </p:txBody>
      </p:sp>
      <p:sp>
        <p:nvSpPr>
          <p:cNvPr id="4608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9D112A8F-482E-4BEB-B183-9E2862AA30E1}" type="datetime1">
              <a:rPr lang="it-IT"/>
              <a:pPr/>
              <a:t>19/01/2011</a:t>
            </a:fld>
            <a:endParaRPr lang="it-IT"/>
          </a:p>
        </p:txBody>
      </p:sp>
      <p:sp>
        <p:nvSpPr>
          <p:cNvPr id="4710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83AA03-4673-4813-841D-CE0D6DB7D22D}" type="slidenum">
              <a:rPr lang="it-IT"/>
              <a:pPr/>
              <a:t>12</a:t>
            </a:fld>
            <a:endParaRPr lang="it-IT"/>
          </a:p>
        </p:txBody>
      </p:sp>
      <p:sp>
        <p:nvSpPr>
          <p:cNvPr id="4710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C09B9681-2AB0-45CF-88E8-3F5F30218C57}" type="datetime1">
              <a:rPr lang="it-IT"/>
              <a:pPr/>
              <a:t>19/01/2011</a:t>
            </a:fld>
            <a:endParaRPr lang="it-IT"/>
          </a:p>
        </p:txBody>
      </p:sp>
      <p:sp>
        <p:nvSpPr>
          <p:cNvPr id="4813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D351C0-E867-4650-971D-6841C534D63E}" type="slidenum">
              <a:rPr lang="it-IT"/>
              <a:pPr/>
              <a:t>13</a:t>
            </a:fld>
            <a:endParaRPr lang="it-IT"/>
          </a:p>
        </p:txBody>
      </p:sp>
      <p:sp>
        <p:nvSpPr>
          <p:cNvPr id="4813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320489C7-57C4-4CF2-B190-6ABF290B7E3A}" type="datetime1">
              <a:rPr lang="it-IT"/>
              <a:pPr/>
              <a:t>19/01/2011</a:t>
            </a:fld>
            <a:endParaRPr lang="it-IT"/>
          </a:p>
        </p:txBody>
      </p:sp>
      <p:sp>
        <p:nvSpPr>
          <p:cNvPr id="4915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B070B9-E87F-4479-BC98-3636C0BA4E69}" type="slidenum">
              <a:rPr lang="it-IT"/>
              <a:pPr/>
              <a:t>14</a:t>
            </a:fld>
            <a:endParaRPr lang="it-IT"/>
          </a:p>
        </p:txBody>
      </p:sp>
      <p:sp>
        <p:nvSpPr>
          <p:cNvPr id="4915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89F57760-2979-4ABC-9F71-AD486ECA5A2A}" type="datetime1">
              <a:rPr lang="it-IT"/>
              <a:pPr/>
              <a:t>19/01/2011</a:t>
            </a:fld>
            <a:endParaRPr lang="it-IT"/>
          </a:p>
        </p:txBody>
      </p:sp>
      <p:sp>
        <p:nvSpPr>
          <p:cNvPr id="5017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AFB19B-F5EA-44CF-B31F-CCB06EBFE9A4}" type="slidenum">
              <a:rPr lang="it-IT"/>
              <a:pPr/>
              <a:t>15</a:t>
            </a:fld>
            <a:endParaRPr lang="it-IT"/>
          </a:p>
        </p:txBody>
      </p:sp>
      <p:sp>
        <p:nvSpPr>
          <p:cNvPr id="5018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7A45891A-D681-4B79-9770-9834A82CDFD8}" type="datetime1">
              <a:rPr lang="it-IT"/>
              <a:pPr/>
              <a:t>19/01/2011</a:t>
            </a:fld>
            <a:endParaRPr lang="it-IT"/>
          </a:p>
        </p:txBody>
      </p:sp>
      <p:sp>
        <p:nvSpPr>
          <p:cNvPr id="5120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319A01-EFFB-4E37-B2B9-BCA02680281C}" type="slidenum">
              <a:rPr lang="it-IT"/>
              <a:pPr/>
              <a:t>16</a:t>
            </a:fld>
            <a:endParaRPr lang="it-IT"/>
          </a:p>
        </p:txBody>
      </p:sp>
      <p:sp>
        <p:nvSpPr>
          <p:cNvPr id="5120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CCB7C416-3D3D-4EB8-B88A-3C58ACDAB515}" type="datetime1">
              <a:rPr lang="it-IT"/>
              <a:pPr/>
              <a:t>19/01/2011</a:t>
            </a:fld>
            <a:endParaRPr lang="it-IT"/>
          </a:p>
        </p:txBody>
      </p:sp>
      <p:sp>
        <p:nvSpPr>
          <p:cNvPr id="5222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8ED421-5C0A-478D-8B89-903DA63AE3AA}" type="slidenum">
              <a:rPr lang="it-IT"/>
              <a:pPr/>
              <a:t>17</a:t>
            </a:fld>
            <a:endParaRPr lang="it-IT"/>
          </a:p>
        </p:txBody>
      </p:sp>
      <p:sp>
        <p:nvSpPr>
          <p:cNvPr id="5222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A94CEB65-5064-401A-96BD-ED613152F35E}" type="datetime1">
              <a:rPr lang="it-IT"/>
              <a:pPr/>
              <a:t>19/01/2011</a:t>
            </a:fld>
            <a:endParaRPr lang="it-IT"/>
          </a:p>
        </p:txBody>
      </p:sp>
      <p:sp>
        <p:nvSpPr>
          <p:cNvPr id="5325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FA326F-16E3-43DB-B83C-86DFA5E5674B}" type="slidenum">
              <a:rPr lang="it-IT"/>
              <a:pPr/>
              <a:t>18</a:t>
            </a:fld>
            <a:endParaRPr lang="it-IT"/>
          </a:p>
        </p:txBody>
      </p:sp>
      <p:sp>
        <p:nvSpPr>
          <p:cNvPr id="5325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812F9BBA-A411-4255-B4D0-F20CA00CE97A}" type="datetime1">
              <a:rPr lang="it-IT"/>
              <a:pPr/>
              <a:t>19/01/2011</a:t>
            </a:fld>
            <a:endParaRPr lang="it-IT"/>
          </a:p>
        </p:txBody>
      </p:sp>
      <p:sp>
        <p:nvSpPr>
          <p:cNvPr id="5427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AC9A35-C891-49F2-BB46-6BE2312D2E41}" type="slidenum">
              <a:rPr lang="it-IT"/>
              <a:pPr/>
              <a:t>19</a:t>
            </a:fld>
            <a:endParaRPr lang="it-IT"/>
          </a:p>
        </p:txBody>
      </p:sp>
      <p:sp>
        <p:nvSpPr>
          <p:cNvPr id="5427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92BCED47-976B-4A6C-BF3F-BF82DADEFB9E}" type="datetime1">
              <a:rPr lang="it-IT"/>
              <a:pPr/>
              <a:t>19/01/2011</a:t>
            </a:fld>
            <a:endParaRPr lang="it-IT"/>
          </a:p>
        </p:txBody>
      </p:sp>
      <p:sp>
        <p:nvSpPr>
          <p:cNvPr id="3686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5E35E7-5BAB-499F-8CC8-5FCF8AE1E6FC}" type="slidenum">
              <a:rPr lang="it-IT"/>
              <a:pPr/>
              <a:t>2</a:t>
            </a:fld>
            <a:endParaRPr lang="it-IT"/>
          </a:p>
        </p:txBody>
      </p:sp>
      <p:sp>
        <p:nvSpPr>
          <p:cNvPr id="3686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F75CD8CC-89F8-4F29-9EDC-B1B49D39F9CE}" type="datetime1">
              <a:rPr lang="it-IT"/>
              <a:pPr/>
              <a:t>19/01/2011</a:t>
            </a:fld>
            <a:endParaRPr lang="it-IT"/>
          </a:p>
        </p:txBody>
      </p:sp>
      <p:sp>
        <p:nvSpPr>
          <p:cNvPr id="5529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F01E57-A8A3-4D58-BC3B-9C1BDF1CD966}" type="slidenum">
              <a:rPr lang="it-IT"/>
              <a:pPr/>
              <a:t>20</a:t>
            </a:fld>
            <a:endParaRPr lang="it-IT"/>
          </a:p>
        </p:txBody>
      </p:sp>
      <p:sp>
        <p:nvSpPr>
          <p:cNvPr id="5530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64B5F96F-81E9-4D5A-976F-D836562A6963}" type="datetime1">
              <a:rPr lang="it-IT"/>
              <a:pPr/>
              <a:t>19/01/2011</a:t>
            </a:fld>
            <a:endParaRPr lang="it-IT"/>
          </a:p>
        </p:txBody>
      </p:sp>
      <p:sp>
        <p:nvSpPr>
          <p:cNvPr id="5632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778C7E-98A4-4BBB-889B-8732AF99F4B5}" type="slidenum">
              <a:rPr lang="it-IT"/>
              <a:pPr/>
              <a:t>21</a:t>
            </a:fld>
            <a:endParaRPr lang="it-IT"/>
          </a:p>
        </p:txBody>
      </p:sp>
      <p:sp>
        <p:nvSpPr>
          <p:cNvPr id="5632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A0F0738A-8820-4F33-9F35-75673FD75232}" type="datetime1">
              <a:rPr lang="it-IT"/>
              <a:pPr/>
              <a:t>19/01/2011</a:t>
            </a:fld>
            <a:endParaRPr lang="it-IT"/>
          </a:p>
        </p:txBody>
      </p:sp>
      <p:sp>
        <p:nvSpPr>
          <p:cNvPr id="5734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DAC75A-90DC-47CF-B6D4-D9EB4894D62C}" type="slidenum">
              <a:rPr lang="it-IT"/>
              <a:pPr/>
              <a:t>22</a:t>
            </a:fld>
            <a:endParaRPr lang="it-IT"/>
          </a:p>
        </p:txBody>
      </p:sp>
      <p:sp>
        <p:nvSpPr>
          <p:cNvPr id="5734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89005B8D-B604-4DE9-8552-0C8BA8D2C029}" type="datetime1">
              <a:rPr lang="it-IT"/>
              <a:pPr/>
              <a:t>19/01/2011</a:t>
            </a:fld>
            <a:endParaRPr lang="it-IT"/>
          </a:p>
        </p:txBody>
      </p:sp>
      <p:sp>
        <p:nvSpPr>
          <p:cNvPr id="5837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DDD2AA-B539-40F6-8ED6-93EB4EA6574E}" type="slidenum">
              <a:rPr lang="it-IT"/>
              <a:pPr/>
              <a:t>23</a:t>
            </a:fld>
            <a:endParaRPr lang="it-IT"/>
          </a:p>
        </p:txBody>
      </p:sp>
      <p:sp>
        <p:nvSpPr>
          <p:cNvPr id="5837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4EB5CB69-7527-4CBD-AB1B-90AE2206F525}" type="datetime1">
              <a:rPr lang="it-IT"/>
              <a:pPr/>
              <a:t>19/01/2011</a:t>
            </a:fld>
            <a:endParaRPr lang="it-IT"/>
          </a:p>
        </p:txBody>
      </p:sp>
      <p:sp>
        <p:nvSpPr>
          <p:cNvPr id="5939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1B306B-6D04-46AA-8A8D-F1F12D5B3655}" type="slidenum">
              <a:rPr lang="it-IT"/>
              <a:pPr/>
              <a:t>24</a:t>
            </a:fld>
            <a:endParaRPr lang="it-IT"/>
          </a:p>
        </p:txBody>
      </p:sp>
      <p:sp>
        <p:nvSpPr>
          <p:cNvPr id="5939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4BA7FBD6-188C-4428-A0D8-EE39DD7ABC88}" type="datetime1">
              <a:rPr lang="it-IT"/>
              <a:pPr/>
              <a:t>19/01/2011</a:t>
            </a:fld>
            <a:endParaRPr lang="it-IT"/>
          </a:p>
        </p:txBody>
      </p:sp>
      <p:sp>
        <p:nvSpPr>
          <p:cNvPr id="6041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EDB710-97BA-4188-9CAE-ED1ACE3776B8}" type="slidenum">
              <a:rPr lang="it-IT"/>
              <a:pPr/>
              <a:t>25</a:t>
            </a:fld>
            <a:endParaRPr lang="it-IT"/>
          </a:p>
        </p:txBody>
      </p:sp>
      <p:sp>
        <p:nvSpPr>
          <p:cNvPr id="6042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514EF427-2EE0-422D-B2DB-7408E4119E98}" type="datetime1">
              <a:rPr lang="it-IT"/>
              <a:pPr/>
              <a:t>19/01/2011</a:t>
            </a:fld>
            <a:endParaRPr lang="it-IT"/>
          </a:p>
        </p:txBody>
      </p:sp>
      <p:sp>
        <p:nvSpPr>
          <p:cNvPr id="6144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51C321-2459-4DE0-8B66-B61C9050EE6B}" type="slidenum">
              <a:rPr lang="it-IT"/>
              <a:pPr/>
              <a:t>26</a:t>
            </a:fld>
            <a:endParaRPr lang="it-IT"/>
          </a:p>
        </p:txBody>
      </p:sp>
      <p:sp>
        <p:nvSpPr>
          <p:cNvPr id="6144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0E3FEC00-B302-4CEF-A596-47D2F8D93D6D}" type="datetime1">
              <a:rPr lang="it-IT"/>
              <a:pPr/>
              <a:t>19/01/2011</a:t>
            </a:fld>
            <a:endParaRPr lang="it-IT"/>
          </a:p>
        </p:txBody>
      </p:sp>
      <p:sp>
        <p:nvSpPr>
          <p:cNvPr id="6246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275514-3B76-4916-AB8E-966B7F444613}" type="slidenum">
              <a:rPr lang="it-IT"/>
              <a:pPr/>
              <a:t>27</a:t>
            </a:fld>
            <a:endParaRPr lang="it-IT"/>
          </a:p>
        </p:txBody>
      </p:sp>
      <p:sp>
        <p:nvSpPr>
          <p:cNvPr id="6246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40291A58-93C1-4161-9A71-E05BB6B0DCE2}" type="datetime1">
              <a:rPr lang="it-IT"/>
              <a:pPr/>
              <a:t>19/01/2011</a:t>
            </a:fld>
            <a:endParaRPr lang="it-IT"/>
          </a:p>
        </p:txBody>
      </p:sp>
      <p:sp>
        <p:nvSpPr>
          <p:cNvPr id="6349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EF23C6-2387-4AC4-9029-CD5854CEB681}" type="slidenum">
              <a:rPr lang="it-IT"/>
              <a:pPr/>
              <a:t>28</a:t>
            </a:fld>
            <a:endParaRPr lang="it-IT"/>
          </a:p>
        </p:txBody>
      </p:sp>
      <p:sp>
        <p:nvSpPr>
          <p:cNvPr id="6349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022ADAA9-54C5-407A-87B0-F86E4A388692}" type="datetime1">
              <a:rPr lang="it-IT"/>
              <a:pPr/>
              <a:t>19/01/2011</a:t>
            </a:fld>
            <a:endParaRPr lang="it-IT"/>
          </a:p>
        </p:txBody>
      </p:sp>
      <p:sp>
        <p:nvSpPr>
          <p:cNvPr id="6451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5A67E3-49BF-432D-9DA4-16CC28638396}" type="slidenum">
              <a:rPr lang="it-IT"/>
              <a:pPr/>
              <a:t>29</a:t>
            </a:fld>
            <a:endParaRPr lang="it-IT"/>
          </a:p>
        </p:txBody>
      </p:sp>
      <p:sp>
        <p:nvSpPr>
          <p:cNvPr id="6451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F8C9CEA0-8534-404E-8B46-010778FB8923}" type="datetime1">
              <a:rPr lang="it-IT"/>
              <a:pPr/>
              <a:t>19/01/2011</a:t>
            </a:fld>
            <a:endParaRPr lang="it-IT"/>
          </a:p>
        </p:txBody>
      </p:sp>
      <p:sp>
        <p:nvSpPr>
          <p:cNvPr id="3789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DD54FA-9A24-4904-B397-E885485F5236}" type="slidenum">
              <a:rPr lang="it-IT"/>
              <a:pPr/>
              <a:t>3</a:t>
            </a:fld>
            <a:endParaRPr lang="it-IT"/>
          </a:p>
        </p:txBody>
      </p:sp>
      <p:sp>
        <p:nvSpPr>
          <p:cNvPr id="3789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5A2A9412-F7D0-4203-B73B-80E2968452AE}" type="datetime1">
              <a:rPr lang="it-IT"/>
              <a:pPr/>
              <a:t>19/01/2011</a:t>
            </a:fld>
            <a:endParaRPr lang="it-IT"/>
          </a:p>
        </p:txBody>
      </p:sp>
      <p:sp>
        <p:nvSpPr>
          <p:cNvPr id="6553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5E8248-EC76-4E5C-B580-989B0D211F07}" type="slidenum">
              <a:rPr lang="it-IT"/>
              <a:pPr/>
              <a:t>30</a:t>
            </a:fld>
            <a:endParaRPr lang="it-IT"/>
          </a:p>
        </p:txBody>
      </p:sp>
      <p:sp>
        <p:nvSpPr>
          <p:cNvPr id="6554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6564" name="Date Placeholder 3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9E1BA9F5-2DF5-4AEC-B332-A62BD1C79C95}" type="datetime1">
              <a:rPr lang="it-IT"/>
              <a:pPr/>
              <a:t>19/01/2011</a:t>
            </a:fld>
            <a:endParaRPr lang="it-IT"/>
          </a:p>
        </p:txBody>
      </p:sp>
      <p:sp>
        <p:nvSpPr>
          <p:cNvPr id="66565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906B09-1186-4728-905B-3F549C338E98}" type="slidenum">
              <a:rPr lang="it-IT"/>
              <a:pPr/>
              <a:t>31</a:t>
            </a:fld>
            <a:endParaRPr lang="it-IT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7588" name="Date Placeholder 3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8C13AA9A-8AEC-409D-9E33-AD850D9A548C}" type="datetime1">
              <a:rPr lang="it-IT"/>
              <a:pPr/>
              <a:t>19/01/2011</a:t>
            </a:fld>
            <a:endParaRPr lang="it-IT"/>
          </a:p>
        </p:txBody>
      </p:sp>
      <p:sp>
        <p:nvSpPr>
          <p:cNvPr id="67589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8385700-3FA5-493E-AD75-95115D13D8FE}" type="slidenum">
              <a:rPr lang="it-IT"/>
              <a:pPr/>
              <a:t>32</a:t>
            </a:fld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C8F1B9F6-42EB-410C-9600-E72D474032F6}" type="datetime1">
              <a:rPr lang="it-IT"/>
              <a:pPr/>
              <a:t>19/01/2011</a:t>
            </a:fld>
            <a:endParaRPr lang="it-IT"/>
          </a:p>
        </p:txBody>
      </p:sp>
      <p:sp>
        <p:nvSpPr>
          <p:cNvPr id="3891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C786A9-F7E2-426B-91C5-391E2F647DE8}" type="slidenum">
              <a:rPr lang="it-IT"/>
              <a:pPr/>
              <a:t>4</a:t>
            </a:fld>
            <a:endParaRPr lang="it-IT"/>
          </a:p>
        </p:txBody>
      </p:sp>
      <p:sp>
        <p:nvSpPr>
          <p:cNvPr id="3891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73C95437-3922-45C4-85DE-A3B7C4A9F05C}" type="datetime1">
              <a:rPr lang="it-IT"/>
              <a:pPr/>
              <a:t>19/01/2011</a:t>
            </a:fld>
            <a:endParaRPr lang="it-IT"/>
          </a:p>
        </p:txBody>
      </p:sp>
      <p:sp>
        <p:nvSpPr>
          <p:cNvPr id="3993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3C78F9-BEC8-4C81-9358-1E101BCDBFC6}" type="slidenum">
              <a:rPr lang="it-IT"/>
              <a:pPr/>
              <a:t>5</a:t>
            </a:fld>
            <a:endParaRPr lang="it-IT"/>
          </a:p>
        </p:txBody>
      </p:sp>
      <p:sp>
        <p:nvSpPr>
          <p:cNvPr id="3994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377772D6-6F52-4507-AEC3-CA4AB28CCFD4}" type="datetime1">
              <a:rPr lang="it-IT"/>
              <a:pPr/>
              <a:t>19/01/2011</a:t>
            </a:fld>
            <a:endParaRPr lang="it-IT"/>
          </a:p>
        </p:txBody>
      </p:sp>
      <p:sp>
        <p:nvSpPr>
          <p:cNvPr id="4096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46BAF5-5425-4397-87F2-4B27CFEAAC1C}" type="slidenum">
              <a:rPr lang="it-IT"/>
              <a:pPr/>
              <a:t>6</a:t>
            </a:fld>
            <a:endParaRPr lang="it-IT"/>
          </a:p>
        </p:txBody>
      </p:sp>
      <p:sp>
        <p:nvSpPr>
          <p:cNvPr id="4096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06E66191-8606-4F9A-87BC-569FA8983900}" type="datetime1">
              <a:rPr lang="it-IT"/>
              <a:pPr/>
              <a:t>19/01/2011</a:t>
            </a:fld>
            <a:endParaRPr lang="it-IT"/>
          </a:p>
        </p:txBody>
      </p:sp>
      <p:sp>
        <p:nvSpPr>
          <p:cNvPr id="4198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2128F8-F13D-4D5B-997A-92CE085B8DAB}" type="slidenum">
              <a:rPr lang="it-IT"/>
              <a:pPr/>
              <a:t>7</a:t>
            </a:fld>
            <a:endParaRPr lang="it-IT"/>
          </a:p>
        </p:txBody>
      </p:sp>
      <p:sp>
        <p:nvSpPr>
          <p:cNvPr id="4198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85AF8A4A-9BC6-4C78-8E72-7749BBC1DDF0}" type="datetime1">
              <a:rPr lang="it-IT"/>
              <a:pPr/>
              <a:t>19/01/2011</a:t>
            </a:fld>
            <a:endParaRPr lang="it-IT"/>
          </a:p>
        </p:txBody>
      </p:sp>
      <p:sp>
        <p:nvSpPr>
          <p:cNvPr id="4301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14AC0A-7C33-4082-9147-6C2EF5074ADE}" type="slidenum">
              <a:rPr lang="it-IT"/>
              <a:pPr/>
              <a:t>8</a:t>
            </a:fld>
            <a:endParaRPr lang="it-IT"/>
          </a:p>
        </p:txBody>
      </p:sp>
      <p:sp>
        <p:nvSpPr>
          <p:cNvPr id="4301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26E91E20-1148-4E88-9CBB-05B9F978DA8C}" type="datetime1">
              <a:rPr lang="it-IT"/>
              <a:pPr/>
              <a:t>19/01/2011</a:t>
            </a:fld>
            <a:endParaRPr lang="it-IT"/>
          </a:p>
        </p:txBody>
      </p:sp>
      <p:sp>
        <p:nvSpPr>
          <p:cNvPr id="4403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06C31D-0417-482D-A56D-DC451ED7C06E}" type="slidenum">
              <a:rPr lang="it-IT"/>
              <a:pPr/>
              <a:t>9</a:t>
            </a:fld>
            <a:endParaRPr lang="it-IT"/>
          </a:p>
        </p:txBody>
      </p:sp>
      <p:sp>
        <p:nvSpPr>
          <p:cNvPr id="4403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38950" y="533400"/>
            <a:ext cx="22288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533400"/>
            <a:ext cx="65341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533400"/>
            <a:ext cx="77724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295400"/>
            <a:ext cx="4381500" cy="2590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295400"/>
            <a:ext cx="4381500" cy="2590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152400" y="4038600"/>
            <a:ext cx="4381500" cy="2590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86300" y="4038600"/>
            <a:ext cx="4381500" cy="2590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295400"/>
            <a:ext cx="4381500" cy="5334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295400"/>
            <a:ext cx="4381500" cy="2590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6300" y="4038600"/>
            <a:ext cx="4381500" cy="2590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295400"/>
            <a:ext cx="43815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295400"/>
            <a:ext cx="43815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33400"/>
            <a:ext cx="7772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Fare clic per modificare lo stile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295400"/>
            <a:ext cx="89154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Fare clic per modificare gli stili del testo dello schema</a:t>
            </a:r>
          </a:p>
          <a:p>
            <a:pPr lvl="1"/>
            <a:r>
              <a:rPr lang="en-US" smtClean="0"/>
              <a:t>Secondo livello</a:t>
            </a:r>
          </a:p>
          <a:p>
            <a:pPr lvl="2"/>
            <a:r>
              <a:rPr lang="en-US" smtClean="0"/>
              <a:t>Terzo livello</a:t>
            </a:r>
          </a:p>
        </p:txBody>
      </p:sp>
      <p:sp>
        <p:nvSpPr>
          <p:cNvPr id="499716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628775" y="6477000"/>
            <a:ext cx="50117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defRPr sz="1200" smtClean="0">
                <a:latin typeface="+mj-lt"/>
              </a:defRPr>
            </a:lvl1pPr>
          </a:lstStyle>
          <a:p>
            <a:pPr>
              <a:defRPr/>
            </a:pPr>
            <a:endParaRPr lang="en-GB"/>
          </a:p>
        </p:txBody>
      </p:sp>
      <p:pic>
        <p:nvPicPr>
          <p:cNvPr id="1029" name="Picture 5" descr="paint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90800" y="125413"/>
            <a:ext cx="64008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 descr="LogoPoliTo"/>
          <p:cNvPicPr>
            <a:picLocks noChangeAspect="1" noChangeArrowheads="1"/>
          </p:cNvPicPr>
          <p:nvPr userDrawn="1"/>
        </p:nvPicPr>
        <p:blipFill>
          <a:blip r:embed="rId16" cstate="print">
            <a:lum bright="100000" contrast="-70000"/>
            <a:grayscl/>
          </a:blip>
          <a:srcRect/>
          <a:stretch>
            <a:fillRect/>
          </a:stretch>
        </p:blipFill>
        <p:spPr bwMode="auto">
          <a:xfrm>
            <a:off x="8243888" y="22225"/>
            <a:ext cx="900112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C33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C3300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C3300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C3300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C3300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C3300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C3300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C3300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C33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11188" y="908050"/>
            <a:ext cx="7772400" cy="1470025"/>
          </a:xfrm>
          <a:noFill/>
        </p:spPr>
        <p:txBody>
          <a:bodyPr/>
          <a:lstStyle/>
          <a:p>
            <a:r>
              <a:rPr lang="en-US" smtClean="0">
                <a:solidFill>
                  <a:srgbClr val="000099"/>
                </a:solidFill>
              </a:rPr>
              <a:t>Tracking down </a:t>
            </a:r>
            <a:br>
              <a:rPr lang="en-US" smtClean="0">
                <a:solidFill>
                  <a:srgbClr val="000099"/>
                </a:solidFill>
              </a:rPr>
            </a:br>
            <a:r>
              <a:rPr lang="en-US" smtClean="0">
                <a:solidFill>
                  <a:srgbClr val="000099"/>
                </a:solidFill>
              </a:rPr>
              <a:t>              Traffic </a:t>
            </a:r>
          </a:p>
        </p:txBody>
      </p:sp>
      <p:sp>
        <p:nvSpPr>
          <p:cNvPr id="205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187450" y="2781300"/>
            <a:ext cx="6400800" cy="1752600"/>
          </a:xfrm>
          <a:noFill/>
        </p:spPr>
        <p:txBody>
          <a:bodyPr/>
          <a:lstStyle/>
          <a:p>
            <a:pPr>
              <a:lnSpc>
                <a:spcPct val="80000"/>
              </a:lnSpc>
            </a:pPr>
            <a:r>
              <a:rPr lang="it-IT" sz="2000" smtClean="0"/>
              <a:t>Dario Bonfiglio</a:t>
            </a:r>
          </a:p>
          <a:p>
            <a:pPr>
              <a:lnSpc>
                <a:spcPct val="80000"/>
              </a:lnSpc>
            </a:pPr>
            <a:r>
              <a:rPr lang="it-IT" sz="2000" i="1" smtClean="0"/>
              <a:t>Marco Mellia</a:t>
            </a:r>
          </a:p>
          <a:p>
            <a:pPr>
              <a:lnSpc>
                <a:spcPct val="80000"/>
              </a:lnSpc>
            </a:pPr>
            <a:r>
              <a:rPr lang="it-IT" sz="2000" smtClean="0"/>
              <a:t>Michela Meo</a:t>
            </a:r>
          </a:p>
          <a:p>
            <a:pPr>
              <a:lnSpc>
                <a:spcPct val="80000"/>
              </a:lnSpc>
            </a:pPr>
            <a:r>
              <a:rPr lang="it-IT" sz="2000" smtClean="0"/>
              <a:t>Nicolo’ Ritacca</a:t>
            </a:r>
          </a:p>
          <a:p>
            <a:pPr>
              <a:lnSpc>
                <a:spcPct val="80000"/>
              </a:lnSpc>
            </a:pPr>
            <a:r>
              <a:rPr lang="it-IT" sz="2000" smtClean="0"/>
              <a:t>Dario Rossi </a:t>
            </a:r>
          </a:p>
        </p:txBody>
      </p:sp>
      <p:sp>
        <p:nvSpPr>
          <p:cNvPr id="2052" name="Rectangle 16"/>
          <p:cNvSpPr>
            <a:spLocks/>
          </p:cNvSpPr>
          <p:nvPr/>
        </p:nvSpPr>
        <p:spPr bwMode="auto">
          <a:xfrm>
            <a:off x="1908175" y="0"/>
            <a:ext cx="7235825" cy="5492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 type="none" w="lg" len="lg"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pic>
        <p:nvPicPr>
          <p:cNvPr id="2053" name="Picture 17" descr="logo_ens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5157788"/>
            <a:ext cx="1495425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18" descr="logo_polit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80288" y="5013325"/>
            <a:ext cx="1630362" cy="163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19" descr="skype_lo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71775" y="1628775"/>
            <a:ext cx="1658938" cy="735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Skype Source Model</a:t>
            </a:r>
          </a:p>
        </p:txBody>
      </p:sp>
      <p:sp>
        <p:nvSpPr>
          <p:cNvPr id="11267" name="Oval 3"/>
          <p:cNvSpPr>
            <a:spLocks noChangeArrowheads="1"/>
          </p:cNvSpPr>
          <p:nvPr/>
        </p:nvSpPr>
        <p:spPr bwMode="auto">
          <a:xfrm>
            <a:off x="5724525" y="3932238"/>
            <a:ext cx="1368425" cy="360362"/>
          </a:xfrm>
          <a:prstGeom prst="ellipse">
            <a:avLst/>
          </a:prstGeom>
          <a:noFill/>
          <a:ln w="53975">
            <a:solidFill>
              <a:srgbClr val="FF0000"/>
            </a:solidFill>
            <a:round/>
            <a:headEnd/>
            <a:tailEnd type="none" w="lg" len="lg"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1268" name="Picture 4"/>
          <p:cNvPicPr>
            <a:picLocks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651000" y="1152525"/>
            <a:ext cx="5873750" cy="5189538"/>
          </a:xfrm>
          <a:noFill/>
        </p:spPr>
      </p:pic>
      <p:sp>
        <p:nvSpPr>
          <p:cNvPr id="786437" name="Oval 5"/>
          <p:cNvSpPr>
            <a:spLocks noChangeArrowheads="1"/>
          </p:cNvSpPr>
          <p:nvPr/>
        </p:nvSpPr>
        <p:spPr bwMode="auto">
          <a:xfrm>
            <a:off x="1692275" y="2420938"/>
            <a:ext cx="1079500" cy="576262"/>
          </a:xfrm>
          <a:prstGeom prst="ellipse">
            <a:avLst/>
          </a:prstGeom>
          <a:noFill/>
          <a:ln w="53975">
            <a:solidFill>
              <a:srgbClr val="FF0000"/>
            </a:solidFill>
            <a:round/>
            <a:headEnd/>
            <a:tailEnd type="non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86438" name="Oval 6"/>
          <p:cNvSpPr>
            <a:spLocks noChangeArrowheads="1"/>
          </p:cNvSpPr>
          <p:nvPr/>
        </p:nvSpPr>
        <p:spPr bwMode="auto">
          <a:xfrm>
            <a:off x="2987675" y="2349500"/>
            <a:ext cx="1079500" cy="1079500"/>
          </a:xfrm>
          <a:prstGeom prst="ellipse">
            <a:avLst/>
          </a:prstGeom>
          <a:noFill/>
          <a:ln w="53975">
            <a:solidFill>
              <a:srgbClr val="FF0000"/>
            </a:solidFill>
            <a:round/>
            <a:headEnd/>
            <a:tailEnd type="non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86439" name="Oval 7"/>
          <p:cNvSpPr>
            <a:spLocks noChangeArrowheads="1"/>
          </p:cNvSpPr>
          <p:nvPr/>
        </p:nvSpPr>
        <p:spPr bwMode="auto">
          <a:xfrm>
            <a:off x="4860925" y="3573463"/>
            <a:ext cx="719138" cy="1079500"/>
          </a:xfrm>
          <a:prstGeom prst="ellipse">
            <a:avLst/>
          </a:prstGeom>
          <a:noFill/>
          <a:ln w="53975">
            <a:solidFill>
              <a:srgbClr val="FF0000"/>
            </a:solidFill>
            <a:round/>
            <a:headEnd/>
            <a:tailEnd type="non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86442" name="AutoShape 10"/>
          <p:cNvSpPr>
            <a:spLocks noChangeArrowheads="1"/>
          </p:cNvSpPr>
          <p:nvPr/>
        </p:nvSpPr>
        <p:spPr bwMode="auto">
          <a:xfrm>
            <a:off x="6750050" y="4221163"/>
            <a:ext cx="2376488" cy="115252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336699"/>
              </a:gs>
              <a:gs pos="100000">
                <a:srgbClr val="182F47"/>
              </a:gs>
            </a:gsLst>
            <a:lin ang="0" scaled="1"/>
          </a:gradFill>
          <a:ln w="85725">
            <a:solidFill>
              <a:srgbClr val="FF0000"/>
            </a:solidFill>
            <a:round/>
            <a:headEnd/>
            <a:tailEnd type="none" w="lg" len="lg"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3600" b="1">
                <a:solidFill>
                  <a:srgbClr val="FFFF00"/>
                </a:solidFill>
                <a:latin typeface="Arial Unicode MS" pitchFamily="34" charset="-128"/>
              </a:rPr>
              <a:t>Skype</a:t>
            </a:r>
          </a:p>
          <a:p>
            <a:pPr>
              <a:spcBef>
                <a:spcPct val="0"/>
              </a:spcBef>
            </a:pPr>
            <a:r>
              <a:rPr lang="en-US" sz="3600" b="1">
                <a:solidFill>
                  <a:srgbClr val="FFFF00"/>
                </a:solidFill>
                <a:latin typeface="Arial Unicode MS" pitchFamily="34" charset="-128"/>
              </a:rPr>
              <a:t>Message</a:t>
            </a:r>
          </a:p>
        </p:txBody>
      </p:sp>
      <p:sp>
        <p:nvSpPr>
          <p:cNvPr id="786443" name="AutoShape 11"/>
          <p:cNvSpPr>
            <a:spLocks noChangeArrowheads="1"/>
          </p:cNvSpPr>
          <p:nvPr/>
        </p:nvSpPr>
        <p:spPr bwMode="auto">
          <a:xfrm>
            <a:off x="6750050" y="5373688"/>
            <a:ext cx="2376488" cy="72072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336699"/>
              </a:gs>
              <a:gs pos="100000">
                <a:srgbClr val="182F47"/>
              </a:gs>
            </a:gsLst>
            <a:lin ang="0" scaled="1"/>
          </a:gradFill>
          <a:ln w="85725">
            <a:solidFill>
              <a:srgbClr val="FF0000"/>
            </a:solidFill>
            <a:round/>
            <a:headEnd/>
            <a:tailEnd type="none" w="lg" len="lg"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3600" b="1">
                <a:solidFill>
                  <a:srgbClr val="FFFF00"/>
                </a:solidFill>
                <a:latin typeface="Arial Unicode MS" pitchFamily="34" charset="-128"/>
              </a:rPr>
              <a:t>TCP/UDP</a:t>
            </a:r>
          </a:p>
        </p:txBody>
      </p:sp>
      <p:sp>
        <p:nvSpPr>
          <p:cNvPr id="786444" name="AutoShape 12"/>
          <p:cNvSpPr>
            <a:spLocks noChangeArrowheads="1"/>
          </p:cNvSpPr>
          <p:nvPr/>
        </p:nvSpPr>
        <p:spPr bwMode="auto">
          <a:xfrm>
            <a:off x="6750050" y="6092825"/>
            <a:ext cx="2376488" cy="72072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336699"/>
              </a:gs>
              <a:gs pos="100000">
                <a:srgbClr val="182F47"/>
              </a:gs>
            </a:gsLst>
            <a:lin ang="0" scaled="1"/>
          </a:gradFill>
          <a:ln w="85725">
            <a:solidFill>
              <a:srgbClr val="FF0000"/>
            </a:solidFill>
            <a:round/>
            <a:headEnd/>
            <a:tailEnd type="none" w="lg" len="lg"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3600" b="1">
                <a:solidFill>
                  <a:srgbClr val="FFFF00"/>
                </a:solidFill>
                <a:latin typeface="Arial Unicode MS" pitchFamily="34" charset="-128"/>
              </a:rPr>
              <a:t>IP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864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86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864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86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864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86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86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86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86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6437" grpId="0" animBg="1"/>
      <p:bldP spid="786438" grpId="0" animBg="1"/>
      <p:bldP spid="786439" grpId="0" animBg="1"/>
      <p:bldP spid="786442" grpId="0" animBg="1"/>
      <p:bldP spid="786443" grpId="0" animBg="1"/>
      <p:bldP spid="78644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z="3600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484438" y="2425700"/>
            <a:ext cx="4464050" cy="1439863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it-IT" sz="4000" b="1" smtClean="0">
                <a:solidFill>
                  <a:srgbClr val="FF6600"/>
                </a:solidFill>
              </a:rPr>
              <a:t>Service traffic</a:t>
            </a:r>
          </a:p>
          <a:p>
            <a:pPr lvl="1">
              <a:lnSpc>
                <a:spcPct val="80000"/>
              </a:lnSpc>
            </a:pPr>
            <a:endParaRPr lang="it-IT" sz="3600" smtClean="0"/>
          </a:p>
          <a:p>
            <a:pPr lvl="1">
              <a:lnSpc>
                <a:spcPct val="80000"/>
              </a:lnSpc>
            </a:pPr>
            <a:endParaRPr lang="it-IT" sz="1800" smtClean="0"/>
          </a:p>
          <a:p>
            <a:pPr lvl="2">
              <a:lnSpc>
                <a:spcPct val="80000"/>
              </a:lnSpc>
            </a:pPr>
            <a:endParaRPr lang="it-IT" sz="3200" smtClean="0"/>
          </a:p>
          <a:p>
            <a:pPr lvl="2">
              <a:lnSpc>
                <a:spcPct val="80000"/>
              </a:lnSpc>
            </a:pPr>
            <a:endParaRPr lang="it-IT" sz="3200" smtClean="0"/>
          </a:p>
          <a:p>
            <a:pPr lvl="2">
              <a:lnSpc>
                <a:spcPct val="80000"/>
              </a:lnSpc>
              <a:buFontTx/>
              <a:buNone/>
            </a:pPr>
            <a:endParaRPr lang="it-IT" sz="3200" smtClean="0"/>
          </a:p>
          <a:p>
            <a:pPr lvl="2">
              <a:lnSpc>
                <a:spcPct val="80000"/>
              </a:lnSpc>
              <a:buFontTx/>
              <a:buNone/>
            </a:pPr>
            <a:endParaRPr lang="it-IT" sz="3200" smtClean="0"/>
          </a:p>
          <a:p>
            <a:pPr lvl="2">
              <a:lnSpc>
                <a:spcPct val="80000"/>
              </a:lnSpc>
              <a:buFontTx/>
              <a:buNone/>
            </a:pPr>
            <a:r>
              <a:rPr lang="it-IT" sz="3200" smtClean="0"/>
              <a:t>Codec Impact</a:t>
            </a:r>
          </a:p>
        </p:txBody>
      </p:sp>
      <p:grpSp>
        <p:nvGrpSpPr>
          <p:cNvPr id="12292" name="Group 5"/>
          <p:cNvGrpSpPr>
            <a:grpSpLocks/>
          </p:cNvGrpSpPr>
          <p:nvPr/>
        </p:nvGrpSpPr>
        <p:grpSpPr bwMode="auto">
          <a:xfrm>
            <a:off x="2844800" y="3217863"/>
            <a:ext cx="3325813" cy="931862"/>
            <a:chOff x="3590" y="1071"/>
            <a:chExt cx="2095" cy="587"/>
          </a:xfrm>
        </p:grpSpPr>
        <p:pic>
          <p:nvPicPr>
            <p:cNvPr id="12293" name="Picture 6" descr="Skype Headset"/>
            <p:cNvPicPr preferRelativeResize="0"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90" y="1071"/>
              <a:ext cx="537" cy="587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12294" name="Picture 7" descr="Skype Headset"/>
            <p:cNvPicPr preferRelativeResize="0"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148" y="1071"/>
              <a:ext cx="537" cy="587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12295" name="Line 8"/>
            <p:cNvSpPr>
              <a:spLocks noChangeShapeType="1"/>
            </p:cNvSpPr>
            <p:nvPr/>
          </p:nvSpPr>
          <p:spPr bwMode="auto">
            <a:xfrm>
              <a:off x="4089" y="1298"/>
              <a:ext cx="1104" cy="0"/>
            </a:xfrm>
            <a:prstGeom prst="line">
              <a:avLst/>
            </a:prstGeom>
            <a:noFill/>
            <a:ln w="57150">
              <a:solidFill>
                <a:srgbClr val="FF6600"/>
              </a:solidFill>
              <a:round/>
              <a:headEnd/>
              <a:tailEnd type="triangle" w="lg" len="lg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2296" name="Line 9"/>
            <p:cNvSpPr>
              <a:spLocks noChangeShapeType="1"/>
            </p:cNvSpPr>
            <p:nvPr/>
          </p:nvSpPr>
          <p:spPr bwMode="auto">
            <a:xfrm flipH="1">
              <a:off x="4089" y="1434"/>
              <a:ext cx="1059" cy="0"/>
            </a:xfrm>
            <a:prstGeom prst="line">
              <a:avLst/>
            </a:prstGeom>
            <a:noFill/>
            <a:ln w="57150">
              <a:solidFill>
                <a:srgbClr val="FF6600"/>
              </a:solidFill>
              <a:round/>
              <a:headEnd/>
              <a:tailEnd type="triangle" w="lg" len="lg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pic>
          <p:nvPicPr>
            <p:cNvPr id="12297" name="Picture 10" descr="nistnet_log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331" y="1162"/>
              <a:ext cx="624" cy="4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8278813" cy="533400"/>
          </a:xfrm>
        </p:spPr>
        <p:txBody>
          <a:bodyPr/>
          <a:lstStyle/>
          <a:p>
            <a:r>
              <a:rPr lang="it-IT" sz="3600" smtClean="0">
                <a:latin typeface="Comic Sans MS" pitchFamily="66" charset="0"/>
              </a:rPr>
              <a:t>Service Traffic: Normal Condition</a:t>
            </a:r>
            <a:endParaRPr lang="en-US" sz="3600" smtClean="0">
              <a:latin typeface="Comic Sans MS" pitchFamily="66" charset="0"/>
            </a:endParaRPr>
          </a:p>
        </p:txBody>
      </p:sp>
      <p:sp>
        <p:nvSpPr>
          <p:cNvPr id="13315" name="Text Box 3"/>
          <p:cNvSpPr txBox="1">
            <a:spLocks/>
          </p:cNvSpPr>
          <p:nvPr/>
        </p:nvSpPr>
        <p:spPr bwMode="auto">
          <a:xfrm>
            <a:off x="49213" y="2924175"/>
            <a:ext cx="1216025" cy="1296988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</p:spPr>
        <p:txBody>
          <a:bodyPr wrap="none">
            <a:spAutoFit/>
          </a:bodyPr>
          <a:lstStyle/>
          <a:p>
            <a:r>
              <a:rPr lang="en-GB" sz="2400">
                <a:solidFill>
                  <a:srgbClr val="000000"/>
                </a:solidFill>
              </a:rPr>
              <a:t>Bitrate</a:t>
            </a:r>
            <a:r>
              <a:rPr lang="en-US" sz="2400">
                <a:solidFill>
                  <a:srgbClr val="000000"/>
                </a:solidFill>
              </a:rPr>
              <a:t/>
            </a:r>
            <a:br>
              <a:rPr lang="en-US" sz="2400">
                <a:solidFill>
                  <a:srgbClr val="000000"/>
                </a:solidFill>
              </a:rPr>
            </a:br>
            <a:r>
              <a:rPr lang="en-US" sz="2400">
                <a:solidFill>
                  <a:srgbClr val="000000"/>
                </a:solidFill>
              </a:rPr>
              <a:t> [kbps]</a:t>
            </a:r>
            <a:endParaRPr lang="en-US" sz="2400"/>
          </a:p>
          <a:p>
            <a:endParaRPr lang="en-US" sz="2400"/>
          </a:p>
        </p:txBody>
      </p:sp>
      <p:sp>
        <p:nvSpPr>
          <p:cNvPr id="13316" name="Rectangle 4"/>
          <p:cNvSpPr>
            <a:spLocks/>
          </p:cNvSpPr>
          <p:nvPr/>
        </p:nvSpPr>
        <p:spPr bwMode="auto">
          <a:xfrm>
            <a:off x="4738688" y="6518275"/>
            <a:ext cx="1057275" cy="366713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000000"/>
                </a:solidFill>
              </a:rPr>
              <a:t>Time [s]</a:t>
            </a:r>
          </a:p>
        </p:txBody>
      </p:sp>
      <p:sp>
        <p:nvSpPr>
          <p:cNvPr id="13317" name="Line 22"/>
          <p:cNvSpPr>
            <a:spLocks noChangeShapeType="1"/>
          </p:cNvSpPr>
          <p:nvPr/>
        </p:nvSpPr>
        <p:spPr bwMode="auto">
          <a:xfrm>
            <a:off x="2119313" y="6202363"/>
            <a:ext cx="4603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18" name="Line 23"/>
          <p:cNvSpPr>
            <a:spLocks noChangeShapeType="1"/>
          </p:cNvSpPr>
          <p:nvPr/>
        </p:nvSpPr>
        <p:spPr bwMode="auto">
          <a:xfrm flipH="1">
            <a:off x="8328025" y="6202363"/>
            <a:ext cx="46038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19" name="Rectangle 24"/>
          <p:cNvSpPr>
            <a:spLocks noChangeArrowheads="1"/>
          </p:cNvSpPr>
          <p:nvPr/>
        </p:nvSpPr>
        <p:spPr bwMode="auto">
          <a:xfrm>
            <a:off x="1792288" y="6083300"/>
            <a:ext cx="180975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 0</a:t>
            </a:r>
            <a:endParaRPr lang="en-US"/>
          </a:p>
        </p:txBody>
      </p:sp>
      <p:sp>
        <p:nvSpPr>
          <p:cNvPr id="13320" name="Line 25"/>
          <p:cNvSpPr>
            <a:spLocks noChangeShapeType="1"/>
          </p:cNvSpPr>
          <p:nvPr/>
        </p:nvSpPr>
        <p:spPr bwMode="auto">
          <a:xfrm>
            <a:off x="2119313" y="5259388"/>
            <a:ext cx="4603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21" name="Line 26"/>
          <p:cNvSpPr>
            <a:spLocks noChangeShapeType="1"/>
          </p:cNvSpPr>
          <p:nvPr/>
        </p:nvSpPr>
        <p:spPr bwMode="auto">
          <a:xfrm flipH="1">
            <a:off x="8328025" y="5259388"/>
            <a:ext cx="46038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22" name="Rectangle 27"/>
          <p:cNvSpPr>
            <a:spLocks noChangeArrowheads="1"/>
          </p:cNvSpPr>
          <p:nvPr/>
        </p:nvSpPr>
        <p:spPr bwMode="auto">
          <a:xfrm>
            <a:off x="1671638" y="5140325"/>
            <a:ext cx="301625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 50</a:t>
            </a:r>
            <a:endParaRPr lang="en-US"/>
          </a:p>
        </p:txBody>
      </p:sp>
      <p:sp>
        <p:nvSpPr>
          <p:cNvPr id="13323" name="Line 28"/>
          <p:cNvSpPr>
            <a:spLocks noChangeShapeType="1"/>
          </p:cNvSpPr>
          <p:nvPr/>
        </p:nvSpPr>
        <p:spPr bwMode="auto">
          <a:xfrm>
            <a:off x="2119313" y="4314825"/>
            <a:ext cx="46037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24" name="Line 29"/>
          <p:cNvSpPr>
            <a:spLocks noChangeShapeType="1"/>
          </p:cNvSpPr>
          <p:nvPr/>
        </p:nvSpPr>
        <p:spPr bwMode="auto">
          <a:xfrm flipH="1">
            <a:off x="8328025" y="4314825"/>
            <a:ext cx="46038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25" name="Rectangle 30"/>
          <p:cNvSpPr>
            <a:spLocks noChangeArrowheads="1"/>
          </p:cNvSpPr>
          <p:nvPr/>
        </p:nvSpPr>
        <p:spPr bwMode="auto">
          <a:xfrm>
            <a:off x="1549400" y="4195763"/>
            <a:ext cx="422275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 100</a:t>
            </a:r>
            <a:endParaRPr lang="en-US"/>
          </a:p>
        </p:txBody>
      </p:sp>
      <p:sp>
        <p:nvSpPr>
          <p:cNvPr id="13326" name="Line 31"/>
          <p:cNvSpPr>
            <a:spLocks noChangeShapeType="1"/>
          </p:cNvSpPr>
          <p:nvPr/>
        </p:nvSpPr>
        <p:spPr bwMode="auto">
          <a:xfrm>
            <a:off x="2119313" y="3371850"/>
            <a:ext cx="46037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27" name="Line 32"/>
          <p:cNvSpPr>
            <a:spLocks noChangeShapeType="1"/>
          </p:cNvSpPr>
          <p:nvPr/>
        </p:nvSpPr>
        <p:spPr bwMode="auto">
          <a:xfrm flipH="1">
            <a:off x="8328025" y="3371850"/>
            <a:ext cx="46038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28" name="Rectangle 33"/>
          <p:cNvSpPr>
            <a:spLocks noChangeArrowheads="1"/>
          </p:cNvSpPr>
          <p:nvPr/>
        </p:nvSpPr>
        <p:spPr bwMode="auto">
          <a:xfrm>
            <a:off x="1549400" y="3252788"/>
            <a:ext cx="422275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 150</a:t>
            </a:r>
            <a:endParaRPr lang="en-US"/>
          </a:p>
        </p:txBody>
      </p:sp>
      <p:sp>
        <p:nvSpPr>
          <p:cNvPr id="13329" name="Line 34"/>
          <p:cNvSpPr>
            <a:spLocks noChangeShapeType="1"/>
          </p:cNvSpPr>
          <p:nvPr/>
        </p:nvSpPr>
        <p:spPr bwMode="auto">
          <a:xfrm>
            <a:off x="2119313" y="2428875"/>
            <a:ext cx="46037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30" name="Line 35"/>
          <p:cNvSpPr>
            <a:spLocks noChangeShapeType="1"/>
          </p:cNvSpPr>
          <p:nvPr/>
        </p:nvSpPr>
        <p:spPr bwMode="auto">
          <a:xfrm flipH="1">
            <a:off x="8328025" y="2428875"/>
            <a:ext cx="46038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31" name="Rectangle 36"/>
          <p:cNvSpPr>
            <a:spLocks noChangeArrowheads="1"/>
          </p:cNvSpPr>
          <p:nvPr/>
        </p:nvSpPr>
        <p:spPr bwMode="auto">
          <a:xfrm>
            <a:off x="1549400" y="2309813"/>
            <a:ext cx="422275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 200</a:t>
            </a:r>
            <a:endParaRPr lang="en-US"/>
          </a:p>
        </p:txBody>
      </p:sp>
      <p:sp>
        <p:nvSpPr>
          <p:cNvPr id="13332" name="Line 37"/>
          <p:cNvSpPr>
            <a:spLocks noChangeShapeType="1"/>
          </p:cNvSpPr>
          <p:nvPr/>
        </p:nvSpPr>
        <p:spPr bwMode="auto">
          <a:xfrm>
            <a:off x="2119313" y="1484313"/>
            <a:ext cx="4603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33" name="Line 38"/>
          <p:cNvSpPr>
            <a:spLocks noChangeShapeType="1"/>
          </p:cNvSpPr>
          <p:nvPr/>
        </p:nvSpPr>
        <p:spPr bwMode="auto">
          <a:xfrm flipH="1">
            <a:off x="8328025" y="1484313"/>
            <a:ext cx="46038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34" name="Rectangle 39"/>
          <p:cNvSpPr>
            <a:spLocks noChangeArrowheads="1"/>
          </p:cNvSpPr>
          <p:nvPr/>
        </p:nvSpPr>
        <p:spPr bwMode="auto">
          <a:xfrm>
            <a:off x="1549400" y="1365250"/>
            <a:ext cx="422275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 250</a:t>
            </a:r>
            <a:endParaRPr lang="en-US"/>
          </a:p>
        </p:txBody>
      </p:sp>
      <p:sp>
        <p:nvSpPr>
          <p:cNvPr id="13335" name="Line 40"/>
          <p:cNvSpPr>
            <a:spLocks noChangeShapeType="1"/>
          </p:cNvSpPr>
          <p:nvPr/>
        </p:nvSpPr>
        <p:spPr bwMode="auto">
          <a:xfrm flipV="1">
            <a:off x="2119313" y="6157913"/>
            <a:ext cx="1587" cy="444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36" name="Line 41"/>
          <p:cNvSpPr>
            <a:spLocks noChangeShapeType="1"/>
          </p:cNvSpPr>
          <p:nvPr/>
        </p:nvSpPr>
        <p:spPr bwMode="auto">
          <a:xfrm>
            <a:off x="2119313" y="1484313"/>
            <a:ext cx="1587" cy="444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37" name="Rectangle 42"/>
          <p:cNvSpPr>
            <a:spLocks noChangeArrowheads="1"/>
          </p:cNvSpPr>
          <p:nvPr/>
        </p:nvSpPr>
        <p:spPr bwMode="auto">
          <a:xfrm>
            <a:off x="2028825" y="6296025"/>
            <a:ext cx="180975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 0</a:t>
            </a:r>
            <a:endParaRPr lang="en-US"/>
          </a:p>
        </p:txBody>
      </p:sp>
      <p:sp>
        <p:nvSpPr>
          <p:cNvPr id="13338" name="Line 43"/>
          <p:cNvSpPr>
            <a:spLocks noChangeShapeType="1"/>
          </p:cNvSpPr>
          <p:nvPr/>
        </p:nvSpPr>
        <p:spPr bwMode="auto">
          <a:xfrm flipV="1">
            <a:off x="3162300" y="6157913"/>
            <a:ext cx="1588" cy="444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39" name="Line 44"/>
          <p:cNvSpPr>
            <a:spLocks noChangeShapeType="1"/>
          </p:cNvSpPr>
          <p:nvPr/>
        </p:nvSpPr>
        <p:spPr bwMode="auto">
          <a:xfrm>
            <a:off x="3162300" y="1484313"/>
            <a:ext cx="1588" cy="444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40" name="Rectangle 45"/>
          <p:cNvSpPr>
            <a:spLocks noChangeArrowheads="1"/>
          </p:cNvSpPr>
          <p:nvPr/>
        </p:nvSpPr>
        <p:spPr bwMode="auto">
          <a:xfrm>
            <a:off x="3011488" y="6296025"/>
            <a:ext cx="301625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 10</a:t>
            </a:r>
            <a:endParaRPr lang="en-US"/>
          </a:p>
        </p:txBody>
      </p:sp>
      <p:sp>
        <p:nvSpPr>
          <p:cNvPr id="13341" name="Line 46"/>
          <p:cNvSpPr>
            <a:spLocks noChangeShapeType="1"/>
          </p:cNvSpPr>
          <p:nvPr/>
        </p:nvSpPr>
        <p:spPr bwMode="auto">
          <a:xfrm flipV="1">
            <a:off x="4205288" y="6157913"/>
            <a:ext cx="1587" cy="444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42" name="Line 47"/>
          <p:cNvSpPr>
            <a:spLocks noChangeShapeType="1"/>
          </p:cNvSpPr>
          <p:nvPr/>
        </p:nvSpPr>
        <p:spPr bwMode="auto">
          <a:xfrm>
            <a:off x="4205288" y="1484313"/>
            <a:ext cx="1587" cy="444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43" name="Rectangle 48"/>
          <p:cNvSpPr>
            <a:spLocks noChangeArrowheads="1"/>
          </p:cNvSpPr>
          <p:nvPr/>
        </p:nvSpPr>
        <p:spPr bwMode="auto">
          <a:xfrm>
            <a:off x="4054475" y="6296025"/>
            <a:ext cx="301625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 20</a:t>
            </a:r>
            <a:endParaRPr lang="en-US"/>
          </a:p>
        </p:txBody>
      </p:sp>
      <p:sp>
        <p:nvSpPr>
          <p:cNvPr id="13344" name="Line 49"/>
          <p:cNvSpPr>
            <a:spLocks noChangeShapeType="1"/>
          </p:cNvSpPr>
          <p:nvPr/>
        </p:nvSpPr>
        <p:spPr bwMode="auto">
          <a:xfrm flipV="1">
            <a:off x="5246688" y="6157913"/>
            <a:ext cx="1587" cy="444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45" name="Line 50"/>
          <p:cNvSpPr>
            <a:spLocks noChangeShapeType="1"/>
          </p:cNvSpPr>
          <p:nvPr/>
        </p:nvSpPr>
        <p:spPr bwMode="auto">
          <a:xfrm>
            <a:off x="5246688" y="1484313"/>
            <a:ext cx="1587" cy="444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46" name="Rectangle 51"/>
          <p:cNvSpPr>
            <a:spLocks noChangeArrowheads="1"/>
          </p:cNvSpPr>
          <p:nvPr/>
        </p:nvSpPr>
        <p:spPr bwMode="auto">
          <a:xfrm>
            <a:off x="5095875" y="6296025"/>
            <a:ext cx="301625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 30</a:t>
            </a:r>
            <a:endParaRPr lang="en-US"/>
          </a:p>
        </p:txBody>
      </p:sp>
      <p:sp>
        <p:nvSpPr>
          <p:cNvPr id="13347" name="Line 52"/>
          <p:cNvSpPr>
            <a:spLocks noChangeShapeType="1"/>
          </p:cNvSpPr>
          <p:nvPr/>
        </p:nvSpPr>
        <p:spPr bwMode="auto">
          <a:xfrm flipV="1">
            <a:off x="6288088" y="6157913"/>
            <a:ext cx="1587" cy="444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48" name="Line 53"/>
          <p:cNvSpPr>
            <a:spLocks noChangeShapeType="1"/>
          </p:cNvSpPr>
          <p:nvPr/>
        </p:nvSpPr>
        <p:spPr bwMode="auto">
          <a:xfrm>
            <a:off x="6288088" y="1484313"/>
            <a:ext cx="1587" cy="444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49" name="Rectangle 54"/>
          <p:cNvSpPr>
            <a:spLocks noChangeArrowheads="1"/>
          </p:cNvSpPr>
          <p:nvPr/>
        </p:nvSpPr>
        <p:spPr bwMode="auto">
          <a:xfrm>
            <a:off x="6137275" y="6296025"/>
            <a:ext cx="301625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 40</a:t>
            </a:r>
            <a:endParaRPr lang="en-US"/>
          </a:p>
        </p:txBody>
      </p:sp>
      <p:sp>
        <p:nvSpPr>
          <p:cNvPr id="13350" name="Line 55"/>
          <p:cNvSpPr>
            <a:spLocks noChangeShapeType="1"/>
          </p:cNvSpPr>
          <p:nvPr/>
        </p:nvSpPr>
        <p:spPr bwMode="auto">
          <a:xfrm flipV="1">
            <a:off x="7331075" y="6157913"/>
            <a:ext cx="1588" cy="444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51" name="Line 56"/>
          <p:cNvSpPr>
            <a:spLocks noChangeShapeType="1"/>
          </p:cNvSpPr>
          <p:nvPr/>
        </p:nvSpPr>
        <p:spPr bwMode="auto">
          <a:xfrm>
            <a:off x="7331075" y="1484313"/>
            <a:ext cx="1588" cy="444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52" name="Rectangle 57"/>
          <p:cNvSpPr>
            <a:spLocks noChangeArrowheads="1"/>
          </p:cNvSpPr>
          <p:nvPr/>
        </p:nvSpPr>
        <p:spPr bwMode="auto">
          <a:xfrm>
            <a:off x="7180263" y="6296025"/>
            <a:ext cx="301625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 50</a:t>
            </a:r>
            <a:endParaRPr lang="en-US"/>
          </a:p>
        </p:txBody>
      </p:sp>
      <p:sp>
        <p:nvSpPr>
          <p:cNvPr id="13353" name="Line 58"/>
          <p:cNvSpPr>
            <a:spLocks noChangeShapeType="1"/>
          </p:cNvSpPr>
          <p:nvPr/>
        </p:nvSpPr>
        <p:spPr bwMode="auto">
          <a:xfrm flipV="1">
            <a:off x="8374063" y="6157913"/>
            <a:ext cx="1587" cy="444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54" name="Line 59"/>
          <p:cNvSpPr>
            <a:spLocks noChangeShapeType="1"/>
          </p:cNvSpPr>
          <p:nvPr/>
        </p:nvSpPr>
        <p:spPr bwMode="auto">
          <a:xfrm>
            <a:off x="8374063" y="1484313"/>
            <a:ext cx="1587" cy="444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55" name="Rectangle 60"/>
          <p:cNvSpPr>
            <a:spLocks noChangeArrowheads="1"/>
          </p:cNvSpPr>
          <p:nvPr/>
        </p:nvSpPr>
        <p:spPr bwMode="auto">
          <a:xfrm>
            <a:off x="8223250" y="6296025"/>
            <a:ext cx="301625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 60</a:t>
            </a:r>
            <a:endParaRPr lang="en-US"/>
          </a:p>
        </p:txBody>
      </p:sp>
      <p:sp>
        <p:nvSpPr>
          <p:cNvPr id="13356" name="Rectangle 61"/>
          <p:cNvSpPr>
            <a:spLocks noChangeArrowheads="1"/>
          </p:cNvSpPr>
          <p:nvPr/>
        </p:nvSpPr>
        <p:spPr bwMode="auto">
          <a:xfrm>
            <a:off x="2119313" y="1484313"/>
            <a:ext cx="6254750" cy="4718050"/>
          </a:xfrm>
          <a:prstGeom prst="rect">
            <a:avLst/>
          </a:prstGeom>
          <a:noFill/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83"/>
          <p:cNvGrpSpPr>
            <a:grpSpLocks/>
          </p:cNvGrpSpPr>
          <p:nvPr/>
        </p:nvGrpSpPr>
        <p:grpSpPr bwMode="auto">
          <a:xfrm>
            <a:off x="2122488" y="1517650"/>
            <a:ext cx="6251575" cy="4298950"/>
            <a:chOff x="1337" y="956"/>
            <a:chExt cx="3938" cy="2708"/>
          </a:xfrm>
        </p:grpSpPr>
        <p:sp>
          <p:nvSpPr>
            <p:cNvPr id="13384" name="Rectangle 62"/>
            <p:cNvSpPr>
              <a:spLocks noChangeArrowheads="1"/>
            </p:cNvSpPr>
            <p:nvPr/>
          </p:nvSpPr>
          <p:spPr bwMode="auto">
            <a:xfrm>
              <a:off x="4468" y="956"/>
              <a:ext cx="318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  <a:latin typeface="Arial" charset="0"/>
                </a:rPr>
                <a:t>ISAC</a:t>
              </a:r>
              <a:endParaRPr lang="en-US"/>
            </a:p>
          </p:txBody>
        </p:sp>
        <p:sp>
          <p:nvSpPr>
            <p:cNvPr id="13385" name="Line 63"/>
            <p:cNvSpPr>
              <a:spLocks noChangeShapeType="1"/>
            </p:cNvSpPr>
            <p:nvPr/>
          </p:nvSpPr>
          <p:spPr bwMode="auto">
            <a:xfrm>
              <a:off x="4881" y="1031"/>
              <a:ext cx="272" cy="1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86" name="Freeform 64"/>
            <p:cNvSpPr>
              <a:spLocks/>
            </p:cNvSpPr>
            <p:nvPr/>
          </p:nvSpPr>
          <p:spPr bwMode="auto">
            <a:xfrm>
              <a:off x="1337" y="3132"/>
              <a:ext cx="3938" cy="532"/>
            </a:xfrm>
            <a:custGeom>
              <a:avLst/>
              <a:gdLst>
                <a:gd name="T0" fmla="*/ 0 w 23628"/>
                <a:gd name="T1" fmla="*/ 3191 h 3191"/>
                <a:gd name="T2" fmla="*/ 0 w 23628"/>
                <a:gd name="T3" fmla="*/ 3191 h 3191"/>
                <a:gd name="T4" fmla="*/ 401 w 23628"/>
                <a:gd name="T5" fmla="*/ 2916 h 3191"/>
                <a:gd name="T6" fmla="*/ 804 w 23628"/>
                <a:gd name="T7" fmla="*/ 1344 h 3191"/>
                <a:gd name="T8" fmla="*/ 1206 w 23628"/>
                <a:gd name="T9" fmla="*/ 665 h 3191"/>
                <a:gd name="T10" fmla="*/ 1607 w 23628"/>
                <a:gd name="T11" fmla="*/ 926 h 3191"/>
                <a:gd name="T12" fmla="*/ 2007 w 23628"/>
                <a:gd name="T13" fmla="*/ 855 h 3191"/>
                <a:gd name="T14" fmla="*/ 2412 w 23628"/>
                <a:gd name="T15" fmla="*/ 994 h 3191"/>
                <a:gd name="T16" fmla="*/ 2812 w 23628"/>
                <a:gd name="T17" fmla="*/ 0 h 3191"/>
                <a:gd name="T18" fmla="*/ 3214 w 23628"/>
                <a:gd name="T19" fmla="*/ 506 h 3191"/>
                <a:gd name="T20" fmla="*/ 3616 w 23628"/>
                <a:gd name="T21" fmla="*/ 424 h 3191"/>
                <a:gd name="T22" fmla="*/ 4017 w 23628"/>
                <a:gd name="T23" fmla="*/ 554 h 3191"/>
                <a:gd name="T24" fmla="*/ 4420 w 23628"/>
                <a:gd name="T25" fmla="*/ 415 h 3191"/>
                <a:gd name="T26" fmla="*/ 4821 w 23628"/>
                <a:gd name="T27" fmla="*/ 252 h 3191"/>
                <a:gd name="T28" fmla="*/ 5223 w 23628"/>
                <a:gd name="T29" fmla="*/ 662 h 3191"/>
                <a:gd name="T30" fmla="*/ 5624 w 23628"/>
                <a:gd name="T31" fmla="*/ 552 h 3191"/>
                <a:gd name="T32" fmla="*/ 6027 w 23628"/>
                <a:gd name="T33" fmla="*/ 456 h 3191"/>
                <a:gd name="T34" fmla="*/ 6427 w 23628"/>
                <a:gd name="T35" fmla="*/ 126 h 3191"/>
                <a:gd name="T36" fmla="*/ 6829 w 23628"/>
                <a:gd name="T37" fmla="*/ 668 h 3191"/>
                <a:gd name="T38" fmla="*/ 7230 w 23628"/>
                <a:gd name="T39" fmla="*/ 518 h 3191"/>
                <a:gd name="T40" fmla="*/ 7634 w 23628"/>
                <a:gd name="T41" fmla="*/ 523 h 3191"/>
                <a:gd name="T42" fmla="*/ 8035 w 23628"/>
                <a:gd name="T43" fmla="*/ 493 h 3191"/>
                <a:gd name="T44" fmla="*/ 8438 w 23628"/>
                <a:gd name="T45" fmla="*/ 423 h 3191"/>
                <a:gd name="T46" fmla="*/ 8839 w 23628"/>
                <a:gd name="T47" fmla="*/ 714 h 3191"/>
                <a:gd name="T48" fmla="*/ 9240 w 23628"/>
                <a:gd name="T49" fmla="*/ 798 h 3191"/>
                <a:gd name="T50" fmla="*/ 9643 w 23628"/>
                <a:gd name="T51" fmla="*/ 879 h 3191"/>
                <a:gd name="T52" fmla="*/ 10044 w 23628"/>
                <a:gd name="T53" fmla="*/ 1170 h 3191"/>
                <a:gd name="T54" fmla="*/ 10444 w 23628"/>
                <a:gd name="T55" fmla="*/ 1259 h 3191"/>
                <a:gd name="T56" fmla="*/ 10846 w 23628"/>
                <a:gd name="T57" fmla="*/ 1424 h 3191"/>
                <a:gd name="T58" fmla="*/ 11248 w 23628"/>
                <a:gd name="T59" fmla="*/ 1287 h 3191"/>
                <a:gd name="T60" fmla="*/ 11649 w 23628"/>
                <a:gd name="T61" fmla="*/ 1628 h 3191"/>
                <a:gd name="T62" fmla="*/ 12052 w 23628"/>
                <a:gd name="T63" fmla="*/ 1804 h 3191"/>
                <a:gd name="T64" fmla="*/ 12452 w 23628"/>
                <a:gd name="T65" fmla="*/ 1996 h 3191"/>
                <a:gd name="T66" fmla="*/ 12854 w 23628"/>
                <a:gd name="T67" fmla="*/ 2115 h 3191"/>
                <a:gd name="T68" fmla="*/ 13256 w 23628"/>
                <a:gd name="T69" fmla="*/ 1991 h 3191"/>
                <a:gd name="T70" fmla="*/ 13658 w 23628"/>
                <a:gd name="T71" fmla="*/ 2262 h 3191"/>
                <a:gd name="T72" fmla="*/ 14058 w 23628"/>
                <a:gd name="T73" fmla="*/ 2353 h 3191"/>
                <a:gd name="T74" fmla="*/ 14461 w 23628"/>
                <a:gd name="T75" fmla="*/ 2394 h 3191"/>
                <a:gd name="T76" fmla="*/ 14863 w 23628"/>
                <a:gd name="T77" fmla="*/ 2297 h 3191"/>
                <a:gd name="T78" fmla="*/ 15265 w 23628"/>
                <a:gd name="T79" fmla="*/ 2245 h 3191"/>
                <a:gd name="T80" fmla="*/ 15667 w 23628"/>
                <a:gd name="T81" fmla="*/ 2355 h 3191"/>
                <a:gd name="T82" fmla="*/ 16069 w 23628"/>
                <a:gd name="T83" fmla="*/ 2436 h 3191"/>
                <a:gd name="T84" fmla="*/ 16471 w 23628"/>
                <a:gd name="T85" fmla="*/ 2642 h 3191"/>
                <a:gd name="T86" fmla="*/ 16871 w 23628"/>
                <a:gd name="T87" fmla="*/ 2375 h 3191"/>
                <a:gd name="T88" fmla="*/ 17273 w 23628"/>
                <a:gd name="T89" fmla="*/ 2497 h 3191"/>
                <a:gd name="T90" fmla="*/ 17676 w 23628"/>
                <a:gd name="T91" fmla="*/ 2472 h 3191"/>
                <a:gd name="T92" fmla="*/ 18077 w 23628"/>
                <a:gd name="T93" fmla="*/ 2591 h 3191"/>
                <a:gd name="T94" fmla="*/ 18479 w 23628"/>
                <a:gd name="T95" fmla="*/ 2725 h 3191"/>
                <a:gd name="T96" fmla="*/ 18881 w 23628"/>
                <a:gd name="T97" fmla="*/ 2721 h 3191"/>
                <a:gd name="T98" fmla="*/ 19282 w 23628"/>
                <a:gd name="T99" fmla="*/ 2688 h 3191"/>
                <a:gd name="T100" fmla="*/ 19685 w 23628"/>
                <a:gd name="T101" fmla="*/ 2721 h 3191"/>
                <a:gd name="T102" fmla="*/ 20086 w 23628"/>
                <a:gd name="T103" fmla="*/ 2701 h 3191"/>
                <a:gd name="T104" fmla="*/ 20486 w 23628"/>
                <a:gd name="T105" fmla="*/ 2737 h 3191"/>
                <a:gd name="T106" fmla="*/ 20890 w 23628"/>
                <a:gd name="T107" fmla="*/ 2687 h 3191"/>
                <a:gd name="T108" fmla="*/ 21291 w 23628"/>
                <a:gd name="T109" fmla="*/ 2702 h 3191"/>
                <a:gd name="T110" fmla="*/ 21693 w 23628"/>
                <a:gd name="T111" fmla="*/ 2700 h 3191"/>
                <a:gd name="T112" fmla="*/ 22095 w 23628"/>
                <a:gd name="T113" fmla="*/ 2767 h 3191"/>
                <a:gd name="T114" fmla="*/ 22495 w 23628"/>
                <a:gd name="T115" fmla="*/ 2447 h 3191"/>
                <a:gd name="T116" fmla="*/ 22898 w 23628"/>
                <a:gd name="T117" fmla="*/ 2587 h 3191"/>
                <a:gd name="T118" fmla="*/ 23300 w 23628"/>
                <a:gd name="T119" fmla="*/ 2672 h 3191"/>
                <a:gd name="T120" fmla="*/ 23628 w 23628"/>
                <a:gd name="T121" fmla="*/ 2691 h 319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3628"/>
                <a:gd name="T184" fmla="*/ 0 h 3191"/>
                <a:gd name="T185" fmla="*/ 23628 w 23628"/>
                <a:gd name="T186" fmla="*/ 3191 h 3191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3628" h="3191">
                  <a:moveTo>
                    <a:pt x="0" y="3191"/>
                  </a:moveTo>
                  <a:lnTo>
                    <a:pt x="0" y="3191"/>
                  </a:lnTo>
                  <a:lnTo>
                    <a:pt x="401" y="2916"/>
                  </a:lnTo>
                  <a:lnTo>
                    <a:pt x="804" y="1344"/>
                  </a:lnTo>
                  <a:lnTo>
                    <a:pt x="1206" y="665"/>
                  </a:lnTo>
                  <a:lnTo>
                    <a:pt x="1607" y="926"/>
                  </a:lnTo>
                  <a:lnTo>
                    <a:pt x="2007" y="855"/>
                  </a:lnTo>
                  <a:lnTo>
                    <a:pt x="2412" y="994"/>
                  </a:lnTo>
                  <a:lnTo>
                    <a:pt x="2812" y="0"/>
                  </a:lnTo>
                  <a:lnTo>
                    <a:pt x="3214" y="506"/>
                  </a:lnTo>
                  <a:lnTo>
                    <a:pt x="3616" y="424"/>
                  </a:lnTo>
                  <a:lnTo>
                    <a:pt x="4017" y="554"/>
                  </a:lnTo>
                  <a:lnTo>
                    <a:pt x="4420" y="415"/>
                  </a:lnTo>
                  <a:lnTo>
                    <a:pt x="4821" y="252"/>
                  </a:lnTo>
                  <a:lnTo>
                    <a:pt x="5223" y="662"/>
                  </a:lnTo>
                  <a:lnTo>
                    <a:pt x="5624" y="552"/>
                  </a:lnTo>
                  <a:lnTo>
                    <a:pt x="6027" y="456"/>
                  </a:lnTo>
                  <a:lnTo>
                    <a:pt x="6427" y="126"/>
                  </a:lnTo>
                  <a:lnTo>
                    <a:pt x="6829" y="668"/>
                  </a:lnTo>
                  <a:lnTo>
                    <a:pt x="7230" y="518"/>
                  </a:lnTo>
                  <a:lnTo>
                    <a:pt x="7634" y="523"/>
                  </a:lnTo>
                  <a:lnTo>
                    <a:pt x="8035" y="493"/>
                  </a:lnTo>
                  <a:lnTo>
                    <a:pt x="8438" y="423"/>
                  </a:lnTo>
                  <a:lnTo>
                    <a:pt x="8839" y="714"/>
                  </a:lnTo>
                  <a:lnTo>
                    <a:pt x="9240" y="798"/>
                  </a:lnTo>
                  <a:lnTo>
                    <a:pt x="9643" y="879"/>
                  </a:lnTo>
                  <a:lnTo>
                    <a:pt x="10044" y="1170"/>
                  </a:lnTo>
                  <a:lnTo>
                    <a:pt x="10444" y="1259"/>
                  </a:lnTo>
                  <a:lnTo>
                    <a:pt x="10846" y="1424"/>
                  </a:lnTo>
                  <a:lnTo>
                    <a:pt x="11248" y="1287"/>
                  </a:lnTo>
                  <a:lnTo>
                    <a:pt x="11649" y="1628"/>
                  </a:lnTo>
                  <a:lnTo>
                    <a:pt x="12052" y="1804"/>
                  </a:lnTo>
                  <a:lnTo>
                    <a:pt x="12452" y="1996"/>
                  </a:lnTo>
                  <a:lnTo>
                    <a:pt x="12854" y="2115"/>
                  </a:lnTo>
                  <a:lnTo>
                    <a:pt x="13256" y="1991"/>
                  </a:lnTo>
                  <a:lnTo>
                    <a:pt x="13658" y="2262"/>
                  </a:lnTo>
                  <a:lnTo>
                    <a:pt x="14058" y="2353"/>
                  </a:lnTo>
                  <a:lnTo>
                    <a:pt x="14461" y="2394"/>
                  </a:lnTo>
                  <a:lnTo>
                    <a:pt x="14863" y="2297"/>
                  </a:lnTo>
                  <a:lnTo>
                    <a:pt x="15265" y="2245"/>
                  </a:lnTo>
                  <a:lnTo>
                    <a:pt x="15667" y="2355"/>
                  </a:lnTo>
                  <a:lnTo>
                    <a:pt x="16069" y="2436"/>
                  </a:lnTo>
                  <a:lnTo>
                    <a:pt x="16471" y="2642"/>
                  </a:lnTo>
                  <a:lnTo>
                    <a:pt x="16871" y="2375"/>
                  </a:lnTo>
                  <a:lnTo>
                    <a:pt x="17273" y="2497"/>
                  </a:lnTo>
                  <a:lnTo>
                    <a:pt x="17676" y="2472"/>
                  </a:lnTo>
                  <a:lnTo>
                    <a:pt x="18077" y="2591"/>
                  </a:lnTo>
                  <a:lnTo>
                    <a:pt x="18479" y="2725"/>
                  </a:lnTo>
                  <a:lnTo>
                    <a:pt x="18881" y="2721"/>
                  </a:lnTo>
                  <a:lnTo>
                    <a:pt x="19282" y="2688"/>
                  </a:lnTo>
                  <a:lnTo>
                    <a:pt x="19685" y="2721"/>
                  </a:lnTo>
                  <a:lnTo>
                    <a:pt x="20086" y="2701"/>
                  </a:lnTo>
                  <a:lnTo>
                    <a:pt x="20486" y="2737"/>
                  </a:lnTo>
                  <a:lnTo>
                    <a:pt x="20890" y="2687"/>
                  </a:lnTo>
                  <a:lnTo>
                    <a:pt x="21291" y="2702"/>
                  </a:lnTo>
                  <a:lnTo>
                    <a:pt x="21693" y="2700"/>
                  </a:lnTo>
                  <a:lnTo>
                    <a:pt x="22095" y="2767"/>
                  </a:lnTo>
                  <a:lnTo>
                    <a:pt x="22495" y="2447"/>
                  </a:lnTo>
                  <a:lnTo>
                    <a:pt x="22898" y="2587"/>
                  </a:lnTo>
                  <a:lnTo>
                    <a:pt x="23300" y="2672"/>
                  </a:lnTo>
                  <a:lnTo>
                    <a:pt x="23628" y="2691"/>
                  </a:ln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82"/>
          <p:cNvGrpSpPr>
            <a:grpSpLocks/>
          </p:cNvGrpSpPr>
          <p:nvPr/>
        </p:nvGrpSpPr>
        <p:grpSpPr bwMode="auto">
          <a:xfrm>
            <a:off x="2119313" y="1730375"/>
            <a:ext cx="6254750" cy="4125913"/>
            <a:chOff x="1335" y="1090"/>
            <a:chExt cx="3940" cy="2599"/>
          </a:xfrm>
        </p:grpSpPr>
        <p:sp>
          <p:nvSpPr>
            <p:cNvPr id="13381" name="Rectangle 65"/>
            <p:cNvSpPr>
              <a:spLocks noChangeArrowheads="1"/>
            </p:cNvSpPr>
            <p:nvPr/>
          </p:nvSpPr>
          <p:spPr bwMode="auto">
            <a:xfrm>
              <a:off x="4492" y="1090"/>
              <a:ext cx="295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  <a:latin typeface="Arial" charset="0"/>
                </a:rPr>
                <a:t>iLBC</a:t>
              </a:r>
              <a:endParaRPr lang="en-US"/>
            </a:p>
          </p:txBody>
        </p:sp>
        <p:sp>
          <p:nvSpPr>
            <p:cNvPr id="13382" name="Line 66"/>
            <p:cNvSpPr>
              <a:spLocks noChangeShapeType="1"/>
            </p:cNvSpPr>
            <p:nvPr/>
          </p:nvSpPr>
          <p:spPr bwMode="auto">
            <a:xfrm>
              <a:off x="4881" y="1165"/>
              <a:ext cx="272" cy="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83" name="Freeform 67"/>
            <p:cNvSpPr>
              <a:spLocks/>
            </p:cNvSpPr>
            <p:nvPr/>
          </p:nvSpPr>
          <p:spPr bwMode="auto">
            <a:xfrm>
              <a:off x="1335" y="3472"/>
              <a:ext cx="3940" cy="217"/>
            </a:xfrm>
            <a:custGeom>
              <a:avLst/>
              <a:gdLst>
                <a:gd name="T0" fmla="*/ 0 w 23635"/>
                <a:gd name="T1" fmla="*/ 1227 h 1303"/>
                <a:gd name="T2" fmla="*/ 112 w 23635"/>
                <a:gd name="T3" fmla="*/ 716 h 1303"/>
                <a:gd name="T4" fmla="*/ 511 w 23635"/>
                <a:gd name="T5" fmla="*/ 156 h 1303"/>
                <a:gd name="T6" fmla="*/ 911 w 23635"/>
                <a:gd name="T7" fmla="*/ 57 h 1303"/>
                <a:gd name="T8" fmla="*/ 1314 w 23635"/>
                <a:gd name="T9" fmla="*/ 19 h 1303"/>
                <a:gd name="T10" fmla="*/ 1708 w 23635"/>
                <a:gd name="T11" fmla="*/ 13 h 1303"/>
                <a:gd name="T12" fmla="*/ 2108 w 23635"/>
                <a:gd name="T13" fmla="*/ 6 h 1303"/>
                <a:gd name="T14" fmla="*/ 2512 w 23635"/>
                <a:gd name="T15" fmla="*/ 23 h 1303"/>
                <a:gd name="T16" fmla="*/ 2913 w 23635"/>
                <a:gd name="T17" fmla="*/ 12 h 1303"/>
                <a:gd name="T18" fmla="*/ 3314 w 23635"/>
                <a:gd name="T19" fmla="*/ 0 h 1303"/>
                <a:gd name="T20" fmla="*/ 3716 w 23635"/>
                <a:gd name="T21" fmla="*/ 22 h 1303"/>
                <a:gd name="T22" fmla="*/ 4118 w 23635"/>
                <a:gd name="T23" fmla="*/ 7 h 1303"/>
                <a:gd name="T24" fmla="*/ 4513 w 23635"/>
                <a:gd name="T25" fmla="*/ 17 h 1303"/>
                <a:gd name="T26" fmla="*/ 4913 w 23635"/>
                <a:gd name="T27" fmla="*/ 5 h 1303"/>
                <a:gd name="T28" fmla="*/ 5316 w 23635"/>
                <a:gd name="T29" fmla="*/ 21 h 1303"/>
                <a:gd name="T30" fmla="*/ 5717 w 23635"/>
                <a:gd name="T31" fmla="*/ 8 h 1303"/>
                <a:gd name="T32" fmla="*/ 6111 w 23635"/>
                <a:gd name="T33" fmla="*/ 14 h 1303"/>
                <a:gd name="T34" fmla="*/ 6504 w 23635"/>
                <a:gd name="T35" fmla="*/ 13 h 1303"/>
                <a:gd name="T36" fmla="*/ 6906 w 23635"/>
                <a:gd name="T37" fmla="*/ 5 h 1303"/>
                <a:gd name="T38" fmla="*/ 7306 w 23635"/>
                <a:gd name="T39" fmla="*/ 8 h 1303"/>
                <a:gd name="T40" fmla="*/ 7710 w 23635"/>
                <a:gd name="T41" fmla="*/ 23 h 1303"/>
                <a:gd name="T42" fmla="*/ 8111 w 23635"/>
                <a:gd name="T43" fmla="*/ 137 h 1303"/>
                <a:gd name="T44" fmla="*/ 8513 w 23635"/>
                <a:gd name="T45" fmla="*/ 87 h 1303"/>
                <a:gd name="T46" fmla="*/ 8915 w 23635"/>
                <a:gd name="T47" fmla="*/ 250 h 1303"/>
                <a:gd name="T48" fmla="*/ 9310 w 23635"/>
                <a:gd name="T49" fmla="*/ 367 h 1303"/>
                <a:gd name="T50" fmla="*/ 9711 w 23635"/>
                <a:gd name="T51" fmla="*/ 457 h 1303"/>
                <a:gd name="T52" fmla="*/ 10113 w 23635"/>
                <a:gd name="T53" fmla="*/ 570 h 1303"/>
                <a:gd name="T54" fmla="*/ 10514 w 23635"/>
                <a:gd name="T55" fmla="*/ 573 h 1303"/>
                <a:gd name="T56" fmla="*/ 10915 w 23635"/>
                <a:gd name="T57" fmla="*/ 777 h 1303"/>
                <a:gd name="T58" fmla="*/ 11317 w 23635"/>
                <a:gd name="T59" fmla="*/ 940 h 1303"/>
                <a:gd name="T60" fmla="*/ 11718 w 23635"/>
                <a:gd name="T61" fmla="*/ 906 h 1303"/>
                <a:gd name="T62" fmla="*/ 12118 w 23635"/>
                <a:gd name="T63" fmla="*/ 1085 h 1303"/>
                <a:gd name="T64" fmla="*/ 12522 w 23635"/>
                <a:gd name="T65" fmla="*/ 1095 h 1303"/>
                <a:gd name="T66" fmla="*/ 12922 w 23635"/>
                <a:gd name="T67" fmla="*/ 1138 h 1303"/>
                <a:gd name="T68" fmla="*/ 13324 w 23635"/>
                <a:gd name="T69" fmla="*/ 1138 h 1303"/>
                <a:gd name="T70" fmla="*/ 13720 w 23635"/>
                <a:gd name="T71" fmla="*/ 1197 h 1303"/>
                <a:gd name="T72" fmla="*/ 14120 w 23635"/>
                <a:gd name="T73" fmla="*/ 1188 h 1303"/>
                <a:gd name="T74" fmla="*/ 14522 w 23635"/>
                <a:gd name="T75" fmla="*/ 1165 h 1303"/>
                <a:gd name="T76" fmla="*/ 14924 w 23635"/>
                <a:gd name="T77" fmla="*/ 1273 h 1303"/>
                <a:gd name="T78" fmla="*/ 15325 w 23635"/>
                <a:gd name="T79" fmla="*/ 1291 h 1303"/>
                <a:gd name="T80" fmla="*/ 15726 w 23635"/>
                <a:gd name="T81" fmla="*/ 1294 h 1303"/>
                <a:gd name="T82" fmla="*/ 16129 w 23635"/>
                <a:gd name="T83" fmla="*/ 1298 h 1303"/>
                <a:gd name="T84" fmla="*/ 16524 w 23635"/>
                <a:gd name="T85" fmla="*/ 1296 h 1303"/>
                <a:gd name="T86" fmla="*/ 16924 w 23635"/>
                <a:gd name="T87" fmla="*/ 1292 h 1303"/>
                <a:gd name="T88" fmla="*/ 17326 w 23635"/>
                <a:gd name="T89" fmla="*/ 1291 h 1303"/>
                <a:gd name="T90" fmla="*/ 17728 w 23635"/>
                <a:gd name="T91" fmla="*/ 1302 h 1303"/>
                <a:gd name="T92" fmla="*/ 18130 w 23635"/>
                <a:gd name="T93" fmla="*/ 1292 h 1303"/>
                <a:gd name="T94" fmla="*/ 18523 w 23635"/>
                <a:gd name="T95" fmla="*/ 1296 h 1303"/>
                <a:gd name="T96" fmla="*/ 18925 w 23635"/>
                <a:gd name="T97" fmla="*/ 1292 h 1303"/>
                <a:gd name="T98" fmla="*/ 19328 w 23635"/>
                <a:gd name="T99" fmla="*/ 1298 h 1303"/>
                <a:gd name="T100" fmla="*/ 19728 w 23635"/>
                <a:gd name="T101" fmla="*/ 1292 h 1303"/>
                <a:gd name="T102" fmla="*/ 20122 w 23635"/>
                <a:gd name="T103" fmla="*/ 1294 h 1303"/>
                <a:gd name="T104" fmla="*/ 20525 w 23635"/>
                <a:gd name="T105" fmla="*/ 1301 h 1303"/>
                <a:gd name="T106" fmla="*/ 20926 w 23635"/>
                <a:gd name="T107" fmla="*/ 1293 h 1303"/>
                <a:gd name="T108" fmla="*/ 21327 w 23635"/>
                <a:gd name="T109" fmla="*/ 1291 h 1303"/>
                <a:gd name="T110" fmla="*/ 21730 w 23635"/>
                <a:gd name="T111" fmla="*/ 1303 h 1303"/>
                <a:gd name="T112" fmla="*/ 22132 w 23635"/>
                <a:gd name="T113" fmla="*/ 1291 h 1303"/>
                <a:gd name="T114" fmla="*/ 22532 w 23635"/>
                <a:gd name="T115" fmla="*/ 1294 h 1303"/>
                <a:gd name="T116" fmla="*/ 22936 w 23635"/>
                <a:gd name="T117" fmla="*/ 1297 h 1303"/>
                <a:gd name="T118" fmla="*/ 23336 w 23635"/>
                <a:gd name="T119" fmla="*/ 1292 h 1303"/>
                <a:gd name="T120" fmla="*/ 23635 w 23635"/>
                <a:gd name="T121" fmla="*/ 1293 h 130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3635"/>
                <a:gd name="T184" fmla="*/ 0 h 1303"/>
                <a:gd name="T185" fmla="*/ 23635 w 23635"/>
                <a:gd name="T186" fmla="*/ 1303 h 1303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3635" h="1303">
                  <a:moveTo>
                    <a:pt x="0" y="1227"/>
                  </a:moveTo>
                  <a:lnTo>
                    <a:pt x="112" y="716"/>
                  </a:lnTo>
                  <a:lnTo>
                    <a:pt x="511" y="156"/>
                  </a:lnTo>
                  <a:lnTo>
                    <a:pt x="911" y="57"/>
                  </a:lnTo>
                  <a:lnTo>
                    <a:pt x="1314" y="19"/>
                  </a:lnTo>
                  <a:lnTo>
                    <a:pt x="1708" y="13"/>
                  </a:lnTo>
                  <a:lnTo>
                    <a:pt x="2108" y="6"/>
                  </a:lnTo>
                  <a:lnTo>
                    <a:pt x="2512" y="23"/>
                  </a:lnTo>
                  <a:lnTo>
                    <a:pt x="2913" y="12"/>
                  </a:lnTo>
                  <a:lnTo>
                    <a:pt x="3314" y="0"/>
                  </a:lnTo>
                  <a:lnTo>
                    <a:pt x="3716" y="22"/>
                  </a:lnTo>
                  <a:lnTo>
                    <a:pt x="4118" y="7"/>
                  </a:lnTo>
                  <a:lnTo>
                    <a:pt x="4513" y="17"/>
                  </a:lnTo>
                  <a:lnTo>
                    <a:pt x="4913" y="5"/>
                  </a:lnTo>
                  <a:lnTo>
                    <a:pt x="5316" y="21"/>
                  </a:lnTo>
                  <a:lnTo>
                    <a:pt x="5717" y="8"/>
                  </a:lnTo>
                  <a:lnTo>
                    <a:pt x="6111" y="14"/>
                  </a:lnTo>
                  <a:lnTo>
                    <a:pt x="6504" y="13"/>
                  </a:lnTo>
                  <a:lnTo>
                    <a:pt x="6906" y="5"/>
                  </a:lnTo>
                  <a:lnTo>
                    <a:pt x="7306" y="8"/>
                  </a:lnTo>
                  <a:lnTo>
                    <a:pt x="7710" y="23"/>
                  </a:lnTo>
                  <a:lnTo>
                    <a:pt x="8111" y="137"/>
                  </a:lnTo>
                  <a:lnTo>
                    <a:pt x="8513" y="87"/>
                  </a:lnTo>
                  <a:lnTo>
                    <a:pt x="8915" y="250"/>
                  </a:lnTo>
                  <a:lnTo>
                    <a:pt x="9310" y="367"/>
                  </a:lnTo>
                  <a:lnTo>
                    <a:pt x="9711" y="457"/>
                  </a:lnTo>
                  <a:lnTo>
                    <a:pt x="10113" y="570"/>
                  </a:lnTo>
                  <a:lnTo>
                    <a:pt x="10514" y="573"/>
                  </a:lnTo>
                  <a:lnTo>
                    <a:pt x="10915" y="777"/>
                  </a:lnTo>
                  <a:lnTo>
                    <a:pt x="11317" y="940"/>
                  </a:lnTo>
                  <a:lnTo>
                    <a:pt x="11718" y="906"/>
                  </a:lnTo>
                  <a:lnTo>
                    <a:pt x="12118" y="1085"/>
                  </a:lnTo>
                  <a:lnTo>
                    <a:pt x="12522" y="1095"/>
                  </a:lnTo>
                  <a:lnTo>
                    <a:pt x="12922" y="1138"/>
                  </a:lnTo>
                  <a:lnTo>
                    <a:pt x="13324" y="1138"/>
                  </a:lnTo>
                  <a:lnTo>
                    <a:pt x="13720" y="1197"/>
                  </a:lnTo>
                  <a:lnTo>
                    <a:pt x="14120" y="1188"/>
                  </a:lnTo>
                  <a:lnTo>
                    <a:pt x="14522" y="1165"/>
                  </a:lnTo>
                  <a:lnTo>
                    <a:pt x="14924" y="1273"/>
                  </a:lnTo>
                  <a:lnTo>
                    <a:pt x="15325" y="1291"/>
                  </a:lnTo>
                  <a:lnTo>
                    <a:pt x="15726" y="1294"/>
                  </a:lnTo>
                  <a:lnTo>
                    <a:pt x="16129" y="1298"/>
                  </a:lnTo>
                  <a:lnTo>
                    <a:pt x="16524" y="1296"/>
                  </a:lnTo>
                  <a:lnTo>
                    <a:pt x="16924" y="1292"/>
                  </a:lnTo>
                  <a:lnTo>
                    <a:pt x="17326" y="1291"/>
                  </a:lnTo>
                  <a:lnTo>
                    <a:pt x="17728" y="1302"/>
                  </a:lnTo>
                  <a:lnTo>
                    <a:pt x="18130" y="1292"/>
                  </a:lnTo>
                  <a:lnTo>
                    <a:pt x="18523" y="1296"/>
                  </a:lnTo>
                  <a:lnTo>
                    <a:pt x="18925" y="1292"/>
                  </a:lnTo>
                  <a:lnTo>
                    <a:pt x="19328" y="1298"/>
                  </a:lnTo>
                  <a:lnTo>
                    <a:pt x="19728" y="1292"/>
                  </a:lnTo>
                  <a:lnTo>
                    <a:pt x="20122" y="1294"/>
                  </a:lnTo>
                  <a:lnTo>
                    <a:pt x="20525" y="1301"/>
                  </a:lnTo>
                  <a:lnTo>
                    <a:pt x="20926" y="1293"/>
                  </a:lnTo>
                  <a:lnTo>
                    <a:pt x="21327" y="1291"/>
                  </a:lnTo>
                  <a:lnTo>
                    <a:pt x="21730" y="1303"/>
                  </a:lnTo>
                  <a:lnTo>
                    <a:pt x="22132" y="1291"/>
                  </a:lnTo>
                  <a:lnTo>
                    <a:pt x="22532" y="1294"/>
                  </a:lnTo>
                  <a:lnTo>
                    <a:pt x="22936" y="1297"/>
                  </a:lnTo>
                  <a:lnTo>
                    <a:pt x="23336" y="1292"/>
                  </a:lnTo>
                  <a:lnTo>
                    <a:pt x="23635" y="1293"/>
                  </a:lnTo>
                </a:path>
              </a:pathLst>
            </a:custGeom>
            <a:noFill/>
            <a:ln w="381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81"/>
          <p:cNvGrpSpPr>
            <a:grpSpLocks/>
          </p:cNvGrpSpPr>
          <p:nvPr/>
        </p:nvGrpSpPr>
        <p:grpSpPr bwMode="auto">
          <a:xfrm>
            <a:off x="2119313" y="1752600"/>
            <a:ext cx="6254750" cy="4416425"/>
            <a:chOff x="1335" y="1104"/>
            <a:chExt cx="3940" cy="2782"/>
          </a:xfrm>
        </p:grpSpPr>
        <p:sp>
          <p:nvSpPr>
            <p:cNvPr id="13378" name="Rectangle 68"/>
            <p:cNvSpPr>
              <a:spLocks noChangeArrowheads="1"/>
            </p:cNvSpPr>
            <p:nvPr/>
          </p:nvSpPr>
          <p:spPr bwMode="auto">
            <a:xfrm>
              <a:off x="4187" y="1224"/>
              <a:ext cx="596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  <a:latin typeface="Arial" charset="0"/>
                </a:rPr>
                <a:t>iPCM-WB</a:t>
              </a:r>
              <a:endParaRPr lang="en-US"/>
            </a:p>
          </p:txBody>
        </p:sp>
        <p:sp>
          <p:nvSpPr>
            <p:cNvPr id="13379" name="Line 69"/>
            <p:cNvSpPr>
              <a:spLocks noChangeShapeType="1"/>
            </p:cNvSpPr>
            <p:nvPr/>
          </p:nvSpPr>
          <p:spPr bwMode="auto">
            <a:xfrm>
              <a:off x="4881" y="1299"/>
              <a:ext cx="272" cy="1"/>
            </a:xfrm>
            <a:prstGeom prst="line">
              <a:avLst/>
            </a:prstGeom>
            <a:noFill/>
            <a:ln w="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80" name="Freeform 70"/>
            <p:cNvSpPr>
              <a:spLocks/>
            </p:cNvSpPr>
            <p:nvPr/>
          </p:nvSpPr>
          <p:spPr bwMode="auto">
            <a:xfrm>
              <a:off x="1335" y="1104"/>
              <a:ext cx="3940" cy="2782"/>
            </a:xfrm>
            <a:custGeom>
              <a:avLst/>
              <a:gdLst>
                <a:gd name="T0" fmla="*/ 0 w 23635"/>
                <a:gd name="T1" fmla="*/ 16691 h 16691"/>
                <a:gd name="T2" fmla="*/ 0 w 23635"/>
                <a:gd name="T3" fmla="*/ 16691 h 16691"/>
                <a:gd name="T4" fmla="*/ 395 w 23635"/>
                <a:gd name="T5" fmla="*/ 1344 h 16691"/>
                <a:gd name="T6" fmla="*/ 796 w 23635"/>
                <a:gd name="T7" fmla="*/ 0 h 16691"/>
                <a:gd name="T8" fmla="*/ 1190 w 23635"/>
                <a:gd name="T9" fmla="*/ 2155 h 16691"/>
                <a:gd name="T10" fmla="*/ 1586 w 23635"/>
                <a:gd name="T11" fmla="*/ 2482 h 16691"/>
                <a:gd name="T12" fmla="*/ 1985 w 23635"/>
                <a:gd name="T13" fmla="*/ 430 h 16691"/>
                <a:gd name="T14" fmla="*/ 2389 w 23635"/>
                <a:gd name="T15" fmla="*/ 23 h 16691"/>
                <a:gd name="T16" fmla="*/ 2782 w 23635"/>
                <a:gd name="T17" fmla="*/ 380 h 16691"/>
                <a:gd name="T18" fmla="*/ 3183 w 23635"/>
                <a:gd name="T19" fmla="*/ 134 h 16691"/>
                <a:gd name="T20" fmla="*/ 3585 w 23635"/>
                <a:gd name="T21" fmla="*/ 21 h 16691"/>
                <a:gd name="T22" fmla="*/ 3986 w 23635"/>
                <a:gd name="T23" fmla="*/ 225 h 16691"/>
                <a:gd name="T24" fmla="*/ 4388 w 23635"/>
                <a:gd name="T25" fmla="*/ 1111 h 16691"/>
                <a:gd name="T26" fmla="*/ 4789 w 23635"/>
                <a:gd name="T27" fmla="*/ 725 h 16691"/>
                <a:gd name="T28" fmla="*/ 5185 w 23635"/>
                <a:gd name="T29" fmla="*/ 302 h 16691"/>
                <a:gd name="T30" fmla="*/ 5586 w 23635"/>
                <a:gd name="T31" fmla="*/ 465 h 16691"/>
                <a:gd name="T32" fmla="*/ 5987 w 23635"/>
                <a:gd name="T33" fmla="*/ 272 h 16691"/>
                <a:gd name="T34" fmla="*/ 6381 w 23635"/>
                <a:gd name="T35" fmla="*/ 871 h 16691"/>
                <a:gd name="T36" fmla="*/ 6783 w 23635"/>
                <a:gd name="T37" fmla="*/ 96 h 16691"/>
                <a:gd name="T38" fmla="*/ 7178 w 23635"/>
                <a:gd name="T39" fmla="*/ 303 h 16691"/>
                <a:gd name="T40" fmla="*/ 7578 w 23635"/>
                <a:gd name="T41" fmla="*/ 266 h 16691"/>
                <a:gd name="T42" fmla="*/ 7973 w 23635"/>
                <a:gd name="T43" fmla="*/ 57 h 16691"/>
                <a:gd name="T44" fmla="*/ 8374 w 23635"/>
                <a:gd name="T45" fmla="*/ 1057 h 16691"/>
                <a:gd name="T46" fmla="*/ 8777 w 23635"/>
                <a:gd name="T47" fmla="*/ 1143 h 16691"/>
                <a:gd name="T48" fmla="*/ 9170 w 23635"/>
                <a:gd name="T49" fmla="*/ 3952 h 16691"/>
                <a:gd name="T50" fmla="*/ 9572 w 23635"/>
                <a:gd name="T51" fmla="*/ 1878 h 16691"/>
                <a:gd name="T52" fmla="*/ 9972 w 23635"/>
                <a:gd name="T53" fmla="*/ 3587 h 16691"/>
                <a:gd name="T54" fmla="*/ 10376 w 23635"/>
                <a:gd name="T55" fmla="*/ 5550 h 16691"/>
                <a:gd name="T56" fmla="*/ 10777 w 23635"/>
                <a:gd name="T57" fmla="*/ 3920 h 16691"/>
                <a:gd name="T58" fmla="*/ 11176 w 23635"/>
                <a:gd name="T59" fmla="*/ 6136 h 16691"/>
                <a:gd name="T60" fmla="*/ 11571 w 23635"/>
                <a:gd name="T61" fmla="*/ 7053 h 16691"/>
                <a:gd name="T62" fmla="*/ 11972 w 23635"/>
                <a:gd name="T63" fmla="*/ 7885 h 16691"/>
                <a:gd name="T64" fmla="*/ 12368 w 23635"/>
                <a:gd name="T65" fmla="*/ 9510 h 16691"/>
                <a:gd name="T66" fmla="*/ 12768 w 23635"/>
                <a:gd name="T67" fmla="*/ 6789 h 16691"/>
                <a:gd name="T68" fmla="*/ 13163 w 23635"/>
                <a:gd name="T69" fmla="*/ 7310 h 16691"/>
                <a:gd name="T70" fmla="*/ 13565 w 23635"/>
                <a:gd name="T71" fmla="*/ 9109 h 16691"/>
                <a:gd name="T72" fmla="*/ 13966 w 23635"/>
                <a:gd name="T73" fmla="*/ 7854 h 16691"/>
                <a:gd name="T74" fmla="*/ 14361 w 23635"/>
                <a:gd name="T75" fmla="*/ 7598 h 16691"/>
                <a:gd name="T76" fmla="*/ 14761 w 23635"/>
                <a:gd name="T77" fmla="*/ 9640 h 16691"/>
                <a:gd name="T78" fmla="*/ 15163 w 23635"/>
                <a:gd name="T79" fmla="*/ 8082 h 16691"/>
                <a:gd name="T80" fmla="*/ 15557 w 23635"/>
                <a:gd name="T81" fmla="*/ 8548 h 16691"/>
                <a:gd name="T82" fmla="*/ 15958 w 23635"/>
                <a:gd name="T83" fmla="*/ 8496 h 16691"/>
                <a:gd name="T84" fmla="*/ 16353 w 23635"/>
                <a:gd name="T85" fmla="*/ 9257 h 16691"/>
                <a:gd name="T86" fmla="*/ 16755 w 23635"/>
                <a:gd name="T87" fmla="*/ 8722 h 16691"/>
                <a:gd name="T88" fmla="*/ 17149 w 23635"/>
                <a:gd name="T89" fmla="*/ 11745 h 16691"/>
                <a:gd name="T90" fmla="*/ 17549 w 23635"/>
                <a:gd name="T91" fmla="*/ 9602 h 16691"/>
                <a:gd name="T92" fmla="*/ 17953 w 23635"/>
                <a:gd name="T93" fmla="*/ 12264 h 16691"/>
                <a:gd name="T94" fmla="*/ 18355 w 23635"/>
                <a:gd name="T95" fmla="*/ 11057 h 16691"/>
                <a:gd name="T96" fmla="*/ 18754 w 23635"/>
                <a:gd name="T97" fmla="*/ 10921 h 16691"/>
                <a:gd name="T98" fmla="*/ 19150 w 23635"/>
                <a:gd name="T99" fmla="*/ 10942 h 16691"/>
                <a:gd name="T100" fmla="*/ 19550 w 23635"/>
                <a:gd name="T101" fmla="*/ 10753 h 16691"/>
                <a:gd name="T102" fmla="*/ 19953 w 23635"/>
                <a:gd name="T103" fmla="*/ 10562 h 16691"/>
                <a:gd name="T104" fmla="*/ 20354 w 23635"/>
                <a:gd name="T105" fmla="*/ 10366 h 16691"/>
                <a:gd name="T106" fmla="*/ 20756 w 23635"/>
                <a:gd name="T107" fmla="*/ 10313 h 16691"/>
                <a:gd name="T108" fmla="*/ 21156 w 23635"/>
                <a:gd name="T109" fmla="*/ 8950 h 16691"/>
                <a:gd name="T110" fmla="*/ 21559 w 23635"/>
                <a:gd name="T111" fmla="*/ 9335 h 16691"/>
                <a:gd name="T112" fmla="*/ 21954 w 23635"/>
                <a:gd name="T113" fmla="*/ 9417 h 16691"/>
                <a:gd name="T114" fmla="*/ 22348 w 23635"/>
                <a:gd name="T115" fmla="*/ 10199 h 16691"/>
                <a:gd name="T116" fmla="*/ 22748 w 23635"/>
                <a:gd name="T117" fmla="*/ 8966 h 16691"/>
                <a:gd name="T118" fmla="*/ 23149 w 23635"/>
                <a:gd name="T119" fmla="*/ 9022 h 16691"/>
                <a:gd name="T120" fmla="*/ 23553 w 23635"/>
                <a:gd name="T121" fmla="*/ 9793 h 16691"/>
                <a:gd name="T122" fmla="*/ 23635 w 23635"/>
                <a:gd name="T123" fmla="*/ 9514 h 1669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3635"/>
                <a:gd name="T187" fmla="*/ 0 h 16691"/>
                <a:gd name="T188" fmla="*/ 23635 w 23635"/>
                <a:gd name="T189" fmla="*/ 16691 h 1669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3635" h="16691">
                  <a:moveTo>
                    <a:pt x="0" y="16691"/>
                  </a:moveTo>
                  <a:lnTo>
                    <a:pt x="0" y="16691"/>
                  </a:lnTo>
                  <a:lnTo>
                    <a:pt x="395" y="1344"/>
                  </a:lnTo>
                  <a:lnTo>
                    <a:pt x="796" y="0"/>
                  </a:lnTo>
                  <a:lnTo>
                    <a:pt x="1190" y="2155"/>
                  </a:lnTo>
                  <a:lnTo>
                    <a:pt x="1586" y="2482"/>
                  </a:lnTo>
                  <a:lnTo>
                    <a:pt x="1985" y="430"/>
                  </a:lnTo>
                  <a:lnTo>
                    <a:pt x="2389" y="23"/>
                  </a:lnTo>
                  <a:lnTo>
                    <a:pt x="2782" y="380"/>
                  </a:lnTo>
                  <a:lnTo>
                    <a:pt x="3183" y="134"/>
                  </a:lnTo>
                  <a:lnTo>
                    <a:pt x="3585" y="21"/>
                  </a:lnTo>
                  <a:lnTo>
                    <a:pt x="3986" y="225"/>
                  </a:lnTo>
                  <a:lnTo>
                    <a:pt x="4388" y="1111"/>
                  </a:lnTo>
                  <a:lnTo>
                    <a:pt x="4789" y="725"/>
                  </a:lnTo>
                  <a:lnTo>
                    <a:pt x="5185" y="302"/>
                  </a:lnTo>
                  <a:lnTo>
                    <a:pt x="5586" y="465"/>
                  </a:lnTo>
                  <a:lnTo>
                    <a:pt x="5987" y="272"/>
                  </a:lnTo>
                  <a:lnTo>
                    <a:pt x="6381" y="871"/>
                  </a:lnTo>
                  <a:lnTo>
                    <a:pt x="6783" y="96"/>
                  </a:lnTo>
                  <a:lnTo>
                    <a:pt x="7178" y="303"/>
                  </a:lnTo>
                  <a:lnTo>
                    <a:pt x="7578" y="266"/>
                  </a:lnTo>
                  <a:lnTo>
                    <a:pt x="7973" y="57"/>
                  </a:lnTo>
                  <a:lnTo>
                    <a:pt x="8374" y="1057"/>
                  </a:lnTo>
                  <a:lnTo>
                    <a:pt x="8777" y="1143"/>
                  </a:lnTo>
                  <a:lnTo>
                    <a:pt x="9170" y="3952"/>
                  </a:lnTo>
                  <a:lnTo>
                    <a:pt x="9572" y="1878"/>
                  </a:lnTo>
                  <a:lnTo>
                    <a:pt x="9972" y="3587"/>
                  </a:lnTo>
                  <a:lnTo>
                    <a:pt x="10376" y="5550"/>
                  </a:lnTo>
                  <a:lnTo>
                    <a:pt x="10777" y="3920"/>
                  </a:lnTo>
                  <a:lnTo>
                    <a:pt x="11176" y="6136"/>
                  </a:lnTo>
                  <a:lnTo>
                    <a:pt x="11571" y="7053"/>
                  </a:lnTo>
                  <a:lnTo>
                    <a:pt x="11972" y="7885"/>
                  </a:lnTo>
                  <a:lnTo>
                    <a:pt x="12368" y="9510"/>
                  </a:lnTo>
                  <a:lnTo>
                    <a:pt x="12768" y="6789"/>
                  </a:lnTo>
                  <a:lnTo>
                    <a:pt x="13163" y="7310"/>
                  </a:lnTo>
                  <a:lnTo>
                    <a:pt x="13565" y="9109"/>
                  </a:lnTo>
                  <a:lnTo>
                    <a:pt x="13966" y="7854"/>
                  </a:lnTo>
                  <a:lnTo>
                    <a:pt x="14361" y="7598"/>
                  </a:lnTo>
                  <a:lnTo>
                    <a:pt x="14761" y="9640"/>
                  </a:lnTo>
                  <a:lnTo>
                    <a:pt x="15163" y="8082"/>
                  </a:lnTo>
                  <a:lnTo>
                    <a:pt x="15557" y="8548"/>
                  </a:lnTo>
                  <a:lnTo>
                    <a:pt x="15958" y="8496"/>
                  </a:lnTo>
                  <a:lnTo>
                    <a:pt x="16353" y="9257"/>
                  </a:lnTo>
                  <a:lnTo>
                    <a:pt x="16755" y="8722"/>
                  </a:lnTo>
                  <a:lnTo>
                    <a:pt x="17149" y="11745"/>
                  </a:lnTo>
                  <a:lnTo>
                    <a:pt x="17549" y="9602"/>
                  </a:lnTo>
                  <a:lnTo>
                    <a:pt x="17953" y="12264"/>
                  </a:lnTo>
                  <a:lnTo>
                    <a:pt x="18355" y="11057"/>
                  </a:lnTo>
                  <a:lnTo>
                    <a:pt x="18754" y="10921"/>
                  </a:lnTo>
                  <a:lnTo>
                    <a:pt x="19150" y="10942"/>
                  </a:lnTo>
                  <a:lnTo>
                    <a:pt x="19550" y="10753"/>
                  </a:lnTo>
                  <a:lnTo>
                    <a:pt x="19953" y="10562"/>
                  </a:lnTo>
                  <a:lnTo>
                    <a:pt x="20354" y="10366"/>
                  </a:lnTo>
                  <a:lnTo>
                    <a:pt x="20756" y="10313"/>
                  </a:lnTo>
                  <a:lnTo>
                    <a:pt x="21156" y="8950"/>
                  </a:lnTo>
                  <a:lnTo>
                    <a:pt x="21559" y="9335"/>
                  </a:lnTo>
                  <a:lnTo>
                    <a:pt x="21954" y="9417"/>
                  </a:lnTo>
                  <a:lnTo>
                    <a:pt x="22348" y="10199"/>
                  </a:lnTo>
                  <a:lnTo>
                    <a:pt x="22748" y="8966"/>
                  </a:lnTo>
                  <a:lnTo>
                    <a:pt x="23149" y="9022"/>
                  </a:lnTo>
                  <a:lnTo>
                    <a:pt x="23553" y="9793"/>
                  </a:lnTo>
                  <a:lnTo>
                    <a:pt x="23635" y="9514"/>
                  </a:lnTo>
                </a:path>
              </a:pathLst>
            </a:custGeom>
            <a:noFill/>
            <a:ln w="3810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80"/>
          <p:cNvGrpSpPr>
            <a:grpSpLocks/>
          </p:cNvGrpSpPr>
          <p:nvPr/>
        </p:nvGrpSpPr>
        <p:grpSpPr bwMode="auto">
          <a:xfrm>
            <a:off x="2119313" y="2157413"/>
            <a:ext cx="6254750" cy="4017962"/>
            <a:chOff x="1335" y="1359"/>
            <a:chExt cx="3940" cy="2531"/>
          </a:xfrm>
        </p:grpSpPr>
        <p:sp>
          <p:nvSpPr>
            <p:cNvPr id="13375" name="Rectangle 71"/>
            <p:cNvSpPr>
              <a:spLocks noChangeArrowheads="1"/>
            </p:cNvSpPr>
            <p:nvPr/>
          </p:nvSpPr>
          <p:spPr bwMode="auto">
            <a:xfrm>
              <a:off x="4484" y="1359"/>
              <a:ext cx="302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  <a:latin typeface="Arial" charset="0"/>
                </a:rPr>
                <a:t>PCM</a:t>
              </a:r>
              <a:endParaRPr lang="en-US"/>
            </a:p>
          </p:txBody>
        </p:sp>
        <p:sp>
          <p:nvSpPr>
            <p:cNvPr id="13376" name="Line 72"/>
            <p:cNvSpPr>
              <a:spLocks noChangeShapeType="1"/>
            </p:cNvSpPr>
            <p:nvPr/>
          </p:nvSpPr>
          <p:spPr bwMode="auto">
            <a:xfrm>
              <a:off x="4881" y="1434"/>
              <a:ext cx="27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77" name="Freeform 73"/>
            <p:cNvSpPr>
              <a:spLocks/>
            </p:cNvSpPr>
            <p:nvPr/>
          </p:nvSpPr>
          <p:spPr bwMode="auto">
            <a:xfrm>
              <a:off x="1335" y="2266"/>
              <a:ext cx="3940" cy="1624"/>
            </a:xfrm>
            <a:custGeom>
              <a:avLst/>
              <a:gdLst>
                <a:gd name="T0" fmla="*/ 0 w 23635"/>
                <a:gd name="T1" fmla="*/ 9741 h 9741"/>
                <a:gd name="T2" fmla="*/ 0 w 23635"/>
                <a:gd name="T3" fmla="*/ 9741 h 9741"/>
                <a:gd name="T4" fmla="*/ 396 w 23635"/>
                <a:gd name="T5" fmla="*/ 670 h 9741"/>
                <a:gd name="T6" fmla="*/ 792 w 23635"/>
                <a:gd name="T7" fmla="*/ 0 h 9741"/>
                <a:gd name="T8" fmla="*/ 1195 w 23635"/>
                <a:gd name="T9" fmla="*/ 241 h 9741"/>
                <a:gd name="T10" fmla="*/ 1596 w 23635"/>
                <a:gd name="T11" fmla="*/ 173 h 9741"/>
                <a:gd name="T12" fmla="*/ 1997 w 23635"/>
                <a:gd name="T13" fmla="*/ 176 h 9741"/>
                <a:gd name="T14" fmla="*/ 2400 w 23635"/>
                <a:gd name="T15" fmla="*/ 240 h 9741"/>
                <a:gd name="T16" fmla="*/ 2802 w 23635"/>
                <a:gd name="T17" fmla="*/ 178 h 9741"/>
                <a:gd name="T18" fmla="*/ 3204 w 23635"/>
                <a:gd name="T19" fmla="*/ 218 h 9741"/>
                <a:gd name="T20" fmla="*/ 3605 w 23635"/>
                <a:gd name="T21" fmla="*/ 182 h 9741"/>
                <a:gd name="T22" fmla="*/ 4006 w 23635"/>
                <a:gd name="T23" fmla="*/ 179 h 9741"/>
                <a:gd name="T24" fmla="*/ 4409 w 23635"/>
                <a:gd name="T25" fmla="*/ 238 h 9741"/>
                <a:gd name="T26" fmla="*/ 4810 w 23635"/>
                <a:gd name="T27" fmla="*/ 153 h 9741"/>
                <a:gd name="T28" fmla="*/ 5211 w 23635"/>
                <a:gd name="T29" fmla="*/ 177 h 9741"/>
                <a:gd name="T30" fmla="*/ 5615 w 23635"/>
                <a:gd name="T31" fmla="*/ 238 h 9741"/>
                <a:gd name="T32" fmla="*/ 6008 w 23635"/>
                <a:gd name="T33" fmla="*/ 202 h 9741"/>
                <a:gd name="T34" fmla="*/ 6409 w 23635"/>
                <a:gd name="T35" fmla="*/ 177 h 9741"/>
                <a:gd name="T36" fmla="*/ 6810 w 23635"/>
                <a:gd name="T37" fmla="*/ 179 h 9741"/>
                <a:gd name="T38" fmla="*/ 7213 w 23635"/>
                <a:gd name="T39" fmla="*/ 231 h 9741"/>
                <a:gd name="T40" fmla="*/ 7614 w 23635"/>
                <a:gd name="T41" fmla="*/ 181 h 9741"/>
                <a:gd name="T42" fmla="*/ 8008 w 23635"/>
                <a:gd name="T43" fmla="*/ 202 h 9741"/>
                <a:gd name="T44" fmla="*/ 8410 w 23635"/>
                <a:gd name="T45" fmla="*/ 732 h 9741"/>
                <a:gd name="T46" fmla="*/ 8812 w 23635"/>
                <a:gd name="T47" fmla="*/ 585 h 9741"/>
                <a:gd name="T48" fmla="*/ 9213 w 23635"/>
                <a:gd name="T49" fmla="*/ 1112 h 9741"/>
                <a:gd name="T50" fmla="*/ 9616 w 23635"/>
                <a:gd name="T51" fmla="*/ 1638 h 9741"/>
                <a:gd name="T52" fmla="*/ 10017 w 23635"/>
                <a:gd name="T53" fmla="*/ 1966 h 9741"/>
                <a:gd name="T54" fmla="*/ 10418 w 23635"/>
                <a:gd name="T55" fmla="*/ 2363 h 9741"/>
                <a:gd name="T56" fmla="*/ 10821 w 23635"/>
                <a:gd name="T57" fmla="*/ 2581 h 9741"/>
                <a:gd name="T58" fmla="*/ 11221 w 23635"/>
                <a:gd name="T59" fmla="*/ 3225 h 9741"/>
                <a:gd name="T60" fmla="*/ 11622 w 23635"/>
                <a:gd name="T61" fmla="*/ 3690 h 9741"/>
                <a:gd name="T62" fmla="*/ 12026 w 23635"/>
                <a:gd name="T63" fmla="*/ 3734 h 9741"/>
                <a:gd name="T64" fmla="*/ 12426 w 23635"/>
                <a:gd name="T65" fmla="*/ 4178 h 9741"/>
                <a:gd name="T66" fmla="*/ 12827 w 23635"/>
                <a:gd name="T67" fmla="*/ 4362 h 9741"/>
                <a:gd name="T68" fmla="*/ 13230 w 23635"/>
                <a:gd name="T69" fmla="*/ 4406 h 9741"/>
                <a:gd name="T70" fmla="*/ 13631 w 23635"/>
                <a:gd name="T71" fmla="*/ 4457 h 9741"/>
                <a:gd name="T72" fmla="*/ 14035 w 23635"/>
                <a:gd name="T73" fmla="*/ 4680 h 9741"/>
                <a:gd name="T74" fmla="*/ 14435 w 23635"/>
                <a:gd name="T75" fmla="*/ 4748 h 9741"/>
                <a:gd name="T76" fmla="*/ 14837 w 23635"/>
                <a:gd name="T77" fmla="*/ 4560 h 9741"/>
                <a:gd name="T78" fmla="*/ 15239 w 23635"/>
                <a:gd name="T79" fmla="*/ 4967 h 9741"/>
                <a:gd name="T80" fmla="*/ 15641 w 23635"/>
                <a:gd name="T81" fmla="*/ 5043 h 9741"/>
                <a:gd name="T82" fmla="*/ 16041 w 23635"/>
                <a:gd name="T83" fmla="*/ 5038 h 9741"/>
                <a:gd name="T84" fmla="*/ 16443 w 23635"/>
                <a:gd name="T85" fmla="*/ 5040 h 9741"/>
                <a:gd name="T86" fmla="*/ 16845 w 23635"/>
                <a:gd name="T87" fmla="*/ 5058 h 9741"/>
                <a:gd name="T88" fmla="*/ 17247 w 23635"/>
                <a:gd name="T89" fmla="*/ 5045 h 9741"/>
                <a:gd name="T90" fmla="*/ 17650 w 23635"/>
                <a:gd name="T91" fmla="*/ 5060 h 9741"/>
                <a:gd name="T92" fmla="*/ 18050 w 23635"/>
                <a:gd name="T93" fmla="*/ 5043 h 9741"/>
                <a:gd name="T94" fmla="*/ 18452 w 23635"/>
                <a:gd name="T95" fmla="*/ 5036 h 9741"/>
                <a:gd name="T96" fmla="*/ 18854 w 23635"/>
                <a:gd name="T97" fmla="*/ 5060 h 9741"/>
                <a:gd name="T98" fmla="*/ 19255 w 23635"/>
                <a:gd name="T99" fmla="*/ 5036 h 9741"/>
                <a:gd name="T100" fmla="*/ 19657 w 23635"/>
                <a:gd name="T101" fmla="*/ 5049 h 9741"/>
                <a:gd name="T102" fmla="*/ 20051 w 23635"/>
                <a:gd name="T103" fmla="*/ 5050 h 9741"/>
                <a:gd name="T104" fmla="*/ 20452 w 23635"/>
                <a:gd name="T105" fmla="*/ 5051 h 9741"/>
                <a:gd name="T106" fmla="*/ 20854 w 23635"/>
                <a:gd name="T107" fmla="*/ 5043 h 9741"/>
                <a:gd name="T108" fmla="*/ 21257 w 23635"/>
                <a:gd name="T109" fmla="*/ 5063 h 9741"/>
                <a:gd name="T110" fmla="*/ 21658 w 23635"/>
                <a:gd name="T111" fmla="*/ 5043 h 9741"/>
                <a:gd name="T112" fmla="*/ 22060 w 23635"/>
                <a:gd name="T113" fmla="*/ 5048 h 9741"/>
                <a:gd name="T114" fmla="*/ 22461 w 23635"/>
                <a:gd name="T115" fmla="*/ 5032 h 9741"/>
                <a:gd name="T116" fmla="*/ 22864 w 23635"/>
                <a:gd name="T117" fmla="*/ 5055 h 9741"/>
                <a:gd name="T118" fmla="*/ 23264 w 23635"/>
                <a:gd name="T119" fmla="*/ 5038 h 9741"/>
                <a:gd name="T120" fmla="*/ 23635 w 23635"/>
                <a:gd name="T121" fmla="*/ 5040 h 974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3635"/>
                <a:gd name="T184" fmla="*/ 0 h 9741"/>
                <a:gd name="T185" fmla="*/ 23635 w 23635"/>
                <a:gd name="T186" fmla="*/ 9741 h 9741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3635" h="9741">
                  <a:moveTo>
                    <a:pt x="0" y="9741"/>
                  </a:moveTo>
                  <a:lnTo>
                    <a:pt x="0" y="9741"/>
                  </a:lnTo>
                  <a:lnTo>
                    <a:pt x="396" y="670"/>
                  </a:lnTo>
                  <a:lnTo>
                    <a:pt x="792" y="0"/>
                  </a:lnTo>
                  <a:lnTo>
                    <a:pt x="1195" y="241"/>
                  </a:lnTo>
                  <a:lnTo>
                    <a:pt x="1596" y="173"/>
                  </a:lnTo>
                  <a:lnTo>
                    <a:pt x="1997" y="176"/>
                  </a:lnTo>
                  <a:lnTo>
                    <a:pt x="2400" y="240"/>
                  </a:lnTo>
                  <a:lnTo>
                    <a:pt x="2802" y="178"/>
                  </a:lnTo>
                  <a:lnTo>
                    <a:pt x="3204" y="218"/>
                  </a:lnTo>
                  <a:lnTo>
                    <a:pt x="3605" y="182"/>
                  </a:lnTo>
                  <a:lnTo>
                    <a:pt x="4006" y="179"/>
                  </a:lnTo>
                  <a:lnTo>
                    <a:pt x="4409" y="238"/>
                  </a:lnTo>
                  <a:lnTo>
                    <a:pt x="4810" y="153"/>
                  </a:lnTo>
                  <a:lnTo>
                    <a:pt x="5211" y="177"/>
                  </a:lnTo>
                  <a:lnTo>
                    <a:pt x="5615" y="238"/>
                  </a:lnTo>
                  <a:lnTo>
                    <a:pt x="6008" y="202"/>
                  </a:lnTo>
                  <a:lnTo>
                    <a:pt x="6409" y="177"/>
                  </a:lnTo>
                  <a:lnTo>
                    <a:pt x="6810" y="179"/>
                  </a:lnTo>
                  <a:lnTo>
                    <a:pt x="7213" y="231"/>
                  </a:lnTo>
                  <a:lnTo>
                    <a:pt x="7614" y="181"/>
                  </a:lnTo>
                  <a:lnTo>
                    <a:pt x="8008" y="202"/>
                  </a:lnTo>
                  <a:lnTo>
                    <a:pt x="8410" y="732"/>
                  </a:lnTo>
                  <a:lnTo>
                    <a:pt x="8812" y="585"/>
                  </a:lnTo>
                  <a:lnTo>
                    <a:pt x="9213" y="1112"/>
                  </a:lnTo>
                  <a:lnTo>
                    <a:pt x="9616" y="1638"/>
                  </a:lnTo>
                  <a:lnTo>
                    <a:pt x="10017" y="1966"/>
                  </a:lnTo>
                  <a:lnTo>
                    <a:pt x="10418" y="2363"/>
                  </a:lnTo>
                  <a:lnTo>
                    <a:pt x="10821" y="2581"/>
                  </a:lnTo>
                  <a:lnTo>
                    <a:pt x="11221" y="3225"/>
                  </a:lnTo>
                  <a:lnTo>
                    <a:pt x="11622" y="3690"/>
                  </a:lnTo>
                  <a:lnTo>
                    <a:pt x="12026" y="3734"/>
                  </a:lnTo>
                  <a:lnTo>
                    <a:pt x="12426" y="4178"/>
                  </a:lnTo>
                  <a:lnTo>
                    <a:pt x="12827" y="4362"/>
                  </a:lnTo>
                  <a:lnTo>
                    <a:pt x="13230" y="4406"/>
                  </a:lnTo>
                  <a:lnTo>
                    <a:pt x="13631" y="4457"/>
                  </a:lnTo>
                  <a:lnTo>
                    <a:pt x="14035" y="4680"/>
                  </a:lnTo>
                  <a:lnTo>
                    <a:pt x="14435" y="4748"/>
                  </a:lnTo>
                  <a:lnTo>
                    <a:pt x="14837" y="4560"/>
                  </a:lnTo>
                  <a:lnTo>
                    <a:pt x="15239" y="4967"/>
                  </a:lnTo>
                  <a:lnTo>
                    <a:pt x="15641" y="5043"/>
                  </a:lnTo>
                  <a:lnTo>
                    <a:pt x="16041" y="5038"/>
                  </a:lnTo>
                  <a:lnTo>
                    <a:pt x="16443" y="5040"/>
                  </a:lnTo>
                  <a:lnTo>
                    <a:pt x="16845" y="5058"/>
                  </a:lnTo>
                  <a:lnTo>
                    <a:pt x="17247" y="5045"/>
                  </a:lnTo>
                  <a:lnTo>
                    <a:pt x="17650" y="5060"/>
                  </a:lnTo>
                  <a:lnTo>
                    <a:pt x="18050" y="5043"/>
                  </a:lnTo>
                  <a:lnTo>
                    <a:pt x="18452" y="5036"/>
                  </a:lnTo>
                  <a:lnTo>
                    <a:pt x="18854" y="5060"/>
                  </a:lnTo>
                  <a:lnTo>
                    <a:pt x="19255" y="5036"/>
                  </a:lnTo>
                  <a:lnTo>
                    <a:pt x="19657" y="5049"/>
                  </a:lnTo>
                  <a:lnTo>
                    <a:pt x="20051" y="5050"/>
                  </a:lnTo>
                  <a:lnTo>
                    <a:pt x="20452" y="5051"/>
                  </a:lnTo>
                  <a:lnTo>
                    <a:pt x="20854" y="5043"/>
                  </a:lnTo>
                  <a:lnTo>
                    <a:pt x="21257" y="5063"/>
                  </a:lnTo>
                  <a:lnTo>
                    <a:pt x="21658" y="5043"/>
                  </a:lnTo>
                  <a:lnTo>
                    <a:pt x="22060" y="5048"/>
                  </a:lnTo>
                  <a:lnTo>
                    <a:pt x="22461" y="5032"/>
                  </a:lnTo>
                  <a:lnTo>
                    <a:pt x="22864" y="5055"/>
                  </a:lnTo>
                  <a:lnTo>
                    <a:pt x="23264" y="5038"/>
                  </a:lnTo>
                  <a:lnTo>
                    <a:pt x="23635" y="5040"/>
                  </a:lnTo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84"/>
          <p:cNvGrpSpPr>
            <a:grpSpLocks/>
          </p:cNvGrpSpPr>
          <p:nvPr/>
        </p:nvGrpSpPr>
        <p:grpSpPr bwMode="auto">
          <a:xfrm>
            <a:off x="2119313" y="2370138"/>
            <a:ext cx="6254750" cy="3776662"/>
            <a:chOff x="1335" y="1493"/>
            <a:chExt cx="3940" cy="2379"/>
          </a:xfrm>
        </p:grpSpPr>
        <p:sp>
          <p:nvSpPr>
            <p:cNvPr id="13372" name="Rectangle 74"/>
            <p:cNvSpPr>
              <a:spLocks noChangeArrowheads="1"/>
            </p:cNvSpPr>
            <p:nvPr/>
          </p:nvSpPr>
          <p:spPr bwMode="auto">
            <a:xfrm>
              <a:off x="4453" y="1493"/>
              <a:ext cx="334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  <a:latin typeface="Arial" charset="0"/>
                </a:rPr>
                <a:t>G729</a:t>
              </a:r>
              <a:endParaRPr lang="en-US"/>
            </a:p>
          </p:txBody>
        </p:sp>
        <p:sp>
          <p:nvSpPr>
            <p:cNvPr id="13373" name="Line 75"/>
            <p:cNvSpPr>
              <a:spLocks noChangeShapeType="1"/>
            </p:cNvSpPr>
            <p:nvPr/>
          </p:nvSpPr>
          <p:spPr bwMode="auto">
            <a:xfrm>
              <a:off x="4881" y="1568"/>
              <a:ext cx="272" cy="1"/>
            </a:xfrm>
            <a:prstGeom prst="line">
              <a:avLst/>
            </a:prstGeom>
            <a:noFill/>
            <a:ln w="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74" name="Freeform 76"/>
            <p:cNvSpPr>
              <a:spLocks/>
            </p:cNvSpPr>
            <p:nvPr/>
          </p:nvSpPr>
          <p:spPr bwMode="auto">
            <a:xfrm>
              <a:off x="1335" y="3644"/>
              <a:ext cx="3940" cy="228"/>
            </a:xfrm>
            <a:custGeom>
              <a:avLst/>
              <a:gdLst>
                <a:gd name="T0" fmla="*/ 0 w 23635"/>
                <a:gd name="T1" fmla="*/ 1371 h 1371"/>
                <a:gd name="T2" fmla="*/ 340 w 23635"/>
                <a:gd name="T3" fmla="*/ 404 h 1371"/>
                <a:gd name="T4" fmla="*/ 733 w 23635"/>
                <a:gd name="T5" fmla="*/ 214 h 1371"/>
                <a:gd name="T6" fmla="*/ 1134 w 23635"/>
                <a:gd name="T7" fmla="*/ 130 h 1371"/>
                <a:gd name="T8" fmla="*/ 1537 w 23635"/>
                <a:gd name="T9" fmla="*/ 6 h 1371"/>
                <a:gd name="T10" fmla="*/ 1938 w 23635"/>
                <a:gd name="T11" fmla="*/ 8 h 1371"/>
                <a:gd name="T12" fmla="*/ 2340 w 23635"/>
                <a:gd name="T13" fmla="*/ 10 h 1371"/>
                <a:gd name="T14" fmla="*/ 2741 w 23635"/>
                <a:gd name="T15" fmla="*/ 8 h 1371"/>
                <a:gd name="T16" fmla="*/ 3142 w 23635"/>
                <a:gd name="T17" fmla="*/ 2 h 1371"/>
                <a:gd name="T18" fmla="*/ 3536 w 23635"/>
                <a:gd name="T19" fmla="*/ 13 h 1371"/>
                <a:gd name="T20" fmla="*/ 3937 w 23635"/>
                <a:gd name="T21" fmla="*/ 4 h 1371"/>
                <a:gd name="T22" fmla="*/ 4332 w 23635"/>
                <a:gd name="T23" fmla="*/ 15 h 1371"/>
                <a:gd name="T24" fmla="*/ 4735 w 23635"/>
                <a:gd name="T25" fmla="*/ 9 h 1371"/>
                <a:gd name="T26" fmla="*/ 5136 w 23635"/>
                <a:gd name="T27" fmla="*/ 3 h 1371"/>
                <a:gd name="T28" fmla="*/ 5530 w 23635"/>
                <a:gd name="T29" fmla="*/ 13 h 1371"/>
                <a:gd name="T30" fmla="*/ 5931 w 23635"/>
                <a:gd name="T31" fmla="*/ 2 h 1371"/>
                <a:gd name="T32" fmla="*/ 6333 w 23635"/>
                <a:gd name="T33" fmla="*/ 15 h 1371"/>
                <a:gd name="T34" fmla="*/ 6734 w 23635"/>
                <a:gd name="T35" fmla="*/ 0 h 1371"/>
                <a:gd name="T36" fmla="*/ 7138 w 23635"/>
                <a:gd name="T37" fmla="*/ 14 h 1371"/>
                <a:gd name="T38" fmla="*/ 7538 w 23635"/>
                <a:gd name="T39" fmla="*/ 6 h 1371"/>
                <a:gd name="T40" fmla="*/ 7938 w 23635"/>
                <a:gd name="T41" fmla="*/ 3 h 1371"/>
                <a:gd name="T42" fmla="*/ 8340 w 23635"/>
                <a:gd name="T43" fmla="*/ 82 h 1371"/>
                <a:gd name="T44" fmla="*/ 8744 w 23635"/>
                <a:gd name="T45" fmla="*/ 58 h 1371"/>
                <a:gd name="T46" fmla="*/ 9144 w 23635"/>
                <a:gd name="T47" fmla="*/ 162 h 1371"/>
                <a:gd name="T48" fmla="*/ 9548 w 23635"/>
                <a:gd name="T49" fmla="*/ 230 h 1371"/>
                <a:gd name="T50" fmla="*/ 9947 w 23635"/>
                <a:gd name="T51" fmla="*/ 260 h 1371"/>
                <a:gd name="T52" fmla="*/ 10343 w 23635"/>
                <a:gd name="T53" fmla="*/ 367 h 1371"/>
                <a:gd name="T54" fmla="*/ 10743 w 23635"/>
                <a:gd name="T55" fmla="*/ 350 h 1371"/>
                <a:gd name="T56" fmla="*/ 11146 w 23635"/>
                <a:gd name="T57" fmla="*/ 499 h 1371"/>
                <a:gd name="T58" fmla="*/ 11547 w 23635"/>
                <a:gd name="T59" fmla="*/ 542 h 1371"/>
                <a:gd name="T60" fmla="*/ 11947 w 23635"/>
                <a:gd name="T61" fmla="*/ 571 h 1371"/>
                <a:gd name="T62" fmla="*/ 12342 w 23635"/>
                <a:gd name="T63" fmla="*/ 637 h 1371"/>
                <a:gd name="T64" fmla="*/ 12744 w 23635"/>
                <a:gd name="T65" fmla="*/ 667 h 1371"/>
                <a:gd name="T66" fmla="*/ 13138 w 23635"/>
                <a:gd name="T67" fmla="*/ 667 h 1371"/>
                <a:gd name="T68" fmla="*/ 13538 w 23635"/>
                <a:gd name="T69" fmla="*/ 695 h 1371"/>
                <a:gd name="T70" fmla="*/ 13940 w 23635"/>
                <a:gd name="T71" fmla="*/ 713 h 1371"/>
                <a:gd name="T72" fmla="*/ 14343 w 23635"/>
                <a:gd name="T73" fmla="*/ 717 h 1371"/>
                <a:gd name="T74" fmla="*/ 14736 w 23635"/>
                <a:gd name="T75" fmla="*/ 696 h 1371"/>
                <a:gd name="T76" fmla="*/ 15138 w 23635"/>
                <a:gd name="T77" fmla="*/ 762 h 1371"/>
                <a:gd name="T78" fmla="*/ 15532 w 23635"/>
                <a:gd name="T79" fmla="*/ 778 h 1371"/>
                <a:gd name="T80" fmla="*/ 15935 w 23635"/>
                <a:gd name="T81" fmla="*/ 778 h 1371"/>
                <a:gd name="T82" fmla="*/ 16335 w 23635"/>
                <a:gd name="T83" fmla="*/ 778 h 1371"/>
                <a:gd name="T84" fmla="*/ 16730 w 23635"/>
                <a:gd name="T85" fmla="*/ 777 h 1371"/>
                <a:gd name="T86" fmla="*/ 17131 w 23635"/>
                <a:gd name="T87" fmla="*/ 776 h 1371"/>
                <a:gd name="T88" fmla="*/ 17525 w 23635"/>
                <a:gd name="T89" fmla="*/ 777 h 1371"/>
                <a:gd name="T90" fmla="*/ 17928 w 23635"/>
                <a:gd name="T91" fmla="*/ 783 h 1371"/>
                <a:gd name="T92" fmla="*/ 18329 w 23635"/>
                <a:gd name="T93" fmla="*/ 775 h 1371"/>
                <a:gd name="T94" fmla="*/ 18730 w 23635"/>
                <a:gd name="T95" fmla="*/ 775 h 1371"/>
                <a:gd name="T96" fmla="*/ 19134 w 23635"/>
                <a:gd name="T97" fmla="*/ 782 h 1371"/>
                <a:gd name="T98" fmla="*/ 19533 w 23635"/>
                <a:gd name="T99" fmla="*/ 774 h 1371"/>
                <a:gd name="T100" fmla="*/ 19928 w 23635"/>
                <a:gd name="T101" fmla="*/ 780 h 1371"/>
                <a:gd name="T102" fmla="*/ 20330 w 23635"/>
                <a:gd name="T103" fmla="*/ 778 h 1371"/>
                <a:gd name="T104" fmla="*/ 20732 w 23635"/>
                <a:gd name="T105" fmla="*/ 775 h 1371"/>
                <a:gd name="T106" fmla="*/ 21133 w 23635"/>
                <a:gd name="T107" fmla="*/ 778 h 1371"/>
                <a:gd name="T108" fmla="*/ 21534 w 23635"/>
                <a:gd name="T109" fmla="*/ 775 h 1371"/>
                <a:gd name="T110" fmla="*/ 21937 w 23635"/>
                <a:gd name="T111" fmla="*/ 782 h 1371"/>
                <a:gd name="T112" fmla="*/ 22338 w 23635"/>
                <a:gd name="T113" fmla="*/ 776 h 1371"/>
                <a:gd name="T114" fmla="*/ 22740 w 23635"/>
                <a:gd name="T115" fmla="*/ 775 h 1371"/>
                <a:gd name="T116" fmla="*/ 23140 w 23635"/>
                <a:gd name="T117" fmla="*/ 777 h 1371"/>
                <a:gd name="T118" fmla="*/ 23536 w 23635"/>
                <a:gd name="T119" fmla="*/ 780 h 1371"/>
                <a:gd name="T120" fmla="*/ 23635 w 23635"/>
                <a:gd name="T121" fmla="*/ 779 h 137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3635"/>
                <a:gd name="T184" fmla="*/ 0 h 1371"/>
                <a:gd name="T185" fmla="*/ 23635 w 23635"/>
                <a:gd name="T186" fmla="*/ 1371 h 1371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3635" h="1371">
                  <a:moveTo>
                    <a:pt x="0" y="1371"/>
                  </a:moveTo>
                  <a:lnTo>
                    <a:pt x="340" y="404"/>
                  </a:lnTo>
                  <a:lnTo>
                    <a:pt x="733" y="214"/>
                  </a:lnTo>
                  <a:lnTo>
                    <a:pt x="1134" y="130"/>
                  </a:lnTo>
                  <a:lnTo>
                    <a:pt x="1537" y="6"/>
                  </a:lnTo>
                  <a:lnTo>
                    <a:pt x="1938" y="8"/>
                  </a:lnTo>
                  <a:lnTo>
                    <a:pt x="2340" y="10"/>
                  </a:lnTo>
                  <a:lnTo>
                    <a:pt x="2741" y="8"/>
                  </a:lnTo>
                  <a:lnTo>
                    <a:pt x="3142" y="2"/>
                  </a:lnTo>
                  <a:lnTo>
                    <a:pt x="3536" y="13"/>
                  </a:lnTo>
                  <a:lnTo>
                    <a:pt x="3937" y="4"/>
                  </a:lnTo>
                  <a:lnTo>
                    <a:pt x="4332" y="15"/>
                  </a:lnTo>
                  <a:lnTo>
                    <a:pt x="4735" y="9"/>
                  </a:lnTo>
                  <a:lnTo>
                    <a:pt x="5136" y="3"/>
                  </a:lnTo>
                  <a:lnTo>
                    <a:pt x="5530" y="13"/>
                  </a:lnTo>
                  <a:lnTo>
                    <a:pt x="5931" y="2"/>
                  </a:lnTo>
                  <a:lnTo>
                    <a:pt x="6333" y="15"/>
                  </a:lnTo>
                  <a:lnTo>
                    <a:pt x="6734" y="0"/>
                  </a:lnTo>
                  <a:lnTo>
                    <a:pt x="7138" y="14"/>
                  </a:lnTo>
                  <a:lnTo>
                    <a:pt x="7538" y="6"/>
                  </a:lnTo>
                  <a:lnTo>
                    <a:pt x="7938" y="3"/>
                  </a:lnTo>
                  <a:lnTo>
                    <a:pt x="8340" y="82"/>
                  </a:lnTo>
                  <a:lnTo>
                    <a:pt x="8744" y="58"/>
                  </a:lnTo>
                  <a:lnTo>
                    <a:pt x="9144" y="162"/>
                  </a:lnTo>
                  <a:lnTo>
                    <a:pt x="9548" y="230"/>
                  </a:lnTo>
                  <a:lnTo>
                    <a:pt x="9947" y="260"/>
                  </a:lnTo>
                  <a:lnTo>
                    <a:pt x="10343" y="367"/>
                  </a:lnTo>
                  <a:lnTo>
                    <a:pt x="10743" y="350"/>
                  </a:lnTo>
                  <a:lnTo>
                    <a:pt x="11146" y="499"/>
                  </a:lnTo>
                  <a:lnTo>
                    <a:pt x="11547" y="542"/>
                  </a:lnTo>
                  <a:lnTo>
                    <a:pt x="11947" y="571"/>
                  </a:lnTo>
                  <a:lnTo>
                    <a:pt x="12342" y="637"/>
                  </a:lnTo>
                  <a:lnTo>
                    <a:pt x="12744" y="667"/>
                  </a:lnTo>
                  <a:lnTo>
                    <a:pt x="13138" y="667"/>
                  </a:lnTo>
                  <a:lnTo>
                    <a:pt x="13538" y="695"/>
                  </a:lnTo>
                  <a:lnTo>
                    <a:pt x="13940" y="713"/>
                  </a:lnTo>
                  <a:lnTo>
                    <a:pt x="14343" y="717"/>
                  </a:lnTo>
                  <a:lnTo>
                    <a:pt x="14736" y="696"/>
                  </a:lnTo>
                  <a:lnTo>
                    <a:pt x="15138" y="762"/>
                  </a:lnTo>
                  <a:lnTo>
                    <a:pt x="15532" y="778"/>
                  </a:lnTo>
                  <a:lnTo>
                    <a:pt x="15935" y="778"/>
                  </a:lnTo>
                  <a:lnTo>
                    <a:pt x="16335" y="778"/>
                  </a:lnTo>
                  <a:lnTo>
                    <a:pt x="16730" y="777"/>
                  </a:lnTo>
                  <a:lnTo>
                    <a:pt x="17131" y="776"/>
                  </a:lnTo>
                  <a:lnTo>
                    <a:pt x="17525" y="777"/>
                  </a:lnTo>
                  <a:lnTo>
                    <a:pt x="17928" y="783"/>
                  </a:lnTo>
                  <a:lnTo>
                    <a:pt x="18329" y="775"/>
                  </a:lnTo>
                  <a:lnTo>
                    <a:pt x="18730" y="775"/>
                  </a:lnTo>
                  <a:lnTo>
                    <a:pt x="19134" y="782"/>
                  </a:lnTo>
                  <a:lnTo>
                    <a:pt x="19533" y="774"/>
                  </a:lnTo>
                  <a:lnTo>
                    <a:pt x="19928" y="780"/>
                  </a:lnTo>
                  <a:lnTo>
                    <a:pt x="20330" y="778"/>
                  </a:lnTo>
                  <a:lnTo>
                    <a:pt x="20732" y="775"/>
                  </a:lnTo>
                  <a:lnTo>
                    <a:pt x="21133" y="778"/>
                  </a:lnTo>
                  <a:lnTo>
                    <a:pt x="21534" y="775"/>
                  </a:lnTo>
                  <a:lnTo>
                    <a:pt x="21937" y="782"/>
                  </a:lnTo>
                  <a:lnTo>
                    <a:pt x="22338" y="776"/>
                  </a:lnTo>
                  <a:lnTo>
                    <a:pt x="22740" y="775"/>
                  </a:lnTo>
                  <a:lnTo>
                    <a:pt x="23140" y="777"/>
                  </a:lnTo>
                  <a:lnTo>
                    <a:pt x="23536" y="780"/>
                  </a:lnTo>
                  <a:lnTo>
                    <a:pt x="23635" y="779"/>
                  </a:lnTo>
                </a:path>
              </a:pathLst>
            </a:custGeom>
            <a:noFill/>
            <a:ln w="3810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362" name="Rectangle 77"/>
          <p:cNvSpPr>
            <a:spLocks noChangeArrowheads="1"/>
          </p:cNvSpPr>
          <p:nvPr/>
        </p:nvSpPr>
        <p:spPr bwMode="auto">
          <a:xfrm>
            <a:off x="2119313" y="1484313"/>
            <a:ext cx="6254750" cy="4718050"/>
          </a:xfrm>
          <a:prstGeom prst="rect">
            <a:avLst/>
          </a:prstGeom>
          <a:noFill/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7" name="Group 17"/>
          <p:cNvGrpSpPr>
            <a:grpSpLocks/>
          </p:cNvGrpSpPr>
          <p:nvPr/>
        </p:nvGrpSpPr>
        <p:grpSpPr bwMode="auto">
          <a:xfrm>
            <a:off x="2124075" y="1484313"/>
            <a:ext cx="2089150" cy="4752975"/>
            <a:chOff x="1338" y="935"/>
            <a:chExt cx="1316" cy="2994"/>
          </a:xfrm>
        </p:grpSpPr>
        <p:sp>
          <p:nvSpPr>
            <p:cNvPr id="13370" name="Rectangle 7"/>
            <p:cNvSpPr>
              <a:spLocks/>
            </p:cNvSpPr>
            <p:nvPr/>
          </p:nvSpPr>
          <p:spPr bwMode="auto">
            <a:xfrm>
              <a:off x="1338" y="935"/>
              <a:ext cx="1316" cy="2994"/>
            </a:xfrm>
            <a:prstGeom prst="rect">
              <a:avLst/>
            </a:prstGeom>
            <a:solidFill>
              <a:srgbClr val="FF0000">
                <a:alpha val="25098"/>
              </a:srgbClr>
            </a:solidFill>
            <a:ln w="9525">
              <a:noFill/>
              <a:miter lim="800000"/>
              <a:headEnd/>
              <a:tailEnd type="none" w="lg" len="lg"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3371" name="Text Box 8"/>
            <p:cNvSpPr txBox="1">
              <a:spLocks/>
            </p:cNvSpPr>
            <p:nvPr/>
          </p:nvSpPr>
          <p:spPr bwMode="auto">
            <a:xfrm>
              <a:off x="1513" y="2432"/>
              <a:ext cx="1095" cy="587"/>
            </a:xfrm>
            <a:prstGeom prst="rect">
              <a:avLst/>
            </a:prstGeom>
            <a:solidFill>
              <a:srgbClr val="FFCC00"/>
            </a:solidFill>
            <a:ln w="9525">
              <a:noFill/>
              <a:miter lim="800000"/>
              <a:headEnd/>
              <a:tailEnd type="none" w="lg" len="lg"/>
            </a:ln>
          </p:spPr>
          <p:txBody>
            <a:bodyPr>
              <a:spAutoFit/>
            </a:bodyPr>
            <a:lstStyle/>
            <a:p>
              <a:r>
                <a:rPr lang="en-GB" sz="2400">
                  <a:solidFill>
                    <a:srgbClr val="000000"/>
                  </a:solidFill>
                </a:rPr>
                <a:t>Aggressive</a:t>
              </a:r>
            </a:p>
            <a:p>
              <a:r>
                <a:rPr lang="en-GB" sz="2400">
                  <a:solidFill>
                    <a:srgbClr val="000000"/>
                  </a:solidFill>
                </a:rPr>
                <a:t>Startup</a:t>
              </a:r>
              <a:endParaRPr lang="en-US" sz="2400"/>
            </a:p>
          </p:txBody>
        </p:sp>
      </p:grpSp>
      <p:grpSp>
        <p:nvGrpSpPr>
          <p:cNvPr id="8" name="Group 18"/>
          <p:cNvGrpSpPr>
            <a:grpSpLocks/>
          </p:cNvGrpSpPr>
          <p:nvPr/>
        </p:nvGrpSpPr>
        <p:grpSpPr bwMode="auto">
          <a:xfrm>
            <a:off x="4211638" y="1484313"/>
            <a:ext cx="2089150" cy="4752975"/>
            <a:chOff x="2653" y="935"/>
            <a:chExt cx="1316" cy="2994"/>
          </a:xfrm>
        </p:grpSpPr>
        <p:sp>
          <p:nvSpPr>
            <p:cNvPr id="13368" name="Rectangle 10"/>
            <p:cNvSpPr>
              <a:spLocks/>
            </p:cNvSpPr>
            <p:nvPr/>
          </p:nvSpPr>
          <p:spPr bwMode="auto">
            <a:xfrm>
              <a:off x="2653" y="935"/>
              <a:ext cx="1316" cy="2994"/>
            </a:xfrm>
            <a:prstGeom prst="rect">
              <a:avLst/>
            </a:prstGeom>
            <a:solidFill>
              <a:srgbClr val="FFFF00">
                <a:alpha val="25098"/>
              </a:srgbClr>
            </a:solidFill>
            <a:ln w="9525">
              <a:noFill/>
              <a:miter lim="800000"/>
              <a:headEnd/>
              <a:tailEnd type="none" w="lg" len="lg"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3369" name="Text Box 11"/>
            <p:cNvSpPr txBox="1">
              <a:spLocks/>
            </p:cNvSpPr>
            <p:nvPr/>
          </p:nvSpPr>
          <p:spPr bwMode="auto">
            <a:xfrm>
              <a:off x="2971" y="1026"/>
              <a:ext cx="981" cy="587"/>
            </a:xfrm>
            <a:prstGeom prst="rect">
              <a:avLst/>
            </a:prstGeom>
            <a:solidFill>
              <a:srgbClr val="FFCC00"/>
            </a:solidFill>
            <a:ln w="9525">
              <a:noFill/>
              <a:miter lim="800000"/>
              <a:headEnd/>
              <a:tailEnd type="none" w="lg" len="lg"/>
            </a:ln>
          </p:spPr>
          <p:txBody>
            <a:bodyPr wrap="none">
              <a:spAutoFit/>
            </a:bodyPr>
            <a:lstStyle/>
            <a:p>
              <a:r>
                <a:rPr lang="en-GB" sz="2400">
                  <a:solidFill>
                    <a:srgbClr val="000000"/>
                  </a:solidFill>
                </a:rPr>
                <a:t>Smooth</a:t>
              </a:r>
            </a:p>
            <a:p>
              <a:r>
                <a:rPr lang="en-GB" sz="2400">
                  <a:solidFill>
                    <a:srgbClr val="000000"/>
                  </a:solidFill>
                </a:rPr>
                <a:t>Transient</a:t>
              </a:r>
              <a:endParaRPr lang="en-US" sz="2400"/>
            </a:p>
          </p:txBody>
        </p:sp>
      </p:grpSp>
      <p:grpSp>
        <p:nvGrpSpPr>
          <p:cNvPr id="9" name="Group 19"/>
          <p:cNvGrpSpPr>
            <a:grpSpLocks/>
          </p:cNvGrpSpPr>
          <p:nvPr/>
        </p:nvGrpSpPr>
        <p:grpSpPr bwMode="auto">
          <a:xfrm>
            <a:off x="6300788" y="1484313"/>
            <a:ext cx="2087562" cy="4824412"/>
            <a:chOff x="3969" y="935"/>
            <a:chExt cx="1315" cy="3039"/>
          </a:xfrm>
        </p:grpSpPr>
        <p:sp>
          <p:nvSpPr>
            <p:cNvPr id="13366" name="Rectangle 13"/>
            <p:cNvSpPr>
              <a:spLocks/>
            </p:cNvSpPr>
            <p:nvPr/>
          </p:nvSpPr>
          <p:spPr bwMode="auto">
            <a:xfrm>
              <a:off x="3969" y="935"/>
              <a:ext cx="1315" cy="3039"/>
            </a:xfrm>
            <a:prstGeom prst="rect">
              <a:avLst/>
            </a:prstGeom>
            <a:solidFill>
              <a:srgbClr val="33CC33">
                <a:alpha val="25098"/>
              </a:srgbClr>
            </a:solidFill>
            <a:ln w="9525">
              <a:noFill/>
              <a:miter lim="800000"/>
              <a:headEnd/>
              <a:tailEnd type="none" w="lg" len="lg"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3367" name="Text Box 14"/>
            <p:cNvSpPr txBox="1">
              <a:spLocks/>
            </p:cNvSpPr>
            <p:nvPr/>
          </p:nvSpPr>
          <p:spPr bwMode="auto">
            <a:xfrm>
              <a:off x="4195" y="1842"/>
              <a:ext cx="891" cy="587"/>
            </a:xfrm>
            <a:prstGeom prst="rect">
              <a:avLst/>
            </a:prstGeom>
            <a:solidFill>
              <a:srgbClr val="FFCC00"/>
            </a:solidFill>
            <a:ln w="9525">
              <a:noFill/>
              <a:miter lim="800000"/>
              <a:headEnd/>
              <a:tailEnd type="none" w="lg" len="lg"/>
            </a:ln>
          </p:spPr>
          <p:txBody>
            <a:bodyPr wrap="none">
              <a:spAutoFit/>
            </a:bodyPr>
            <a:lstStyle/>
            <a:p>
              <a:r>
                <a:rPr lang="en-GB" sz="2400">
                  <a:solidFill>
                    <a:srgbClr val="000000"/>
                  </a:solidFill>
                </a:rPr>
                <a:t>Normal</a:t>
              </a:r>
            </a:p>
            <a:p>
              <a:r>
                <a:rPr lang="en-GB" sz="2400">
                  <a:solidFill>
                    <a:srgbClr val="000000"/>
                  </a:solidFill>
                </a:rPr>
                <a:t>Behavior</a:t>
              </a:r>
              <a:endParaRPr lang="en-US" sz="240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6177"/>
          <p:cNvPicPr>
            <a:picLocks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431925" y="1295400"/>
            <a:ext cx="7243763" cy="5334000"/>
          </a:xfrm>
          <a:noFill/>
        </p:spPr>
      </p:pic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8278813" cy="533400"/>
          </a:xfrm>
        </p:spPr>
        <p:txBody>
          <a:bodyPr/>
          <a:lstStyle/>
          <a:p>
            <a:r>
              <a:rPr lang="it-IT" sz="3600" smtClean="0">
                <a:latin typeface="Comic Sans MS" pitchFamily="66" charset="0"/>
              </a:rPr>
              <a:t>Service Traffic: Normal Condition</a:t>
            </a:r>
            <a:endParaRPr lang="en-US" sz="3600" smtClean="0">
              <a:latin typeface="Comic Sans MS" pitchFamily="66" charset="0"/>
            </a:endParaRPr>
          </a:p>
        </p:txBody>
      </p:sp>
      <p:sp>
        <p:nvSpPr>
          <p:cNvPr id="14340" name="Text Box 26179"/>
          <p:cNvSpPr txBox="1">
            <a:spLocks/>
          </p:cNvSpPr>
          <p:nvPr/>
        </p:nvSpPr>
        <p:spPr bwMode="auto">
          <a:xfrm>
            <a:off x="-44450" y="2924175"/>
            <a:ext cx="1400175" cy="1771650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</p:spPr>
        <p:txBody>
          <a:bodyPr wrap="none">
            <a:spAutoFit/>
          </a:bodyPr>
          <a:lstStyle/>
          <a:p>
            <a:r>
              <a:rPr lang="en-GB" sz="2400">
                <a:solidFill>
                  <a:srgbClr val="000000"/>
                </a:solidFill>
              </a:rPr>
              <a:t>Message</a:t>
            </a:r>
            <a:endParaRPr lang="en-US" sz="2400">
              <a:solidFill>
                <a:srgbClr val="000000"/>
              </a:solidFill>
            </a:endParaRPr>
          </a:p>
          <a:p>
            <a:r>
              <a:rPr lang="en-US" sz="2400">
                <a:solidFill>
                  <a:srgbClr val="000000"/>
                </a:solidFill>
              </a:rPr>
              <a:t>Payload</a:t>
            </a:r>
            <a:br>
              <a:rPr lang="en-US" sz="2400">
                <a:solidFill>
                  <a:srgbClr val="000000"/>
                </a:solidFill>
              </a:rPr>
            </a:br>
            <a:r>
              <a:rPr lang="en-US" sz="2400">
                <a:solidFill>
                  <a:srgbClr val="000000"/>
                </a:solidFill>
              </a:rPr>
              <a:t> [Bytes]</a:t>
            </a:r>
            <a:endParaRPr lang="en-US" sz="2400"/>
          </a:p>
          <a:p>
            <a:endParaRPr lang="en-US" sz="2400"/>
          </a:p>
        </p:txBody>
      </p:sp>
      <p:sp>
        <p:nvSpPr>
          <p:cNvPr id="14341" name="Rectangle 26180"/>
          <p:cNvSpPr>
            <a:spLocks/>
          </p:cNvSpPr>
          <p:nvPr/>
        </p:nvSpPr>
        <p:spPr bwMode="auto">
          <a:xfrm>
            <a:off x="4738688" y="6518275"/>
            <a:ext cx="1057275" cy="366713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000000"/>
                </a:solidFill>
              </a:rPr>
              <a:t>Time [s]</a:t>
            </a:r>
          </a:p>
        </p:txBody>
      </p:sp>
      <p:sp>
        <p:nvSpPr>
          <p:cNvPr id="759375" name="Rectangle 26191"/>
          <p:cNvSpPr>
            <a:spLocks/>
          </p:cNvSpPr>
          <p:nvPr/>
        </p:nvSpPr>
        <p:spPr bwMode="auto">
          <a:xfrm>
            <a:off x="2124075" y="1484313"/>
            <a:ext cx="2089150" cy="4752975"/>
          </a:xfrm>
          <a:prstGeom prst="rect">
            <a:avLst/>
          </a:prstGeom>
          <a:solidFill>
            <a:srgbClr val="FF0000">
              <a:alpha val="25098"/>
            </a:srgbClr>
          </a:solidFill>
          <a:ln w="9525">
            <a:noFill/>
            <a:miter lim="800000"/>
            <a:headEnd/>
            <a:tailEnd type="none" w="lg" len="lg"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59366" name="Rectangle 26182"/>
          <p:cNvSpPr>
            <a:spLocks/>
          </p:cNvSpPr>
          <p:nvPr/>
        </p:nvSpPr>
        <p:spPr bwMode="auto">
          <a:xfrm>
            <a:off x="4211638" y="1484313"/>
            <a:ext cx="2089150" cy="4752975"/>
          </a:xfrm>
          <a:prstGeom prst="rect">
            <a:avLst/>
          </a:prstGeom>
          <a:solidFill>
            <a:srgbClr val="FFFF00">
              <a:alpha val="25098"/>
            </a:srgbClr>
          </a:solidFill>
          <a:ln w="9525">
            <a:noFill/>
            <a:miter lim="800000"/>
            <a:headEnd/>
            <a:tailEnd type="none" w="lg" len="lg"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59369" name="Rectangle 26185"/>
          <p:cNvSpPr>
            <a:spLocks/>
          </p:cNvSpPr>
          <p:nvPr/>
        </p:nvSpPr>
        <p:spPr bwMode="auto">
          <a:xfrm>
            <a:off x="6300788" y="1484313"/>
            <a:ext cx="2087562" cy="4824412"/>
          </a:xfrm>
          <a:prstGeom prst="rect">
            <a:avLst/>
          </a:prstGeom>
          <a:solidFill>
            <a:srgbClr val="33CC33">
              <a:alpha val="25098"/>
            </a:srgbClr>
          </a:solidFill>
          <a:ln w="9525">
            <a:noFill/>
            <a:miter lim="800000"/>
            <a:headEnd/>
            <a:tailEnd type="none" w="lg" len="lg"/>
          </a:ln>
        </p:spPr>
        <p:txBody>
          <a:bodyPr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59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59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59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59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59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59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9375" grpId="0" animBg="1"/>
      <p:bldP spid="759366" grpId="0" animBg="1"/>
      <p:bldP spid="75936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8278813" cy="533400"/>
          </a:xfrm>
        </p:spPr>
        <p:txBody>
          <a:bodyPr/>
          <a:lstStyle/>
          <a:p>
            <a:r>
              <a:rPr lang="it-IT" sz="3600" smtClean="0">
                <a:latin typeface="Comic Sans MS" pitchFamily="66" charset="0"/>
              </a:rPr>
              <a:t>Service Traffic: Normal Condition</a:t>
            </a:r>
            <a:endParaRPr lang="en-US" sz="3600" smtClean="0">
              <a:latin typeface="Comic Sans MS" pitchFamily="66" charset="0"/>
            </a:endParaRPr>
          </a:p>
        </p:txBody>
      </p:sp>
      <p:sp>
        <p:nvSpPr>
          <p:cNvPr id="15363" name="Text Box 4"/>
          <p:cNvSpPr txBox="1">
            <a:spLocks/>
          </p:cNvSpPr>
          <p:nvPr/>
        </p:nvSpPr>
        <p:spPr bwMode="auto">
          <a:xfrm>
            <a:off x="212725" y="2924175"/>
            <a:ext cx="887413" cy="1296988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</p:spPr>
        <p:txBody>
          <a:bodyPr wrap="none">
            <a:spAutoFit/>
          </a:bodyPr>
          <a:lstStyle/>
          <a:p>
            <a:r>
              <a:rPr lang="en-GB" sz="2400">
                <a:solidFill>
                  <a:srgbClr val="000000"/>
                </a:solidFill>
              </a:rPr>
              <a:t>IPG</a:t>
            </a:r>
            <a:r>
              <a:rPr lang="en-US" sz="2400">
                <a:solidFill>
                  <a:srgbClr val="000000"/>
                </a:solidFill>
              </a:rPr>
              <a:t/>
            </a:r>
            <a:br>
              <a:rPr lang="en-US" sz="2400">
                <a:solidFill>
                  <a:srgbClr val="000000"/>
                </a:solidFill>
              </a:rPr>
            </a:br>
            <a:r>
              <a:rPr lang="en-US" sz="2400">
                <a:solidFill>
                  <a:srgbClr val="000000"/>
                </a:solidFill>
              </a:rPr>
              <a:t> [ms]</a:t>
            </a:r>
            <a:endParaRPr lang="en-US" sz="2400"/>
          </a:p>
          <a:p>
            <a:endParaRPr lang="en-US" sz="2400"/>
          </a:p>
        </p:txBody>
      </p:sp>
      <p:sp>
        <p:nvSpPr>
          <p:cNvPr id="15364" name="Rectangle 5"/>
          <p:cNvSpPr>
            <a:spLocks/>
          </p:cNvSpPr>
          <p:nvPr/>
        </p:nvSpPr>
        <p:spPr bwMode="auto">
          <a:xfrm>
            <a:off x="4738688" y="6518275"/>
            <a:ext cx="1057275" cy="366713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000000"/>
                </a:solidFill>
              </a:rPr>
              <a:t>Time [s]</a:t>
            </a:r>
          </a:p>
        </p:txBody>
      </p:sp>
      <p:pic>
        <p:nvPicPr>
          <p:cNvPr id="15365" name="Picture 7"/>
          <p:cNvPicPr>
            <a:picLocks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504950" y="1295400"/>
            <a:ext cx="7243763" cy="5334000"/>
          </a:xfrm>
          <a:noFill/>
        </p:spPr>
      </p:pic>
      <p:sp>
        <p:nvSpPr>
          <p:cNvPr id="760850" name="Rectangle 18"/>
          <p:cNvSpPr>
            <a:spLocks/>
          </p:cNvSpPr>
          <p:nvPr/>
        </p:nvSpPr>
        <p:spPr bwMode="auto">
          <a:xfrm>
            <a:off x="2124075" y="1484313"/>
            <a:ext cx="2089150" cy="4752975"/>
          </a:xfrm>
          <a:prstGeom prst="rect">
            <a:avLst/>
          </a:prstGeom>
          <a:solidFill>
            <a:srgbClr val="FF0000">
              <a:alpha val="25098"/>
            </a:srgbClr>
          </a:solidFill>
          <a:ln w="9525">
            <a:noFill/>
            <a:miter lim="800000"/>
            <a:headEnd/>
            <a:tailEnd type="none" w="lg" len="lg"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60851" name="Rectangle 19"/>
          <p:cNvSpPr>
            <a:spLocks/>
          </p:cNvSpPr>
          <p:nvPr/>
        </p:nvSpPr>
        <p:spPr bwMode="auto">
          <a:xfrm>
            <a:off x="4211638" y="1484313"/>
            <a:ext cx="2089150" cy="4752975"/>
          </a:xfrm>
          <a:prstGeom prst="rect">
            <a:avLst/>
          </a:prstGeom>
          <a:solidFill>
            <a:srgbClr val="FFFF00">
              <a:alpha val="25098"/>
            </a:srgbClr>
          </a:solidFill>
          <a:ln w="9525">
            <a:noFill/>
            <a:miter lim="800000"/>
            <a:headEnd/>
            <a:tailEnd type="none" w="lg" len="lg"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60852" name="Rectangle 20"/>
          <p:cNvSpPr>
            <a:spLocks/>
          </p:cNvSpPr>
          <p:nvPr/>
        </p:nvSpPr>
        <p:spPr bwMode="auto">
          <a:xfrm>
            <a:off x="6300788" y="1484313"/>
            <a:ext cx="2087562" cy="4824412"/>
          </a:xfrm>
          <a:prstGeom prst="rect">
            <a:avLst/>
          </a:prstGeom>
          <a:solidFill>
            <a:srgbClr val="33CC33">
              <a:alpha val="25098"/>
            </a:srgbClr>
          </a:solidFill>
          <a:ln w="9525">
            <a:noFill/>
            <a:miter lim="800000"/>
            <a:headEnd/>
            <a:tailEnd type="none" w="lg" len="lg"/>
          </a:ln>
        </p:spPr>
        <p:txBody>
          <a:bodyPr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60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60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608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608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608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60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0850" grpId="0" animBg="1"/>
      <p:bldP spid="760851" grpId="0" animBg="1"/>
      <p:bldP spid="76085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z="3600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484438" y="2425700"/>
            <a:ext cx="5688012" cy="1439863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4000" b="1" smtClean="0">
                <a:solidFill>
                  <a:srgbClr val="FF6600"/>
                </a:solidFill>
              </a:rPr>
              <a:t>Service traffic</a:t>
            </a:r>
          </a:p>
          <a:p>
            <a:pPr lvl="1">
              <a:lnSpc>
                <a:spcPct val="80000"/>
              </a:lnSpc>
            </a:pPr>
            <a:endParaRPr lang="en-US" sz="3600" smtClean="0"/>
          </a:p>
          <a:p>
            <a:pPr lvl="1">
              <a:lnSpc>
                <a:spcPct val="80000"/>
              </a:lnSpc>
            </a:pPr>
            <a:endParaRPr lang="en-US" sz="1800" smtClean="0"/>
          </a:p>
          <a:p>
            <a:pPr lvl="2">
              <a:lnSpc>
                <a:spcPct val="80000"/>
              </a:lnSpc>
            </a:pPr>
            <a:endParaRPr lang="en-US" sz="3200" smtClean="0"/>
          </a:p>
          <a:p>
            <a:pPr lvl="2">
              <a:lnSpc>
                <a:spcPct val="80000"/>
              </a:lnSpc>
            </a:pPr>
            <a:endParaRPr lang="en-US" sz="3200" smtClean="0"/>
          </a:p>
          <a:p>
            <a:pPr lvl="2">
              <a:lnSpc>
                <a:spcPct val="80000"/>
              </a:lnSpc>
              <a:buFontTx/>
              <a:buNone/>
            </a:pPr>
            <a:endParaRPr lang="en-US" sz="3200" smtClean="0"/>
          </a:p>
          <a:p>
            <a:pPr lvl="2">
              <a:lnSpc>
                <a:spcPct val="80000"/>
              </a:lnSpc>
              <a:buFontTx/>
              <a:buNone/>
            </a:pPr>
            <a:endParaRPr lang="en-US" sz="3200" smtClean="0"/>
          </a:p>
          <a:p>
            <a:pPr lvl="2">
              <a:lnSpc>
                <a:spcPct val="80000"/>
              </a:lnSpc>
              <a:buFontTx/>
              <a:buNone/>
            </a:pPr>
            <a:r>
              <a:rPr lang="en-US" sz="3200" smtClean="0"/>
              <a:t>Transport Layer Impact</a:t>
            </a:r>
          </a:p>
        </p:txBody>
      </p:sp>
      <p:grpSp>
        <p:nvGrpSpPr>
          <p:cNvPr id="16388" name="Group 4"/>
          <p:cNvGrpSpPr>
            <a:grpSpLocks/>
          </p:cNvGrpSpPr>
          <p:nvPr/>
        </p:nvGrpSpPr>
        <p:grpSpPr bwMode="auto">
          <a:xfrm>
            <a:off x="2844800" y="3217863"/>
            <a:ext cx="3325813" cy="931862"/>
            <a:chOff x="3590" y="1071"/>
            <a:chExt cx="2095" cy="587"/>
          </a:xfrm>
        </p:grpSpPr>
        <p:pic>
          <p:nvPicPr>
            <p:cNvPr id="16389" name="Picture 5" descr="Skype Headset"/>
            <p:cNvPicPr preferRelativeResize="0"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90" y="1071"/>
              <a:ext cx="537" cy="587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16390" name="Picture 6" descr="Skype Headset"/>
            <p:cNvPicPr preferRelativeResize="0"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148" y="1071"/>
              <a:ext cx="537" cy="587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16391" name="Line 7"/>
            <p:cNvSpPr>
              <a:spLocks noChangeShapeType="1"/>
            </p:cNvSpPr>
            <p:nvPr/>
          </p:nvSpPr>
          <p:spPr bwMode="auto">
            <a:xfrm>
              <a:off x="4089" y="1298"/>
              <a:ext cx="1104" cy="0"/>
            </a:xfrm>
            <a:prstGeom prst="line">
              <a:avLst/>
            </a:prstGeom>
            <a:noFill/>
            <a:ln w="57150">
              <a:solidFill>
                <a:srgbClr val="FF6600"/>
              </a:solidFill>
              <a:round/>
              <a:headEnd/>
              <a:tailEnd type="triangle" w="lg" len="lg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6392" name="Line 8"/>
            <p:cNvSpPr>
              <a:spLocks noChangeShapeType="1"/>
            </p:cNvSpPr>
            <p:nvPr/>
          </p:nvSpPr>
          <p:spPr bwMode="auto">
            <a:xfrm flipH="1">
              <a:off x="4089" y="1434"/>
              <a:ext cx="1059" cy="0"/>
            </a:xfrm>
            <a:prstGeom prst="line">
              <a:avLst/>
            </a:prstGeom>
            <a:noFill/>
            <a:ln w="57150">
              <a:solidFill>
                <a:srgbClr val="FF6600"/>
              </a:solidFill>
              <a:round/>
              <a:headEnd/>
              <a:tailEnd type="triangle" w="lg" len="lg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pic>
          <p:nvPicPr>
            <p:cNvPr id="16393" name="Picture 9" descr="nistnet_log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331" y="1162"/>
              <a:ext cx="624" cy="4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33400"/>
            <a:ext cx="8820150" cy="533400"/>
          </a:xfrm>
        </p:spPr>
        <p:txBody>
          <a:bodyPr/>
          <a:lstStyle/>
          <a:p>
            <a:r>
              <a:rPr lang="it-IT" smtClean="0">
                <a:latin typeface="Comic Sans MS" pitchFamily="66" charset="0"/>
              </a:rPr>
              <a:t>Service Traffic: TCP vs UDP</a:t>
            </a:r>
            <a:endParaRPr lang="en-US" smtClean="0">
              <a:latin typeface="Comic Sans MS" pitchFamily="66" charset="0"/>
            </a:endParaRPr>
          </a:p>
        </p:txBody>
      </p:sp>
      <p:sp>
        <p:nvSpPr>
          <p:cNvPr id="17411" name="Line 4"/>
          <p:cNvSpPr>
            <a:spLocks noChangeShapeType="1"/>
          </p:cNvSpPr>
          <p:nvPr/>
        </p:nvSpPr>
        <p:spPr bwMode="auto">
          <a:xfrm>
            <a:off x="881063" y="2986088"/>
            <a:ext cx="55562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12" name="Line 5"/>
          <p:cNvSpPr>
            <a:spLocks noChangeShapeType="1"/>
          </p:cNvSpPr>
          <p:nvPr/>
        </p:nvSpPr>
        <p:spPr bwMode="auto">
          <a:xfrm flipH="1">
            <a:off x="8640763" y="2986088"/>
            <a:ext cx="55562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13" name="Rectangle 6"/>
          <p:cNvSpPr>
            <a:spLocks noChangeArrowheads="1"/>
          </p:cNvSpPr>
          <p:nvPr/>
        </p:nvSpPr>
        <p:spPr bwMode="auto">
          <a:xfrm>
            <a:off x="334963" y="2840038"/>
            <a:ext cx="296862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100">
                <a:solidFill>
                  <a:srgbClr val="000000"/>
                </a:solidFill>
                <a:latin typeface="Arial" charset="0"/>
              </a:rPr>
              <a:t>  0</a:t>
            </a:r>
            <a:endParaRPr lang="en-US"/>
          </a:p>
        </p:txBody>
      </p:sp>
      <p:sp>
        <p:nvSpPr>
          <p:cNvPr id="17414" name="Line 7"/>
          <p:cNvSpPr>
            <a:spLocks noChangeShapeType="1"/>
          </p:cNvSpPr>
          <p:nvPr/>
        </p:nvSpPr>
        <p:spPr bwMode="auto">
          <a:xfrm>
            <a:off x="881063" y="2665413"/>
            <a:ext cx="55562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15" name="Line 8"/>
          <p:cNvSpPr>
            <a:spLocks noChangeShapeType="1"/>
          </p:cNvSpPr>
          <p:nvPr/>
        </p:nvSpPr>
        <p:spPr bwMode="auto">
          <a:xfrm flipH="1">
            <a:off x="8640763" y="2665413"/>
            <a:ext cx="55562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16" name="Rectangle 9"/>
          <p:cNvSpPr>
            <a:spLocks noChangeArrowheads="1"/>
          </p:cNvSpPr>
          <p:nvPr/>
        </p:nvSpPr>
        <p:spPr bwMode="auto">
          <a:xfrm>
            <a:off x="249238" y="2519363"/>
            <a:ext cx="369887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100">
                <a:solidFill>
                  <a:srgbClr val="000000"/>
                </a:solidFill>
                <a:latin typeface="Arial" charset="0"/>
              </a:rPr>
              <a:t> 20</a:t>
            </a:r>
            <a:endParaRPr lang="en-US"/>
          </a:p>
        </p:txBody>
      </p:sp>
      <p:sp>
        <p:nvSpPr>
          <p:cNvPr id="17417" name="Line 10"/>
          <p:cNvSpPr>
            <a:spLocks noChangeShapeType="1"/>
          </p:cNvSpPr>
          <p:nvPr/>
        </p:nvSpPr>
        <p:spPr bwMode="auto">
          <a:xfrm>
            <a:off x="881063" y="2346325"/>
            <a:ext cx="55562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18" name="Line 11"/>
          <p:cNvSpPr>
            <a:spLocks noChangeShapeType="1"/>
          </p:cNvSpPr>
          <p:nvPr/>
        </p:nvSpPr>
        <p:spPr bwMode="auto">
          <a:xfrm flipH="1">
            <a:off x="8640763" y="2346325"/>
            <a:ext cx="55562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19" name="Rectangle 12"/>
          <p:cNvSpPr>
            <a:spLocks noChangeArrowheads="1"/>
          </p:cNvSpPr>
          <p:nvPr/>
        </p:nvSpPr>
        <p:spPr bwMode="auto">
          <a:xfrm>
            <a:off x="249238" y="2200275"/>
            <a:ext cx="369887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100">
                <a:solidFill>
                  <a:srgbClr val="000000"/>
                </a:solidFill>
                <a:latin typeface="Arial" charset="0"/>
              </a:rPr>
              <a:t> 40</a:t>
            </a:r>
            <a:endParaRPr lang="en-US"/>
          </a:p>
        </p:txBody>
      </p:sp>
      <p:sp>
        <p:nvSpPr>
          <p:cNvPr id="17420" name="Line 13"/>
          <p:cNvSpPr>
            <a:spLocks noChangeShapeType="1"/>
          </p:cNvSpPr>
          <p:nvPr/>
        </p:nvSpPr>
        <p:spPr bwMode="auto">
          <a:xfrm>
            <a:off x="881063" y="2025650"/>
            <a:ext cx="55562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21" name="Line 14"/>
          <p:cNvSpPr>
            <a:spLocks noChangeShapeType="1"/>
          </p:cNvSpPr>
          <p:nvPr/>
        </p:nvSpPr>
        <p:spPr bwMode="auto">
          <a:xfrm flipH="1">
            <a:off x="8640763" y="2025650"/>
            <a:ext cx="55562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22" name="Rectangle 15"/>
          <p:cNvSpPr>
            <a:spLocks noChangeArrowheads="1"/>
          </p:cNvSpPr>
          <p:nvPr/>
        </p:nvSpPr>
        <p:spPr bwMode="auto">
          <a:xfrm>
            <a:off x="249238" y="1879600"/>
            <a:ext cx="369887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100">
                <a:solidFill>
                  <a:srgbClr val="000000"/>
                </a:solidFill>
                <a:latin typeface="Arial" charset="0"/>
              </a:rPr>
              <a:t> 60</a:t>
            </a:r>
            <a:endParaRPr lang="en-US"/>
          </a:p>
        </p:txBody>
      </p:sp>
      <p:sp>
        <p:nvSpPr>
          <p:cNvPr id="17423" name="Line 16"/>
          <p:cNvSpPr>
            <a:spLocks noChangeShapeType="1"/>
          </p:cNvSpPr>
          <p:nvPr/>
        </p:nvSpPr>
        <p:spPr bwMode="auto">
          <a:xfrm>
            <a:off x="881063" y="1704975"/>
            <a:ext cx="55562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24" name="Line 17"/>
          <p:cNvSpPr>
            <a:spLocks noChangeShapeType="1"/>
          </p:cNvSpPr>
          <p:nvPr/>
        </p:nvSpPr>
        <p:spPr bwMode="auto">
          <a:xfrm flipH="1">
            <a:off x="8640763" y="1704975"/>
            <a:ext cx="55562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25" name="Rectangle 18"/>
          <p:cNvSpPr>
            <a:spLocks noChangeArrowheads="1"/>
          </p:cNvSpPr>
          <p:nvPr/>
        </p:nvSpPr>
        <p:spPr bwMode="auto">
          <a:xfrm>
            <a:off x="249238" y="1558925"/>
            <a:ext cx="369887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100">
                <a:solidFill>
                  <a:srgbClr val="000000"/>
                </a:solidFill>
                <a:latin typeface="Arial" charset="0"/>
              </a:rPr>
              <a:t> 80</a:t>
            </a:r>
            <a:endParaRPr lang="en-US"/>
          </a:p>
        </p:txBody>
      </p:sp>
      <p:sp>
        <p:nvSpPr>
          <p:cNvPr id="17426" name="Rectangle 19"/>
          <p:cNvSpPr>
            <a:spLocks noChangeArrowheads="1"/>
          </p:cNvSpPr>
          <p:nvPr/>
        </p:nvSpPr>
        <p:spPr bwMode="auto">
          <a:xfrm>
            <a:off x="881063" y="1544638"/>
            <a:ext cx="7815262" cy="1441450"/>
          </a:xfrm>
          <a:prstGeom prst="rect">
            <a:avLst/>
          </a:prstGeom>
          <a:noFill/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27" name="Rectangle 20"/>
          <p:cNvSpPr>
            <a:spLocks noChangeArrowheads="1"/>
          </p:cNvSpPr>
          <p:nvPr/>
        </p:nvSpPr>
        <p:spPr bwMode="auto">
          <a:xfrm>
            <a:off x="6584950" y="1539875"/>
            <a:ext cx="9779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100">
                <a:solidFill>
                  <a:srgbClr val="000000"/>
                </a:solidFill>
                <a:latin typeface="Arial" charset="0"/>
              </a:rPr>
              <a:t>B - UDP</a:t>
            </a:r>
            <a:endParaRPr lang="en-US"/>
          </a:p>
        </p:txBody>
      </p:sp>
      <p:sp>
        <p:nvSpPr>
          <p:cNvPr id="17428" name="Line 21"/>
          <p:cNvSpPr>
            <a:spLocks noChangeShapeType="1"/>
          </p:cNvSpPr>
          <p:nvPr/>
        </p:nvSpPr>
        <p:spPr bwMode="auto">
          <a:xfrm>
            <a:off x="7926388" y="1685925"/>
            <a:ext cx="531812" cy="1588"/>
          </a:xfrm>
          <a:prstGeom prst="line">
            <a:avLst/>
          </a:prstGeom>
          <a:noFill/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29" name="Freeform 22"/>
          <p:cNvSpPr>
            <a:spLocks/>
          </p:cNvSpPr>
          <p:nvPr/>
        </p:nvSpPr>
        <p:spPr bwMode="auto">
          <a:xfrm>
            <a:off x="881063" y="1870075"/>
            <a:ext cx="7815262" cy="765175"/>
          </a:xfrm>
          <a:custGeom>
            <a:avLst/>
            <a:gdLst>
              <a:gd name="T0" fmla="*/ 180 w 24616"/>
              <a:gd name="T1" fmla="*/ 2889 h 2889"/>
              <a:gd name="T2" fmla="*/ 586 w 24616"/>
              <a:gd name="T3" fmla="*/ 1386 h 2889"/>
              <a:gd name="T4" fmla="*/ 981 w 24616"/>
              <a:gd name="T5" fmla="*/ 856 h 2889"/>
              <a:gd name="T6" fmla="*/ 1363 w 24616"/>
              <a:gd name="T7" fmla="*/ 1263 h 2889"/>
              <a:gd name="T8" fmla="*/ 1756 w 24616"/>
              <a:gd name="T9" fmla="*/ 1283 h 2889"/>
              <a:gd name="T10" fmla="*/ 2161 w 24616"/>
              <a:gd name="T11" fmla="*/ 1366 h 2889"/>
              <a:gd name="T12" fmla="*/ 2544 w 24616"/>
              <a:gd name="T13" fmla="*/ 756 h 2889"/>
              <a:gd name="T14" fmla="*/ 2936 w 24616"/>
              <a:gd name="T15" fmla="*/ 142 h 2889"/>
              <a:gd name="T16" fmla="*/ 3317 w 24616"/>
              <a:gd name="T17" fmla="*/ 1321 h 2889"/>
              <a:gd name="T18" fmla="*/ 3700 w 24616"/>
              <a:gd name="T19" fmla="*/ 361 h 2889"/>
              <a:gd name="T20" fmla="*/ 4094 w 24616"/>
              <a:gd name="T21" fmla="*/ 798 h 2889"/>
              <a:gd name="T22" fmla="*/ 4488 w 24616"/>
              <a:gd name="T23" fmla="*/ 912 h 2889"/>
              <a:gd name="T24" fmla="*/ 4881 w 24616"/>
              <a:gd name="T25" fmla="*/ 609 h 2889"/>
              <a:gd name="T26" fmla="*/ 5286 w 24616"/>
              <a:gd name="T27" fmla="*/ 641 h 2889"/>
              <a:gd name="T28" fmla="*/ 5670 w 24616"/>
              <a:gd name="T29" fmla="*/ 796 h 2889"/>
              <a:gd name="T30" fmla="*/ 6075 w 24616"/>
              <a:gd name="T31" fmla="*/ 635 h 2889"/>
              <a:gd name="T32" fmla="*/ 6469 w 24616"/>
              <a:gd name="T33" fmla="*/ 509 h 2889"/>
              <a:gd name="T34" fmla="*/ 6862 w 24616"/>
              <a:gd name="T35" fmla="*/ 942 h 2889"/>
              <a:gd name="T36" fmla="*/ 7254 w 24616"/>
              <a:gd name="T37" fmla="*/ 695 h 2889"/>
              <a:gd name="T38" fmla="*/ 7650 w 24616"/>
              <a:gd name="T39" fmla="*/ 629 h 2889"/>
              <a:gd name="T40" fmla="*/ 8056 w 24616"/>
              <a:gd name="T41" fmla="*/ 377 h 2889"/>
              <a:gd name="T42" fmla="*/ 8450 w 24616"/>
              <a:gd name="T43" fmla="*/ 338 h 2889"/>
              <a:gd name="T44" fmla="*/ 8831 w 24616"/>
              <a:gd name="T45" fmla="*/ 729 h 2889"/>
              <a:gd name="T46" fmla="*/ 9226 w 24616"/>
              <a:gd name="T47" fmla="*/ 729 h 2889"/>
              <a:gd name="T48" fmla="*/ 9632 w 24616"/>
              <a:gd name="T49" fmla="*/ 698 h 2889"/>
              <a:gd name="T50" fmla="*/ 10026 w 24616"/>
              <a:gd name="T51" fmla="*/ 897 h 2889"/>
              <a:gd name="T52" fmla="*/ 10406 w 24616"/>
              <a:gd name="T53" fmla="*/ 1514 h 2889"/>
              <a:gd name="T54" fmla="*/ 10799 w 24616"/>
              <a:gd name="T55" fmla="*/ 1285 h 2889"/>
              <a:gd name="T56" fmla="*/ 11192 w 24616"/>
              <a:gd name="T57" fmla="*/ 1619 h 2889"/>
              <a:gd name="T58" fmla="*/ 11588 w 24616"/>
              <a:gd name="T59" fmla="*/ 1339 h 2889"/>
              <a:gd name="T60" fmla="*/ 11981 w 24616"/>
              <a:gd name="T61" fmla="*/ 1839 h 2889"/>
              <a:gd name="T62" fmla="*/ 12374 w 24616"/>
              <a:gd name="T63" fmla="*/ 1595 h 2889"/>
              <a:gd name="T64" fmla="*/ 12768 w 24616"/>
              <a:gd name="T65" fmla="*/ 2134 h 2889"/>
              <a:gd name="T66" fmla="*/ 13174 w 24616"/>
              <a:gd name="T67" fmla="*/ 2014 h 2889"/>
              <a:gd name="T68" fmla="*/ 13568 w 24616"/>
              <a:gd name="T69" fmla="*/ 2116 h 2889"/>
              <a:gd name="T70" fmla="*/ 13961 w 24616"/>
              <a:gd name="T71" fmla="*/ 1981 h 2889"/>
              <a:gd name="T72" fmla="*/ 14356 w 24616"/>
              <a:gd name="T73" fmla="*/ 2312 h 2889"/>
              <a:gd name="T74" fmla="*/ 14749 w 24616"/>
              <a:gd name="T75" fmla="*/ 2196 h 2889"/>
              <a:gd name="T76" fmla="*/ 15155 w 24616"/>
              <a:gd name="T77" fmla="*/ 2425 h 2889"/>
              <a:gd name="T78" fmla="*/ 15548 w 24616"/>
              <a:gd name="T79" fmla="*/ 2400 h 2889"/>
              <a:gd name="T80" fmla="*/ 15931 w 24616"/>
              <a:gd name="T81" fmla="*/ 2106 h 2889"/>
              <a:gd name="T82" fmla="*/ 16336 w 24616"/>
              <a:gd name="T83" fmla="*/ 2193 h 2889"/>
              <a:gd name="T84" fmla="*/ 16729 w 24616"/>
              <a:gd name="T85" fmla="*/ 2197 h 2889"/>
              <a:gd name="T86" fmla="*/ 17124 w 24616"/>
              <a:gd name="T87" fmla="*/ 2440 h 2889"/>
              <a:gd name="T88" fmla="*/ 17519 w 24616"/>
              <a:gd name="T89" fmla="*/ 2236 h 2889"/>
              <a:gd name="T90" fmla="*/ 17912 w 24616"/>
              <a:gd name="T91" fmla="*/ 2143 h 2889"/>
              <a:gd name="T92" fmla="*/ 18317 w 24616"/>
              <a:gd name="T93" fmla="*/ 2190 h 2889"/>
              <a:gd name="T94" fmla="*/ 18712 w 24616"/>
              <a:gd name="T95" fmla="*/ 2631 h 2889"/>
              <a:gd name="T96" fmla="*/ 19105 w 24616"/>
              <a:gd name="T97" fmla="*/ 2557 h 2889"/>
              <a:gd name="T98" fmla="*/ 19498 w 24616"/>
              <a:gd name="T99" fmla="*/ 2385 h 2889"/>
              <a:gd name="T100" fmla="*/ 19894 w 24616"/>
              <a:gd name="T101" fmla="*/ 2544 h 2889"/>
              <a:gd name="T102" fmla="*/ 20287 w 24616"/>
              <a:gd name="T103" fmla="*/ 2611 h 2889"/>
              <a:gd name="T104" fmla="*/ 20693 w 24616"/>
              <a:gd name="T105" fmla="*/ 2554 h 2889"/>
              <a:gd name="T106" fmla="*/ 21086 w 24616"/>
              <a:gd name="T107" fmla="*/ 2594 h 2889"/>
              <a:gd name="T108" fmla="*/ 21469 w 24616"/>
              <a:gd name="T109" fmla="*/ 2598 h 2889"/>
              <a:gd name="T110" fmla="*/ 21875 w 24616"/>
              <a:gd name="T111" fmla="*/ 2521 h 2889"/>
              <a:gd name="T112" fmla="*/ 22266 w 24616"/>
              <a:gd name="T113" fmla="*/ 2542 h 2889"/>
              <a:gd name="T114" fmla="*/ 22662 w 24616"/>
              <a:gd name="T115" fmla="*/ 2603 h 2889"/>
              <a:gd name="T116" fmla="*/ 23068 w 24616"/>
              <a:gd name="T117" fmla="*/ 2548 h 2889"/>
              <a:gd name="T118" fmla="*/ 23461 w 24616"/>
              <a:gd name="T119" fmla="*/ 2264 h 2889"/>
              <a:gd name="T120" fmla="*/ 23841 w 24616"/>
              <a:gd name="T121" fmla="*/ 2485 h 2889"/>
              <a:gd name="T122" fmla="*/ 24224 w 24616"/>
              <a:gd name="T123" fmla="*/ 2519 h 2889"/>
              <a:gd name="T124" fmla="*/ 24616 w 24616"/>
              <a:gd name="T125" fmla="*/ 2595 h 2889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24616"/>
              <a:gd name="T190" fmla="*/ 0 h 2889"/>
              <a:gd name="T191" fmla="*/ 24616 w 24616"/>
              <a:gd name="T192" fmla="*/ 2889 h 2889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24616" h="2889">
                <a:moveTo>
                  <a:pt x="0" y="2870"/>
                </a:moveTo>
                <a:lnTo>
                  <a:pt x="32" y="2863"/>
                </a:lnTo>
                <a:lnTo>
                  <a:pt x="180" y="2889"/>
                </a:lnTo>
                <a:lnTo>
                  <a:pt x="328" y="2818"/>
                </a:lnTo>
                <a:lnTo>
                  <a:pt x="452" y="2288"/>
                </a:lnTo>
                <a:lnTo>
                  <a:pt x="586" y="1386"/>
                </a:lnTo>
                <a:lnTo>
                  <a:pt x="721" y="1090"/>
                </a:lnTo>
                <a:lnTo>
                  <a:pt x="845" y="1663"/>
                </a:lnTo>
                <a:lnTo>
                  <a:pt x="981" y="856"/>
                </a:lnTo>
                <a:lnTo>
                  <a:pt x="1105" y="382"/>
                </a:lnTo>
                <a:lnTo>
                  <a:pt x="1239" y="1161"/>
                </a:lnTo>
                <a:lnTo>
                  <a:pt x="1363" y="1263"/>
                </a:lnTo>
                <a:lnTo>
                  <a:pt x="1498" y="950"/>
                </a:lnTo>
                <a:lnTo>
                  <a:pt x="1631" y="845"/>
                </a:lnTo>
                <a:lnTo>
                  <a:pt x="1756" y="1283"/>
                </a:lnTo>
                <a:lnTo>
                  <a:pt x="1892" y="940"/>
                </a:lnTo>
                <a:lnTo>
                  <a:pt x="2027" y="785"/>
                </a:lnTo>
                <a:lnTo>
                  <a:pt x="2161" y="1366"/>
                </a:lnTo>
                <a:lnTo>
                  <a:pt x="2286" y="1491"/>
                </a:lnTo>
                <a:lnTo>
                  <a:pt x="2420" y="894"/>
                </a:lnTo>
                <a:lnTo>
                  <a:pt x="2544" y="756"/>
                </a:lnTo>
                <a:lnTo>
                  <a:pt x="2667" y="299"/>
                </a:lnTo>
                <a:lnTo>
                  <a:pt x="2801" y="269"/>
                </a:lnTo>
                <a:lnTo>
                  <a:pt x="2936" y="142"/>
                </a:lnTo>
                <a:lnTo>
                  <a:pt x="3060" y="883"/>
                </a:lnTo>
                <a:lnTo>
                  <a:pt x="3193" y="0"/>
                </a:lnTo>
                <a:lnTo>
                  <a:pt x="3317" y="1321"/>
                </a:lnTo>
                <a:lnTo>
                  <a:pt x="3441" y="550"/>
                </a:lnTo>
                <a:lnTo>
                  <a:pt x="3565" y="914"/>
                </a:lnTo>
                <a:lnTo>
                  <a:pt x="3700" y="361"/>
                </a:lnTo>
                <a:lnTo>
                  <a:pt x="3824" y="869"/>
                </a:lnTo>
                <a:lnTo>
                  <a:pt x="3958" y="589"/>
                </a:lnTo>
                <a:lnTo>
                  <a:pt x="4094" y="798"/>
                </a:lnTo>
                <a:lnTo>
                  <a:pt x="4230" y="744"/>
                </a:lnTo>
                <a:lnTo>
                  <a:pt x="4363" y="121"/>
                </a:lnTo>
                <a:lnTo>
                  <a:pt x="4488" y="912"/>
                </a:lnTo>
                <a:lnTo>
                  <a:pt x="4623" y="692"/>
                </a:lnTo>
                <a:lnTo>
                  <a:pt x="4747" y="222"/>
                </a:lnTo>
                <a:lnTo>
                  <a:pt x="4881" y="609"/>
                </a:lnTo>
                <a:lnTo>
                  <a:pt x="5017" y="664"/>
                </a:lnTo>
                <a:lnTo>
                  <a:pt x="5152" y="862"/>
                </a:lnTo>
                <a:lnTo>
                  <a:pt x="5286" y="641"/>
                </a:lnTo>
                <a:lnTo>
                  <a:pt x="5411" y="1055"/>
                </a:lnTo>
                <a:lnTo>
                  <a:pt x="5546" y="674"/>
                </a:lnTo>
                <a:lnTo>
                  <a:pt x="5670" y="796"/>
                </a:lnTo>
                <a:lnTo>
                  <a:pt x="5805" y="642"/>
                </a:lnTo>
                <a:lnTo>
                  <a:pt x="5940" y="882"/>
                </a:lnTo>
                <a:lnTo>
                  <a:pt x="6075" y="635"/>
                </a:lnTo>
                <a:lnTo>
                  <a:pt x="6199" y="404"/>
                </a:lnTo>
                <a:lnTo>
                  <a:pt x="6333" y="583"/>
                </a:lnTo>
                <a:lnTo>
                  <a:pt x="6469" y="509"/>
                </a:lnTo>
                <a:lnTo>
                  <a:pt x="6603" y="465"/>
                </a:lnTo>
                <a:lnTo>
                  <a:pt x="6728" y="226"/>
                </a:lnTo>
                <a:lnTo>
                  <a:pt x="6862" y="942"/>
                </a:lnTo>
                <a:lnTo>
                  <a:pt x="6985" y="1026"/>
                </a:lnTo>
                <a:lnTo>
                  <a:pt x="7121" y="665"/>
                </a:lnTo>
                <a:lnTo>
                  <a:pt x="7254" y="695"/>
                </a:lnTo>
                <a:lnTo>
                  <a:pt x="7379" y="640"/>
                </a:lnTo>
                <a:lnTo>
                  <a:pt x="7515" y="868"/>
                </a:lnTo>
                <a:lnTo>
                  <a:pt x="7650" y="629"/>
                </a:lnTo>
                <a:lnTo>
                  <a:pt x="7785" y="1020"/>
                </a:lnTo>
                <a:lnTo>
                  <a:pt x="7921" y="482"/>
                </a:lnTo>
                <a:lnTo>
                  <a:pt x="8056" y="377"/>
                </a:lnTo>
                <a:lnTo>
                  <a:pt x="8180" y="517"/>
                </a:lnTo>
                <a:lnTo>
                  <a:pt x="8314" y="1018"/>
                </a:lnTo>
                <a:lnTo>
                  <a:pt x="8450" y="338"/>
                </a:lnTo>
                <a:lnTo>
                  <a:pt x="8573" y="788"/>
                </a:lnTo>
                <a:lnTo>
                  <a:pt x="8709" y="807"/>
                </a:lnTo>
                <a:lnTo>
                  <a:pt x="8831" y="729"/>
                </a:lnTo>
                <a:lnTo>
                  <a:pt x="8967" y="823"/>
                </a:lnTo>
                <a:lnTo>
                  <a:pt x="9100" y="1078"/>
                </a:lnTo>
                <a:lnTo>
                  <a:pt x="9226" y="729"/>
                </a:lnTo>
                <a:lnTo>
                  <a:pt x="9361" y="1459"/>
                </a:lnTo>
                <a:lnTo>
                  <a:pt x="9496" y="707"/>
                </a:lnTo>
                <a:lnTo>
                  <a:pt x="9632" y="698"/>
                </a:lnTo>
                <a:lnTo>
                  <a:pt x="9766" y="1298"/>
                </a:lnTo>
                <a:lnTo>
                  <a:pt x="9889" y="682"/>
                </a:lnTo>
                <a:lnTo>
                  <a:pt x="10026" y="897"/>
                </a:lnTo>
                <a:lnTo>
                  <a:pt x="10159" y="1449"/>
                </a:lnTo>
                <a:lnTo>
                  <a:pt x="10283" y="1141"/>
                </a:lnTo>
                <a:lnTo>
                  <a:pt x="10406" y="1514"/>
                </a:lnTo>
                <a:lnTo>
                  <a:pt x="10542" y="1045"/>
                </a:lnTo>
                <a:lnTo>
                  <a:pt x="10676" y="1426"/>
                </a:lnTo>
                <a:lnTo>
                  <a:pt x="10799" y="1285"/>
                </a:lnTo>
                <a:lnTo>
                  <a:pt x="10934" y="1494"/>
                </a:lnTo>
                <a:lnTo>
                  <a:pt x="11059" y="1425"/>
                </a:lnTo>
                <a:lnTo>
                  <a:pt x="11192" y="1619"/>
                </a:lnTo>
                <a:lnTo>
                  <a:pt x="11329" y="1283"/>
                </a:lnTo>
                <a:lnTo>
                  <a:pt x="11464" y="1798"/>
                </a:lnTo>
                <a:lnTo>
                  <a:pt x="11588" y="1339"/>
                </a:lnTo>
                <a:lnTo>
                  <a:pt x="11722" y="943"/>
                </a:lnTo>
                <a:lnTo>
                  <a:pt x="11856" y="1048"/>
                </a:lnTo>
                <a:lnTo>
                  <a:pt x="11981" y="1839"/>
                </a:lnTo>
                <a:lnTo>
                  <a:pt x="12114" y="2032"/>
                </a:lnTo>
                <a:lnTo>
                  <a:pt x="12238" y="1919"/>
                </a:lnTo>
                <a:lnTo>
                  <a:pt x="12374" y="1595"/>
                </a:lnTo>
                <a:lnTo>
                  <a:pt x="12497" y="1998"/>
                </a:lnTo>
                <a:lnTo>
                  <a:pt x="12632" y="1799"/>
                </a:lnTo>
                <a:lnTo>
                  <a:pt x="12768" y="2134"/>
                </a:lnTo>
                <a:lnTo>
                  <a:pt x="12904" y="1808"/>
                </a:lnTo>
                <a:lnTo>
                  <a:pt x="13038" y="1880"/>
                </a:lnTo>
                <a:lnTo>
                  <a:pt x="13174" y="2014"/>
                </a:lnTo>
                <a:lnTo>
                  <a:pt x="13309" y="2159"/>
                </a:lnTo>
                <a:lnTo>
                  <a:pt x="13433" y="2162"/>
                </a:lnTo>
                <a:lnTo>
                  <a:pt x="13568" y="2116"/>
                </a:lnTo>
                <a:lnTo>
                  <a:pt x="13692" y="1707"/>
                </a:lnTo>
                <a:lnTo>
                  <a:pt x="13826" y="2099"/>
                </a:lnTo>
                <a:lnTo>
                  <a:pt x="13961" y="1981"/>
                </a:lnTo>
                <a:lnTo>
                  <a:pt x="14085" y="2338"/>
                </a:lnTo>
                <a:lnTo>
                  <a:pt x="14219" y="2160"/>
                </a:lnTo>
                <a:lnTo>
                  <a:pt x="14356" y="2312"/>
                </a:lnTo>
                <a:lnTo>
                  <a:pt x="14492" y="2336"/>
                </a:lnTo>
                <a:lnTo>
                  <a:pt x="14625" y="2138"/>
                </a:lnTo>
                <a:lnTo>
                  <a:pt x="14749" y="2196"/>
                </a:lnTo>
                <a:lnTo>
                  <a:pt x="14884" y="2448"/>
                </a:lnTo>
                <a:lnTo>
                  <a:pt x="15021" y="2225"/>
                </a:lnTo>
                <a:lnTo>
                  <a:pt x="15155" y="2425"/>
                </a:lnTo>
                <a:lnTo>
                  <a:pt x="15279" y="2140"/>
                </a:lnTo>
                <a:lnTo>
                  <a:pt x="15414" y="2183"/>
                </a:lnTo>
                <a:lnTo>
                  <a:pt x="15548" y="2400"/>
                </a:lnTo>
                <a:lnTo>
                  <a:pt x="15672" y="2521"/>
                </a:lnTo>
                <a:lnTo>
                  <a:pt x="15806" y="1817"/>
                </a:lnTo>
                <a:lnTo>
                  <a:pt x="15931" y="2106"/>
                </a:lnTo>
                <a:lnTo>
                  <a:pt x="16067" y="2061"/>
                </a:lnTo>
                <a:lnTo>
                  <a:pt x="16201" y="2545"/>
                </a:lnTo>
                <a:lnTo>
                  <a:pt x="16336" y="2193"/>
                </a:lnTo>
                <a:lnTo>
                  <a:pt x="16471" y="2369"/>
                </a:lnTo>
                <a:lnTo>
                  <a:pt x="16595" y="2356"/>
                </a:lnTo>
                <a:lnTo>
                  <a:pt x="16729" y="2197"/>
                </a:lnTo>
                <a:lnTo>
                  <a:pt x="16866" y="2561"/>
                </a:lnTo>
                <a:lnTo>
                  <a:pt x="17001" y="2505"/>
                </a:lnTo>
                <a:lnTo>
                  <a:pt x="17124" y="2440"/>
                </a:lnTo>
                <a:lnTo>
                  <a:pt x="17259" y="2228"/>
                </a:lnTo>
                <a:lnTo>
                  <a:pt x="17393" y="2414"/>
                </a:lnTo>
                <a:lnTo>
                  <a:pt x="17519" y="2236"/>
                </a:lnTo>
                <a:lnTo>
                  <a:pt x="17652" y="2523"/>
                </a:lnTo>
                <a:lnTo>
                  <a:pt x="17776" y="2493"/>
                </a:lnTo>
                <a:lnTo>
                  <a:pt x="17912" y="2143"/>
                </a:lnTo>
                <a:lnTo>
                  <a:pt x="18047" y="2417"/>
                </a:lnTo>
                <a:lnTo>
                  <a:pt x="18182" y="2606"/>
                </a:lnTo>
                <a:lnTo>
                  <a:pt x="18317" y="2190"/>
                </a:lnTo>
                <a:lnTo>
                  <a:pt x="18442" y="2385"/>
                </a:lnTo>
                <a:lnTo>
                  <a:pt x="18575" y="2134"/>
                </a:lnTo>
                <a:lnTo>
                  <a:pt x="18712" y="2631"/>
                </a:lnTo>
                <a:lnTo>
                  <a:pt x="18847" y="2602"/>
                </a:lnTo>
                <a:lnTo>
                  <a:pt x="18971" y="2614"/>
                </a:lnTo>
                <a:lnTo>
                  <a:pt x="19105" y="2557"/>
                </a:lnTo>
                <a:lnTo>
                  <a:pt x="19240" y="2558"/>
                </a:lnTo>
                <a:lnTo>
                  <a:pt x="19364" y="2522"/>
                </a:lnTo>
                <a:lnTo>
                  <a:pt x="19498" y="2385"/>
                </a:lnTo>
                <a:lnTo>
                  <a:pt x="19622" y="2833"/>
                </a:lnTo>
                <a:lnTo>
                  <a:pt x="19758" y="2585"/>
                </a:lnTo>
                <a:lnTo>
                  <a:pt x="19894" y="2544"/>
                </a:lnTo>
                <a:lnTo>
                  <a:pt x="20028" y="2561"/>
                </a:lnTo>
                <a:lnTo>
                  <a:pt x="20163" y="2522"/>
                </a:lnTo>
                <a:lnTo>
                  <a:pt x="20287" y="2611"/>
                </a:lnTo>
                <a:lnTo>
                  <a:pt x="20423" y="2601"/>
                </a:lnTo>
                <a:lnTo>
                  <a:pt x="20558" y="2596"/>
                </a:lnTo>
                <a:lnTo>
                  <a:pt x="20693" y="2554"/>
                </a:lnTo>
                <a:lnTo>
                  <a:pt x="20817" y="2596"/>
                </a:lnTo>
                <a:lnTo>
                  <a:pt x="20951" y="2523"/>
                </a:lnTo>
                <a:lnTo>
                  <a:pt x="21086" y="2594"/>
                </a:lnTo>
                <a:lnTo>
                  <a:pt x="21210" y="2617"/>
                </a:lnTo>
                <a:lnTo>
                  <a:pt x="21345" y="2571"/>
                </a:lnTo>
                <a:lnTo>
                  <a:pt x="21469" y="2598"/>
                </a:lnTo>
                <a:lnTo>
                  <a:pt x="21603" y="2515"/>
                </a:lnTo>
                <a:lnTo>
                  <a:pt x="21739" y="2534"/>
                </a:lnTo>
                <a:lnTo>
                  <a:pt x="21875" y="2521"/>
                </a:lnTo>
                <a:lnTo>
                  <a:pt x="22009" y="2579"/>
                </a:lnTo>
                <a:lnTo>
                  <a:pt x="22133" y="2607"/>
                </a:lnTo>
                <a:lnTo>
                  <a:pt x="22266" y="2542"/>
                </a:lnTo>
                <a:lnTo>
                  <a:pt x="22392" y="2608"/>
                </a:lnTo>
                <a:lnTo>
                  <a:pt x="22527" y="2532"/>
                </a:lnTo>
                <a:lnTo>
                  <a:pt x="22662" y="2603"/>
                </a:lnTo>
                <a:lnTo>
                  <a:pt x="22798" y="2595"/>
                </a:lnTo>
                <a:lnTo>
                  <a:pt x="22931" y="2587"/>
                </a:lnTo>
                <a:lnTo>
                  <a:pt x="23068" y="2548"/>
                </a:lnTo>
                <a:lnTo>
                  <a:pt x="23202" y="2435"/>
                </a:lnTo>
                <a:lnTo>
                  <a:pt x="23326" y="2323"/>
                </a:lnTo>
                <a:lnTo>
                  <a:pt x="23461" y="2264"/>
                </a:lnTo>
                <a:lnTo>
                  <a:pt x="23585" y="2365"/>
                </a:lnTo>
                <a:lnTo>
                  <a:pt x="23708" y="2593"/>
                </a:lnTo>
                <a:lnTo>
                  <a:pt x="23841" y="2485"/>
                </a:lnTo>
                <a:lnTo>
                  <a:pt x="23966" y="2272"/>
                </a:lnTo>
                <a:lnTo>
                  <a:pt x="24100" y="2715"/>
                </a:lnTo>
                <a:lnTo>
                  <a:pt x="24224" y="2519"/>
                </a:lnTo>
                <a:lnTo>
                  <a:pt x="24360" y="2606"/>
                </a:lnTo>
                <a:lnTo>
                  <a:pt x="24494" y="2578"/>
                </a:lnTo>
                <a:lnTo>
                  <a:pt x="24616" y="2595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839"/>
          <p:cNvGrpSpPr>
            <a:grpSpLocks/>
          </p:cNvGrpSpPr>
          <p:nvPr/>
        </p:nvGrpSpPr>
        <p:grpSpPr bwMode="auto">
          <a:xfrm>
            <a:off x="881063" y="1739900"/>
            <a:ext cx="7815262" cy="1154113"/>
            <a:chOff x="555" y="1096"/>
            <a:chExt cx="4923" cy="727"/>
          </a:xfrm>
        </p:grpSpPr>
        <p:sp>
          <p:nvSpPr>
            <p:cNvPr id="18250" name="Rectangle 23"/>
            <p:cNvSpPr>
              <a:spLocks noChangeArrowheads="1"/>
            </p:cNvSpPr>
            <p:nvPr/>
          </p:nvSpPr>
          <p:spPr bwMode="auto">
            <a:xfrm>
              <a:off x="4170" y="1096"/>
              <a:ext cx="598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100">
                  <a:solidFill>
                    <a:srgbClr val="000000"/>
                  </a:solidFill>
                  <a:latin typeface="Arial" charset="0"/>
                </a:rPr>
                <a:t>B - TCP</a:t>
              </a:r>
              <a:endParaRPr lang="en-US"/>
            </a:p>
          </p:txBody>
        </p:sp>
        <p:sp>
          <p:nvSpPr>
            <p:cNvPr id="18251" name="Line 24"/>
            <p:cNvSpPr>
              <a:spLocks noChangeShapeType="1"/>
            </p:cNvSpPr>
            <p:nvPr/>
          </p:nvSpPr>
          <p:spPr bwMode="auto">
            <a:xfrm>
              <a:off x="4993" y="1188"/>
              <a:ext cx="335" cy="1"/>
            </a:xfrm>
            <a:prstGeom prst="line">
              <a:avLst/>
            </a:prstGeom>
            <a:noFill/>
            <a:ln w="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52" name="Freeform 25"/>
            <p:cNvSpPr>
              <a:spLocks/>
            </p:cNvSpPr>
            <p:nvPr/>
          </p:nvSpPr>
          <p:spPr bwMode="auto">
            <a:xfrm>
              <a:off x="555" y="1615"/>
              <a:ext cx="4923" cy="208"/>
            </a:xfrm>
            <a:custGeom>
              <a:avLst/>
              <a:gdLst>
                <a:gd name="T0" fmla="*/ 146 w 24616"/>
                <a:gd name="T1" fmla="*/ 675 h 1252"/>
                <a:gd name="T2" fmla="*/ 542 w 24616"/>
                <a:gd name="T3" fmla="*/ 515 h 1252"/>
                <a:gd name="T4" fmla="*/ 947 w 24616"/>
                <a:gd name="T5" fmla="*/ 713 h 1252"/>
                <a:gd name="T6" fmla="*/ 1340 w 24616"/>
                <a:gd name="T7" fmla="*/ 156 h 1252"/>
                <a:gd name="T8" fmla="*/ 1734 w 24616"/>
                <a:gd name="T9" fmla="*/ 324 h 1252"/>
                <a:gd name="T10" fmla="*/ 2117 w 24616"/>
                <a:gd name="T11" fmla="*/ 275 h 1252"/>
                <a:gd name="T12" fmla="*/ 2498 w 24616"/>
                <a:gd name="T13" fmla="*/ 5 h 1252"/>
                <a:gd name="T14" fmla="*/ 2891 w 24616"/>
                <a:gd name="T15" fmla="*/ 284 h 1252"/>
                <a:gd name="T16" fmla="*/ 3273 w 24616"/>
                <a:gd name="T17" fmla="*/ 112 h 1252"/>
                <a:gd name="T18" fmla="*/ 3655 w 24616"/>
                <a:gd name="T19" fmla="*/ 356 h 1252"/>
                <a:gd name="T20" fmla="*/ 4051 w 24616"/>
                <a:gd name="T21" fmla="*/ 120 h 1252"/>
                <a:gd name="T22" fmla="*/ 4442 w 24616"/>
                <a:gd name="T23" fmla="*/ 300 h 1252"/>
                <a:gd name="T24" fmla="*/ 4836 w 24616"/>
                <a:gd name="T25" fmla="*/ 72 h 1252"/>
                <a:gd name="T26" fmla="*/ 5217 w 24616"/>
                <a:gd name="T27" fmla="*/ 371 h 1252"/>
                <a:gd name="T28" fmla="*/ 5600 w 24616"/>
                <a:gd name="T29" fmla="*/ 160 h 1252"/>
                <a:gd name="T30" fmla="*/ 5993 w 24616"/>
                <a:gd name="T31" fmla="*/ 283 h 1252"/>
                <a:gd name="T32" fmla="*/ 6376 w 24616"/>
                <a:gd name="T33" fmla="*/ 161 h 1252"/>
                <a:gd name="T34" fmla="*/ 6772 w 24616"/>
                <a:gd name="T35" fmla="*/ 221 h 1252"/>
                <a:gd name="T36" fmla="*/ 7163 w 24616"/>
                <a:gd name="T37" fmla="*/ 148 h 1252"/>
                <a:gd name="T38" fmla="*/ 7568 w 24616"/>
                <a:gd name="T39" fmla="*/ 205 h 1252"/>
                <a:gd name="T40" fmla="*/ 7953 w 24616"/>
                <a:gd name="T41" fmla="*/ 180 h 1252"/>
                <a:gd name="T42" fmla="*/ 8345 w 24616"/>
                <a:gd name="T43" fmla="*/ 230 h 1252"/>
                <a:gd name="T44" fmla="*/ 8738 w 24616"/>
                <a:gd name="T45" fmla="*/ 163 h 1252"/>
                <a:gd name="T46" fmla="*/ 9131 w 24616"/>
                <a:gd name="T47" fmla="*/ 156 h 1252"/>
                <a:gd name="T48" fmla="*/ 9528 w 24616"/>
                <a:gd name="T49" fmla="*/ 201 h 1252"/>
                <a:gd name="T50" fmla="*/ 9922 w 24616"/>
                <a:gd name="T51" fmla="*/ 214 h 1252"/>
                <a:gd name="T52" fmla="*/ 10325 w 24616"/>
                <a:gd name="T53" fmla="*/ 125 h 1252"/>
                <a:gd name="T54" fmla="*/ 10710 w 24616"/>
                <a:gd name="T55" fmla="*/ 235 h 1252"/>
                <a:gd name="T56" fmla="*/ 11102 w 24616"/>
                <a:gd name="T57" fmla="*/ 164 h 1252"/>
                <a:gd name="T58" fmla="*/ 11507 w 24616"/>
                <a:gd name="T59" fmla="*/ 203 h 1252"/>
                <a:gd name="T60" fmla="*/ 11900 w 24616"/>
                <a:gd name="T61" fmla="*/ 161 h 1252"/>
                <a:gd name="T62" fmla="*/ 12295 w 24616"/>
                <a:gd name="T63" fmla="*/ 204 h 1252"/>
                <a:gd name="T64" fmla="*/ 12688 w 24616"/>
                <a:gd name="T65" fmla="*/ 131 h 1252"/>
                <a:gd name="T66" fmla="*/ 13082 w 24616"/>
                <a:gd name="T67" fmla="*/ 215 h 1252"/>
                <a:gd name="T68" fmla="*/ 13477 w 24616"/>
                <a:gd name="T69" fmla="*/ 175 h 1252"/>
                <a:gd name="T70" fmla="*/ 13871 w 24616"/>
                <a:gd name="T71" fmla="*/ 294 h 1252"/>
                <a:gd name="T72" fmla="*/ 14264 w 24616"/>
                <a:gd name="T73" fmla="*/ 154 h 1252"/>
                <a:gd name="T74" fmla="*/ 14668 w 24616"/>
                <a:gd name="T75" fmla="*/ 295 h 1252"/>
                <a:gd name="T76" fmla="*/ 15050 w 24616"/>
                <a:gd name="T77" fmla="*/ 151 h 1252"/>
                <a:gd name="T78" fmla="*/ 15433 w 24616"/>
                <a:gd name="T79" fmla="*/ 229 h 1252"/>
                <a:gd name="T80" fmla="*/ 15826 w 24616"/>
                <a:gd name="T81" fmla="*/ 164 h 1252"/>
                <a:gd name="T82" fmla="*/ 16220 w 24616"/>
                <a:gd name="T83" fmla="*/ 174 h 1252"/>
                <a:gd name="T84" fmla="*/ 16625 w 24616"/>
                <a:gd name="T85" fmla="*/ 151 h 1252"/>
                <a:gd name="T86" fmla="*/ 17010 w 24616"/>
                <a:gd name="T87" fmla="*/ 249 h 1252"/>
                <a:gd name="T88" fmla="*/ 17413 w 24616"/>
                <a:gd name="T89" fmla="*/ 122 h 1252"/>
                <a:gd name="T90" fmla="*/ 17806 w 24616"/>
                <a:gd name="T91" fmla="*/ 200 h 1252"/>
                <a:gd name="T92" fmla="*/ 18203 w 24616"/>
                <a:gd name="T93" fmla="*/ 171 h 1252"/>
                <a:gd name="T94" fmla="*/ 18596 w 24616"/>
                <a:gd name="T95" fmla="*/ 285 h 1252"/>
                <a:gd name="T96" fmla="*/ 18989 w 24616"/>
                <a:gd name="T97" fmla="*/ 152 h 1252"/>
                <a:gd name="T98" fmla="*/ 19394 w 24616"/>
                <a:gd name="T99" fmla="*/ 296 h 1252"/>
                <a:gd name="T100" fmla="*/ 19776 w 24616"/>
                <a:gd name="T101" fmla="*/ 152 h 1252"/>
                <a:gd name="T102" fmla="*/ 20170 w 24616"/>
                <a:gd name="T103" fmla="*/ 186 h 1252"/>
                <a:gd name="T104" fmla="*/ 20563 w 24616"/>
                <a:gd name="T105" fmla="*/ 147 h 1252"/>
                <a:gd name="T106" fmla="*/ 20958 w 24616"/>
                <a:gd name="T107" fmla="*/ 227 h 1252"/>
                <a:gd name="T108" fmla="*/ 21354 w 24616"/>
                <a:gd name="T109" fmla="*/ 160 h 1252"/>
                <a:gd name="T110" fmla="*/ 21746 w 24616"/>
                <a:gd name="T111" fmla="*/ 202 h 1252"/>
                <a:gd name="T112" fmla="*/ 22139 w 24616"/>
                <a:gd name="T113" fmla="*/ 149 h 1252"/>
                <a:gd name="T114" fmla="*/ 22523 w 24616"/>
                <a:gd name="T115" fmla="*/ 238 h 1252"/>
                <a:gd name="T116" fmla="*/ 22915 w 24616"/>
                <a:gd name="T117" fmla="*/ 171 h 1252"/>
                <a:gd name="T118" fmla="*/ 23308 w 24616"/>
                <a:gd name="T119" fmla="*/ 165 h 1252"/>
                <a:gd name="T120" fmla="*/ 23702 w 24616"/>
                <a:gd name="T121" fmla="*/ 162 h 1252"/>
                <a:gd name="T122" fmla="*/ 24083 w 24616"/>
                <a:gd name="T123" fmla="*/ 120 h 1252"/>
                <a:gd name="T124" fmla="*/ 24466 w 24616"/>
                <a:gd name="T125" fmla="*/ 205 h 125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4616"/>
                <a:gd name="T190" fmla="*/ 0 h 1252"/>
                <a:gd name="T191" fmla="*/ 24616 w 24616"/>
                <a:gd name="T192" fmla="*/ 1252 h 125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4616" h="1252">
                  <a:moveTo>
                    <a:pt x="0" y="1252"/>
                  </a:moveTo>
                  <a:lnTo>
                    <a:pt x="0" y="1252"/>
                  </a:lnTo>
                  <a:lnTo>
                    <a:pt x="146" y="675"/>
                  </a:lnTo>
                  <a:lnTo>
                    <a:pt x="294" y="472"/>
                  </a:lnTo>
                  <a:lnTo>
                    <a:pt x="418" y="512"/>
                  </a:lnTo>
                  <a:lnTo>
                    <a:pt x="542" y="515"/>
                  </a:lnTo>
                  <a:lnTo>
                    <a:pt x="688" y="440"/>
                  </a:lnTo>
                  <a:lnTo>
                    <a:pt x="823" y="693"/>
                  </a:lnTo>
                  <a:lnTo>
                    <a:pt x="947" y="713"/>
                  </a:lnTo>
                  <a:lnTo>
                    <a:pt x="1081" y="667"/>
                  </a:lnTo>
                  <a:lnTo>
                    <a:pt x="1208" y="527"/>
                  </a:lnTo>
                  <a:lnTo>
                    <a:pt x="1340" y="156"/>
                  </a:lnTo>
                  <a:lnTo>
                    <a:pt x="1465" y="97"/>
                  </a:lnTo>
                  <a:lnTo>
                    <a:pt x="1600" y="316"/>
                  </a:lnTo>
                  <a:lnTo>
                    <a:pt x="1734" y="324"/>
                  </a:lnTo>
                  <a:lnTo>
                    <a:pt x="1858" y="237"/>
                  </a:lnTo>
                  <a:lnTo>
                    <a:pt x="1993" y="306"/>
                  </a:lnTo>
                  <a:lnTo>
                    <a:pt x="2117" y="275"/>
                  </a:lnTo>
                  <a:lnTo>
                    <a:pt x="2242" y="90"/>
                  </a:lnTo>
                  <a:lnTo>
                    <a:pt x="2374" y="175"/>
                  </a:lnTo>
                  <a:lnTo>
                    <a:pt x="2498" y="5"/>
                  </a:lnTo>
                  <a:lnTo>
                    <a:pt x="2633" y="310"/>
                  </a:lnTo>
                  <a:lnTo>
                    <a:pt x="2758" y="31"/>
                  </a:lnTo>
                  <a:lnTo>
                    <a:pt x="2891" y="284"/>
                  </a:lnTo>
                  <a:lnTo>
                    <a:pt x="3015" y="153"/>
                  </a:lnTo>
                  <a:lnTo>
                    <a:pt x="3138" y="312"/>
                  </a:lnTo>
                  <a:lnTo>
                    <a:pt x="3273" y="112"/>
                  </a:lnTo>
                  <a:lnTo>
                    <a:pt x="3397" y="424"/>
                  </a:lnTo>
                  <a:lnTo>
                    <a:pt x="3531" y="25"/>
                  </a:lnTo>
                  <a:lnTo>
                    <a:pt x="3655" y="356"/>
                  </a:lnTo>
                  <a:lnTo>
                    <a:pt x="3780" y="113"/>
                  </a:lnTo>
                  <a:lnTo>
                    <a:pt x="3913" y="307"/>
                  </a:lnTo>
                  <a:lnTo>
                    <a:pt x="4051" y="120"/>
                  </a:lnTo>
                  <a:lnTo>
                    <a:pt x="4184" y="376"/>
                  </a:lnTo>
                  <a:lnTo>
                    <a:pt x="4308" y="49"/>
                  </a:lnTo>
                  <a:lnTo>
                    <a:pt x="4442" y="300"/>
                  </a:lnTo>
                  <a:lnTo>
                    <a:pt x="4566" y="99"/>
                  </a:lnTo>
                  <a:lnTo>
                    <a:pt x="4701" y="341"/>
                  </a:lnTo>
                  <a:lnTo>
                    <a:pt x="4836" y="72"/>
                  </a:lnTo>
                  <a:lnTo>
                    <a:pt x="4960" y="477"/>
                  </a:lnTo>
                  <a:lnTo>
                    <a:pt x="5094" y="0"/>
                  </a:lnTo>
                  <a:lnTo>
                    <a:pt x="5217" y="371"/>
                  </a:lnTo>
                  <a:lnTo>
                    <a:pt x="5341" y="113"/>
                  </a:lnTo>
                  <a:lnTo>
                    <a:pt x="5476" y="271"/>
                  </a:lnTo>
                  <a:lnTo>
                    <a:pt x="5600" y="160"/>
                  </a:lnTo>
                  <a:lnTo>
                    <a:pt x="5734" y="302"/>
                  </a:lnTo>
                  <a:lnTo>
                    <a:pt x="5869" y="120"/>
                  </a:lnTo>
                  <a:lnTo>
                    <a:pt x="5993" y="283"/>
                  </a:lnTo>
                  <a:lnTo>
                    <a:pt x="6117" y="152"/>
                  </a:lnTo>
                  <a:lnTo>
                    <a:pt x="6252" y="283"/>
                  </a:lnTo>
                  <a:lnTo>
                    <a:pt x="6376" y="161"/>
                  </a:lnTo>
                  <a:lnTo>
                    <a:pt x="6501" y="313"/>
                  </a:lnTo>
                  <a:lnTo>
                    <a:pt x="6633" y="200"/>
                  </a:lnTo>
                  <a:lnTo>
                    <a:pt x="6772" y="221"/>
                  </a:lnTo>
                  <a:lnTo>
                    <a:pt x="6904" y="130"/>
                  </a:lnTo>
                  <a:lnTo>
                    <a:pt x="7030" y="291"/>
                  </a:lnTo>
                  <a:lnTo>
                    <a:pt x="7163" y="148"/>
                  </a:lnTo>
                  <a:lnTo>
                    <a:pt x="7299" y="302"/>
                  </a:lnTo>
                  <a:lnTo>
                    <a:pt x="7433" y="184"/>
                  </a:lnTo>
                  <a:lnTo>
                    <a:pt x="7568" y="205"/>
                  </a:lnTo>
                  <a:lnTo>
                    <a:pt x="7693" y="164"/>
                  </a:lnTo>
                  <a:lnTo>
                    <a:pt x="7828" y="265"/>
                  </a:lnTo>
                  <a:lnTo>
                    <a:pt x="7953" y="180"/>
                  </a:lnTo>
                  <a:lnTo>
                    <a:pt x="8086" y="285"/>
                  </a:lnTo>
                  <a:lnTo>
                    <a:pt x="8221" y="175"/>
                  </a:lnTo>
                  <a:lnTo>
                    <a:pt x="8345" y="230"/>
                  </a:lnTo>
                  <a:lnTo>
                    <a:pt x="8479" y="149"/>
                  </a:lnTo>
                  <a:lnTo>
                    <a:pt x="8603" y="275"/>
                  </a:lnTo>
                  <a:lnTo>
                    <a:pt x="8738" y="163"/>
                  </a:lnTo>
                  <a:lnTo>
                    <a:pt x="8863" y="317"/>
                  </a:lnTo>
                  <a:lnTo>
                    <a:pt x="8999" y="223"/>
                  </a:lnTo>
                  <a:lnTo>
                    <a:pt x="9131" y="156"/>
                  </a:lnTo>
                  <a:lnTo>
                    <a:pt x="9256" y="176"/>
                  </a:lnTo>
                  <a:lnTo>
                    <a:pt x="9389" y="239"/>
                  </a:lnTo>
                  <a:lnTo>
                    <a:pt x="9528" y="201"/>
                  </a:lnTo>
                  <a:lnTo>
                    <a:pt x="9650" y="293"/>
                  </a:lnTo>
                  <a:lnTo>
                    <a:pt x="9784" y="206"/>
                  </a:lnTo>
                  <a:lnTo>
                    <a:pt x="9922" y="214"/>
                  </a:lnTo>
                  <a:lnTo>
                    <a:pt x="10055" y="128"/>
                  </a:lnTo>
                  <a:lnTo>
                    <a:pt x="10192" y="296"/>
                  </a:lnTo>
                  <a:lnTo>
                    <a:pt x="10325" y="125"/>
                  </a:lnTo>
                  <a:lnTo>
                    <a:pt x="10451" y="346"/>
                  </a:lnTo>
                  <a:lnTo>
                    <a:pt x="10585" y="170"/>
                  </a:lnTo>
                  <a:lnTo>
                    <a:pt x="10710" y="235"/>
                  </a:lnTo>
                  <a:lnTo>
                    <a:pt x="10844" y="143"/>
                  </a:lnTo>
                  <a:lnTo>
                    <a:pt x="10978" y="258"/>
                  </a:lnTo>
                  <a:lnTo>
                    <a:pt x="11102" y="164"/>
                  </a:lnTo>
                  <a:lnTo>
                    <a:pt x="11236" y="287"/>
                  </a:lnTo>
                  <a:lnTo>
                    <a:pt x="11374" y="209"/>
                  </a:lnTo>
                  <a:lnTo>
                    <a:pt x="11507" y="203"/>
                  </a:lnTo>
                  <a:lnTo>
                    <a:pt x="11631" y="159"/>
                  </a:lnTo>
                  <a:lnTo>
                    <a:pt x="11765" y="259"/>
                  </a:lnTo>
                  <a:lnTo>
                    <a:pt x="11900" y="161"/>
                  </a:lnTo>
                  <a:lnTo>
                    <a:pt x="12035" y="315"/>
                  </a:lnTo>
                  <a:lnTo>
                    <a:pt x="12160" y="191"/>
                  </a:lnTo>
                  <a:lnTo>
                    <a:pt x="12295" y="204"/>
                  </a:lnTo>
                  <a:lnTo>
                    <a:pt x="12429" y="141"/>
                  </a:lnTo>
                  <a:lnTo>
                    <a:pt x="12554" y="309"/>
                  </a:lnTo>
                  <a:lnTo>
                    <a:pt x="12688" y="131"/>
                  </a:lnTo>
                  <a:lnTo>
                    <a:pt x="12822" y="307"/>
                  </a:lnTo>
                  <a:lnTo>
                    <a:pt x="12947" y="193"/>
                  </a:lnTo>
                  <a:lnTo>
                    <a:pt x="13082" y="215"/>
                  </a:lnTo>
                  <a:lnTo>
                    <a:pt x="13218" y="150"/>
                  </a:lnTo>
                  <a:lnTo>
                    <a:pt x="13352" y="272"/>
                  </a:lnTo>
                  <a:lnTo>
                    <a:pt x="13477" y="175"/>
                  </a:lnTo>
                  <a:lnTo>
                    <a:pt x="13611" y="297"/>
                  </a:lnTo>
                  <a:lnTo>
                    <a:pt x="13745" y="108"/>
                  </a:lnTo>
                  <a:lnTo>
                    <a:pt x="13871" y="294"/>
                  </a:lnTo>
                  <a:lnTo>
                    <a:pt x="14005" y="140"/>
                  </a:lnTo>
                  <a:lnTo>
                    <a:pt x="14141" y="283"/>
                  </a:lnTo>
                  <a:lnTo>
                    <a:pt x="14264" y="154"/>
                  </a:lnTo>
                  <a:lnTo>
                    <a:pt x="14402" y="335"/>
                  </a:lnTo>
                  <a:lnTo>
                    <a:pt x="14535" y="97"/>
                  </a:lnTo>
                  <a:lnTo>
                    <a:pt x="14668" y="295"/>
                  </a:lnTo>
                  <a:lnTo>
                    <a:pt x="14795" y="132"/>
                  </a:lnTo>
                  <a:lnTo>
                    <a:pt x="14927" y="253"/>
                  </a:lnTo>
                  <a:lnTo>
                    <a:pt x="15050" y="151"/>
                  </a:lnTo>
                  <a:lnTo>
                    <a:pt x="15174" y="327"/>
                  </a:lnTo>
                  <a:lnTo>
                    <a:pt x="15308" y="166"/>
                  </a:lnTo>
                  <a:lnTo>
                    <a:pt x="15433" y="229"/>
                  </a:lnTo>
                  <a:lnTo>
                    <a:pt x="15567" y="145"/>
                  </a:lnTo>
                  <a:lnTo>
                    <a:pt x="15702" y="266"/>
                  </a:lnTo>
                  <a:lnTo>
                    <a:pt x="15826" y="164"/>
                  </a:lnTo>
                  <a:lnTo>
                    <a:pt x="15960" y="297"/>
                  </a:lnTo>
                  <a:lnTo>
                    <a:pt x="16085" y="235"/>
                  </a:lnTo>
                  <a:lnTo>
                    <a:pt x="16220" y="174"/>
                  </a:lnTo>
                  <a:lnTo>
                    <a:pt x="16357" y="180"/>
                  </a:lnTo>
                  <a:lnTo>
                    <a:pt x="16490" y="248"/>
                  </a:lnTo>
                  <a:lnTo>
                    <a:pt x="16625" y="151"/>
                  </a:lnTo>
                  <a:lnTo>
                    <a:pt x="16750" y="337"/>
                  </a:lnTo>
                  <a:lnTo>
                    <a:pt x="16883" y="161"/>
                  </a:lnTo>
                  <a:lnTo>
                    <a:pt x="17010" y="249"/>
                  </a:lnTo>
                  <a:lnTo>
                    <a:pt x="17142" y="127"/>
                  </a:lnTo>
                  <a:lnTo>
                    <a:pt x="17280" y="300"/>
                  </a:lnTo>
                  <a:lnTo>
                    <a:pt x="17413" y="122"/>
                  </a:lnTo>
                  <a:lnTo>
                    <a:pt x="17548" y="307"/>
                  </a:lnTo>
                  <a:lnTo>
                    <a:pt x="17672" y="187"/>
                  </a:lnTo>
                  <a:lnTo>
                    <a:pt x="17806" y="200"/>
                  </a:lnTo>
                  <a:lnTo>
                    <a:pt x="17932" y="159"/>
                  </a:lnTo>
                  <a:lnTo>
                    <a:pt x="18067" y="274"/>
                  </a:lnTo>
                  <a:lnTo>
                    <a:pt x="18203" y="171"/>
                  </a:lnTo>
                  <a:lnTo>
                    <a:pt x="18338" y="303"/>
                  </a:lnTo>
                  <a:lnTo>
                    <a:pt x="18471" y="105"/>
                  </a:lnTo>
                  <a:lnTo>
                    <a:pt x="18596" y="285"/>
                  </a:lnTo>
                  <a:lnTo>
                    <a:pt x="18730" y="127"/>
                  </a:lnTo>
                  <a:lnTo>
                    <a:pt x="18854" y="303"/>
                  </a:lnTo>
                  <a:lnTo>
                    <a:pt x="18989" y="152"/>
                  </a:lnTo>
                  <a:lnTo>
                    <a:pt x="19125" y="326"/>
                  </a:lnTo>
                  <a:lnTo>
                    <a:pt x="19261" y="115"/>
                  </a:lnTo>
                  <a:lnTo>
                    <a:pt x="19394" y="296"/>
                  </a:lnTo>
                  <a:lnTo>
                    <a:pt x="19518" y="110"/>
                  </a:lnTo>
                  <a:lnTo>
                    <a:pt x="19653" y="270"/>
                  </a:lnTo>
                  <a:lnTo>
                    <a:pt x="19776" y="152"/>
                  </a:lnTo>
                  <a:lnTo>
                    <a:pt x="19900" y="322"/>
                  </a:lnTo>
                  <a:lnTo>
                    <a:pt x="20038" y="208"/>
                  </a:lnTo>
                  <a:lnTo>
                    <a:pt x="20170" y="186"/>
                  </a:lnTo>
                  <a:lnTo>
                    <a:pt x="20304" y="138"/>
                  </a:lnTo>
                  <a:lnTo>
                    <a:pt x="20430" y="292"/>
                  </a:lnTo>
                  <a:lnTo>
                    <a:pt x="20563" y="147"/>
                  </a:lnTo>
                  <a:lnTo>
                    <a:pt x="20688" y="332"/>
                  </a:lnTo>
                  <a:lnTo>
                    <a:pt x="20823" y="174"/>
                  </a:lnTo>
                  <a:lnTo>
                    <a:pt x="20958" y="227"/>
                  </a:lnTo>
                  <a:lnTo>
                    <a:pt x="21093" y="137"/>
                  </a:lnTo>
                  <a:lnTo>
                    <a:pt x="21219" y="309"/>
                  </a:lnTo>
                  <a:lnTo>
                    <a:pt x="21354" y="160"/>
                  </a:lnTo>
                  <a:lnTo>
                    <a:pt x="21486" y="285"/>
                  </a:lnTo>
                  <a:lnTo>
                    <a:pt x="21611" y="196"/>
                  </a:lnTo>
                  <a:lnTo>
                    <a:pt x="21746" y="202"/>
                  </a:lnTo>
                  <a:lnTo>
                    <a:pt x="21870" y="161"/>
                  </a:lnTo>
                  <a:lnTo>
                    <a:pt x="22004" y="259"/>
                  </a:lnTo>
                  <a:lnTo>
                    <a:pt x="22139" y="149"/>
                  </a:lnTo>
                  <a:lnTo>
                    <a:pt x="22264" y="339"/>
                  </a:lnTo>
                  <a:lnTo>
                    <a:pt x="22398" y="160"/>
                  </a:lnTo>
                  <a:lnTo>
                    <a:pt x="22523" y="238"/>
                  </a:lnTo>
                  <a:lnTo>
                    <a:pt x="22657" y="143"/>
                  </a:lnTo>
                  <a:lnTo>
                    <a:pt x="22791" y="261"/>
                  </a:lnTo>
                  <a:lnTo>
                    <a:pt x="22915" y="171"/>
                  </a:lnTo>
                  <a:lnTo>
                    <a:pt x="23050" y="300"/>
                  </a:lnTo>
                  <a:lnTo>
                    <a:pt x="23174" y="227"/>
                  </a:lnTo>
                  <a:lnTo>
                    <a:pt x="23308" y="165"/>
                  </a:lnTo>
                  <a:lnTo>
                    <a:pt x="23434" y="192"/>
                  </a:lnTo>
                  <a:lnTo>
                    <a:pt x="23568" y="239"/>
                  </a:lnTo>
                  <a:lnTo>
                    <a:pt x="23702" y="162"/>
                  </a:lnTo>
                  <a:lnTo>
                    <a:pt x="23826" y="300"/>
                  </a:lnTo>
                  <a:lnTo>
                    <a:pt x="23949" y="266"/>
                  </a:lnTo>
                  <a:lnTo>
                    <a:pt x="24083" y="120"/>
                  </a:lnTo>
                  <a:lnTo>
                    <a:pt x="24208" y="182"/>
                  </a:lnTo>
                  <a:lnTo>
                    <a:pt x="24333" y="221"/>
                  </a:lnTo>
                  <a:lnTo>
                    <a:pt x="24466" y="205"/>
                  </a:lnTo>
                  <a:lnTo>
                    <a:pt x="24589" y="241"/>
                  </a:lnTo>
                  <a:lnTo>
                    <a:pt x="24616" y="243"/>
                  </a:lnTo>
                </a:path>
              </a:pathLst>
            </a:custGeom>
            <a:noFill/>
            <a:ln w="3810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431" name="Rectangle 26"/>
          <p:cNvSpPr>
            <a:spLocks noChangeArrowheads="1"/>
          </p:cNvSpPr>
          <p:nvPr/>
        </p:nvSpPr>
        <p:spPr bwMode="auto">
          <a:xfrm>
            <a:off x="881063" y="1544638"/>
            <a:ext cx="7815262" cy="1441450"/>
          </a:xfrm>
          <a:prstGeom prst="rect">
            <a:avLst/>
          </a:prstGeom>
          <a:noFill/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32" name="Line 27"/>
          <p:cNvSpPr>
            <a:spLocks noChangeShapeType="1"/>
          </p:cNvSpPr>
          <p:nvPr/>
        </p:nvSpPr>
        <p:spPr bwMode="auto">
          <a:xfrm>
            <a:off x="881063" y="4483100"/>
            <a:ext cx="55562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33" name="Line 28"/>
          <p:cNvSpPr>
            <a:spLocks noChangeShapeType="1"/>
          </p:cNvSpPr>
          <p:nvPr/>
        </p:nvSpPr>
        <p:spPr bwMode="auto">
          <a:xfrm flipH="1">
            <a:off x="8640763" y="4483100"/>
            <a:ext cx="55562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34" name="Rectangle 29"/>
          <p:cNvSpPr>
            <a:spLocks noChangeArrowheads="1"/>
          </p:cNvSpPr>
          <p:nvPr/>
        </p:nvSpPr>
        <p:spPr bwMode="auto">
          <a:xfrm>
            <a:off x="334963" y="4337050"/>
            <a:ext cx="296862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100">
                <a:solidFill>
                  <a:srgbClr val="000000"/>
                </a:solidFill>
                <a:latin typeface="Arial" charset="0"/>
              </a:rPr>
              <a:t>  0</a:t>
            </a:r>
            <a:endParaRPr lang="en-US"/>
          </a:p>
        </p:txBody>
      </p:sp>
      <p:sp>
        <p:nvSpPr>
          <p:cNvPr id="17435" name="Line 30"/>
          <p:cNvSpPr>
            <a:spLocks noChangeShapeType="1"/>
          </p:cNvSpPr>
          <p:nvPr/>
        </p:nvSpPr>
        <p:spPr bwMode="auto">
          <a:xfrm>
            <a:off x="881063" y="4051300"/>
            <a:ext cx="55562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36" name="Line 31"/>
          <p:cNvSpPr>
            <a:spLocks noChangeShapeType="1"/>
          </p:cNvSpPr>
          <p:nvPr/>
        </p:nvSpPr>
        <p:spPr bwMode="auto">
          <a:xfrm flipH="1">
            <a:off x="8640763" y="4051300"/>
            <a:ext cx="55562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37" name="Rectangle 32"/>
          <p:cNvSpPr>
            <a:spLocks noChangeArrowheads="1"/>
          </p:cNvSpPr>
          <p:nvPr/>
        </p:nvSpPr>
        <p:spPr bwMode="auto">
          <a:xfrm>
            <a:off x="249238" y="3905250"/>
            <a:ext cx="369887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100">
                <a:solidFill>
                  <a:srgbClr val="000000"/>
                </a:solidFill>
                <a:latin typeface="Arial" charset="0"/>
              </a:rPr>
              <a:t> 30</a:t>
            </a:r>
            <a:endParaRPr lang="en-US"/>
          </a:p>
        </p:txBody>
      </p:sp>
      <p:sp>
        <p:nvSpPr>
          <p:cNvPr id="17438" name="Line 33"/>
          <p:cNvSpPr>
            <a:spLocks noChangeShapeType="1"/>
          </p:cNvSpPr>
          <p:nvPr/>
        </p:nvSpPr>
        <p:spPr bwMode="auto">
          <a:xfrm>
            <a:off x="881063" y="3617913"/>
            <a:ext cx="55562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39" name="Line 34"/>
          <p:cNvSpPr>
            <a:spLocks noChangeShapeType="1"/>
          </p:cNvSpPr>
          <p:nvPr/>
        </p:nvSpPr>
        <p:spPr bwMode="auto">
          <a:xfrm flipH="1">
            <a:off x="8640763" y="3617913"/>
            <a:ext cx="55562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40" name="Rectangle 35"/>
          <p:cNvSpPr>
            <a:spLocks noChangeArrowheads="1"/>
          </p:cNvSpPr>
          <p:nvPr/>
        </p:nvSpPr>
        <p:spPr bwMode="auto">
          <a:xfrm>
            <a:off x="249238" y="3471863"/>
            <a:ext cx="369887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100">
                <a:solidFill>
                  <a:srgbClr val="000000"/>
                </a:solidFill>
                <a:latin typeface="Arial" charset="0"/>
              </a:rPr>
              <a:t> 60</a:t>
            </a:r>
            <a:endParaRPr lang="en-US"/>
          </a:p>
        </p:txBody>
      </p:sp>
      <p:sp>
        <p:nvSpPr>
          <p:cNvPr id="17441" name="Line 36"/>
          <p:cNvSpPr>
            <a:spLocks noChangeShapeType="1"/>
          </p:cNvSpPr>
          <p:nvPr/>
        </p:nvSpPr>
        <p:spPr bwMode="auto">
          <a:xfrm>
            <a:off x="881063" y="3186113"/>
            <a:ext cx="55562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42" name="Line 37"/>
          <p:cNvSpPr>
            <a:spLocks noChangeShapeType="1"/>
          </p:cNvSpPr>
          <p:nvPr/>
        </p:nvSpPr>
        <p:spPr bwMode="auto">
          <a:xfrm flipH="1">
            <a:off x="8640763" y="3186113"/>
            <a:ext cx="55562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43" name="Rectangle 38"/>
          <p:cNvSpPr>
            <a:spLocks noChangeArrowheads="1"/>
          </p:cNvSpPr>
          <p:nvPr/>
        </p:nvSpPr>
        <p:spPr bwMode="auto">
          <a:xfrm>
            <a:off x="249238" y="3040063"/>
            <a:ext cx="369887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100">
                <a:solidFill>
                  <a:srgbClr val="000000"/>
                </a:solidFill>
                <a:latin typeface="Arial" charset="0"/>
              </a:rPr>
              <a:t> 90</a:t>
            </a:r>
            <a:endParaRPr lang="en-US"/>
          </a:p>
        </p:txBody>
      </p:sp>
      <p:sp>
        <p:nvSpPr>
          <p:cNvPr id="17444" name="Rectangle 39"/>
          <p:cNvSpPr>
            <a:spLocks noChangeArrowheads="1"/>
          </p:cNvSpPr>
          <p:nvPr/>
        </p:nvSpPr>
        <p:spPr bwMode="auto">
          <a:xfrm>
            <a:off x="881063" y="3041650"/>
            <a:ext cx="7815262" cy="1441450"/>
          </a:xfrm>
          <a:prstGeom prst="rect">
            <a:avLst/>
          </a:prstGeom>
          <a:noFill/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45" name="Rectangle 40"/>
          <p:cNvSpPr>
            <a:spLocks noChangeArrowheads="1"/>
          </p:cNvSpPr>
          <p:nvPr/>
        </p:nvSpPr>
        <p:spPr bwMode="auto">
          <a:xfrm>
            <a:off x="6254750" y="3036888"/>
            <a:ext cx="1260475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100">
                <a:solidFill>
                  <a:srgbClr val="000000"/>
                </a:solidFill>
                <a:latin typeface="Arial" charset="0"/>
              </a:rPr>
              <a:t>IPG - UDP</a:t>
            </a:r>
            <a:endParaRPr lang="en-US"/>
          </a:p>
        </p:txBody>
      </p:sp>
      <p:sp>
        <p:nvSpPr>
          <p:cNvPr id="17446" name="Line 41"/>
          <p:cNvSpPr>
            <a:spLocks noChangeShapeType="1"/>
          </p:cNvSpPr>
          <p:nvPr/>
        </p:nvSpPr>
        <p:spPr bwMode="auto">
          <a:xfrm>
            <a:off x="868363" y="3624263"/>
            <a:ext cx="195262" cy="1587"/>
          </a:xfrm>
          <a:prstGeom prst="line">
            <a:avLst/>
          </a:prstGeom>
          <a:noFill/>
          <a:ln w="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47" name="Line 42"/>
          <p:cNvSpPr>
            <a:spLocks noChangeShapeType="1"/>
          </p:cNvSpPr>
          <p:nvPr/>
        </p:nvSpPr>
        <p:spPr bwMode="auto">
          <a:xfrm>
            <a:off x="965200" y="3551238"/>
            <a:ext cx="1588" cy="146050"/>
          </a:xfrm>
          <a:prstGeom prst="line">
            <a:avLst/>
          </a:prstGeom>
          <a:noFill/>
          <a:ln w="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48" name="Line 43"/>
          <p:cNvSpPr>
            <a:spLocks noChangeShapeType="1"/>
          </p:cNvSpPr>
          <p:nvPr/>
        </p:nvSpPr>
        <p:spPr bwMode="auto">
          <a:xfrm>
            <a:off x="954088" y="3619500"/>
            <a:ext cx="196850" cy="1588"/>
          </a:xfrm>
          <a:prstGeom prst="line">
            <a:avLst/>
          </a:prstGeom>
          <a:noFill/>
          <a:ln w="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49" name="Line 44"/>
          <p:cNvSpPr>
            <a:spLocks noChangeShapeType="1"/>
          </p:cNvSpPr>
          <p:nvPr/>
        </p:nvSpPr>
        <p:spPr bwMode="auto">
          <a:xfrm>
            <a:off x="1052513" y="3546475"/>
            <a:ext cx="1587" cy="146050"/>
          </a:xfrm>
          <a:prstGeom prst="line">
            <a:avLst/>
          </a:prstGeom>
          <a:noFill/>
          <a:ln w="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50" name="Line 45"/>
          <p:cNvSpPr>
            <a:spLocks noChangeShapeType="1"/>
          </p:cNvSpPr>
          <p:nvPr/>
        </p:nvSpPr>
        <p:spPr bwMode="auto">
          <a:xfrm>
            <a:off x="1036638" y="3654425"/>
            <a:ext cx="195262" cy="1588"/>
          </a:xfrm>
          <a:prstGeom prst="line">
            <a:avLst/>
          </a:prstGeom>
          <a:noFill/>
          <a:ln w="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51" name="Line 46"/>
          <p:cNvSpPr>
            <a:spLocks noChangeShapeType="1"/>
          </p:cNvSpPr>
          <p:nvPr/>
        </p:nvSpPr>
        <p:spPr bwMode="auto">
          <a:xfrm>
            <a:off x="1133475" y="3581400"/>
            <a:ext cx="1588" cy="146050"/>
          </a:xfrm>
          <a:prstGeom prst="line">
            <a:avLst/>
          </a:prstGeom>
          <a:noFill/>
          <a:ln w="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52" name="Line 47"/>
          <p:cNvSpPr>
            <a:spLocks noChangeShapeType="1"/>
          </p:cNvSpPr>
          <p:nvPr/>
        </p:nvSpPr>
        <p:spPr bwMode="auto">
          <a:xfrm>
            <a:off x="1079500" y="4048125"/>
            <a:ext cx="196850" cy="1588"/>
          </a:xfrm>
          <a:prstGeom prst="line">
            <a:avLst/>
          </a:prstGeom>
          <a:noFill/>
          <a:ln w="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53" name="Line 48"/>
          <p:cNvSpPr>
            <a:spLocks noChangeShapeType="1"/>
          </p:cNvSpPr>
          <p:nvPr/>
        </p:nvSpPr>
        <p:spPr bwMode="auto">
          <a:xfrm>
            <a:off x="1177925" y="3975100"/>
            <a:ext cx="1588" cy="147638"/>
          </a:xfrm>
          <a:prstGeom prst="line">
            <a:avLst/>
          </a:prstGeom>
          <a:noFill/>
          <a:ln w="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54" name="Line 49"/>
          <p:cNvSpPr>
            <a:spLocks noChangeShapeType="1"/>
          </p:cNvSpPr>
          <p:nvPr/>
        </p:nvSpPr>
        <p:spPr bwMode="auto">
          <a:xfrm>
            <a:off x="1122363" y="4054475"/>
            <a:ext cx="196850" cy="1588"/>
          </a:xfrm>
          <a:prstGeom prst="line">
            <a:avLst/>
          </a:prstGeom>
          <a:noFill/>
          <a:ln w="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55" name="Line 50"/>
          <p:cNvSpPr>
            <a:spLocks noChangeShapeType="1"/>
          </p:cNvSpPr>
          <p:nvPr/>
        </p:nvSpPr>
        <p:spPr bwMode="auto">
          <a:xfrm>
            <a:off x="1220788" y="3981450"/>
            <a:ext cx="1587" cy="146050"/>
          </a:xfrm>
          <a:prstGeom prst="line">
            <a:avLst/>
          </a:prstGeom>
          <a:noFill/>
          <a:ln w="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56" name="Line 51"/>
          <p:cNvSpPr>
            <a:spLocks noChangeShapeType="1"/>
          </p:cNvSpPr>
          <p:nvPr/>
        </p:nvSpPr>
        <p:spPr bwMode="auto">
          <a:xfrm>
            <a:off x="1165225" y="4044950"/>
            <a:ext cx="196850" cy="1588"/>
          </a:xfrm>
          <a:prstGeom prst="line">
            <a:avLst/>
          </a:prstGeom>
          <a:noFill/>
          <a:ln w="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57" name="Line 52"/>
          <p:cNvSpPr>
            <a:spLocks noChangeShapeType="1"/>
          </p:cNvSpPr>
          <p:nvPr/>
        </p:nvSpPr>
        <p:spPr bwMode="auto">
          <a:xfrm>
            <a:off x="1263650" y="3971925"/>
            <a:ext cx="1588" cy="146050"/>
          </a:xfrm>
          <a:prstGeom prst="line">
            <a:avLst/>
          </a:prstGeom>
          <a:noFill/>
          <a:ln w="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58" name="Line 53"/>
          <p:cNvSpPr>
            <a:spLocks noChangeShapeType="1"/>
          </p:cNvSpPr>
          <p:nvPr/>
        </p:nvSpPr>
        <p:spPr bwMode="auto">
          <a:xfrm>
            <a:off x="1208088" y="4052888"/>
            <a:ext cx="196850" cy="1587"/>
          </a:xfrm>
          <a:prstGeom prst="line">
            <a:avLst/>
          </a:prstGeom>
          <a:noFill/>
          <a:ln w="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59" name="Line 54"/>
          <p:cNvSpPr>
            <a:spLocks noChangeShapeType="1"/>
          </p:cNvSpPr>
          <p:nvPr/>
        </p:nvSpPr>
        <p:spPr bwMode="auto">
          <a:xfrm>
            <a:off x="1306513" y="3979863"/>
            <a:ext cx="1587" cy="147637"/>
          </a:xfrm>
          <a:prstGeom prst="line">
            <a:avLst/>
          </a:prstGeom>
          <a:noFill/>
          <a:ln w="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60" name="Line 55"/>
          <p:cNvSpPr>
            <a:spLocks noChangeShapeType="1"/>
          </p:cNvSpPr>
          <p:nvPr/>
        </p:nvSpPr>
        <p:spPr bwMode="auto">
          <a:xfrm>
            <a:off x="1250950" y="4049713"/>
            <a:ext cx="196850" cy="1587"/>
          </a:xfrm>
          <a:prstGeom prst="line">
            <a:avLst/>
          </a:prstGeom>
          <a:noFill/>
          <a:ln w="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61" name="Line 56"/>
          <p:cNvSpPr>
            <a:spLocks noChangeShapeType="1"/>
          </p:cNvSpPr>
          <p:nvPr/>
        </p:nvSpPr>
        <p:spPr bwMode="auto">
          <a:xfrm>
            <a:off x="1349375" y="3976688"/>
            <a:ext cx="1588" cy="146050"/>
          </a:xfrm>
          <a:prstGeom prst="line">
            <a:avLst/>
          </a:prstGeom>
          <a:noFill/>
          <a:ln w="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62" name="Line 57"/>
          <p:cNvSpPr>
            <a:spLocks noChangeShapeType="1"/>
          </p:cNvSpPr>
          <p:nvPr/>
        </p:nvSpPr>
        <p:spPr bwMode="auto">
          <a:xfrm>
            <a:off x="1293813" y="4052888"/>
            <a:ext cx="196850" cy="1587"/>
          </a:xfrm>
          <a:prstGeom prst="line">
            <a:avLst/>
          </a:prstGeom>
          <a:noFill/>
          <a:ln w="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63" name="Line 58"/>
          <p:cNvSpPr>
            <a:spLocks noChangeShapeType="1"/>
          </p:cNvSpPr>
          <p:nvPr/>
        </p:nvSpPr>
        <p:spPr bwMode="auto">
          <a:xfrm>
            <a:off x="1392238" y="3979863"/>
            <a:ext cx="1587" cy="146050"/>
          </a:xfrm>
          <a:prstGeom prst="line">
            <a:avLst/>
          </a:prstGeom>
          <a:noFill/>
          <a:ln w="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64" name="Line 59"/>
          <p:cNvSpPr>
            <a:spLocks noChangeShapeType="1"/>
          </p:cNvSpPr>
          <p:nvPr/>
        </p:nvSpPr>
        <p:spPr bwMode="auto">
          <a:xfrm>
            <a:off x="1336675" y="4052888"/>
            <a:ext cx="196850" cy="1587"/>
          </a:xfrm>
          <a:prstGeom prst="line">
            <a:avLst/>
          </a:prstGeom>
          <a:noFill/>
          <a:ln w="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65" name="Line 60"/>
          <p:cNvSpPr>
            <a:spLocks noChangeShapeType="1"/>
          </p:cNvSpPr>
          <p:nvPr/>
        </p:nvSpPr>
        <p:spPr bwMode="auto">
          <a:xfrm>
            <a:off x="1435100" y="3979863"/>
            <a:ext cx="1588" cy="146050"/>
          </a:xfrm>
          <a:prstGeom prst="line">
            <a:avLst/>
          </a:prstGeom>
          <a:noFill/>
          <a:ln w="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66" name="Line 61"/>
          <p:cNvSpPr>
            <a:spLocks noChangeShapeType="1"/>
          </p:cNvSpPr>
          <p:nvPr/>
        </p:nvSpPr>
        <p:spPr bwMode="auto">
          <a:xfrm>
            <a:off x="1379538" y="4049713"/>
            <a:ext cx="196850" cy="1587"/>
          </a:xfrm>
          <a:prstGeom prst="line">
            <a:avLst/>
          </a:prstGeom>
          <a:noFill/>
          <a:ln w="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67" name="Line 62"/>
          <p:cNvSpPr>
            <a:spLocks noChangeShapeType="1"/>
          </p:cNvSpPr>
          <p:nvPr/>
        </p:nvSpPr>
        <p:spPr bwMode="auto">
          <a:xfrm>
            <a:off x="1477963" y="3976688"/>
            <a:ext cx="1587" cy="146050"/>
          </a:xfrm>
          <a:prstGeom prst="line">
            <a:avLst/>
          </a:prstGeom>
          <a:noFill/>
          <a:ln w="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68" name="Line 63"/>
          <p:cNvSpPr>
            <a:spLocks noChangeShapeType="1"/>
          </p:cNvSpPr>
          <p:nvPr/>
        </p:nvSpPr>
        <p:spPr bwMode="auto">
          <a:xfrm>
            <a:off x="1423988" y="4051300"/>
            <a:ext cx="195262" cy="1588"/>
          </a:xfrm>
          <a:prstGeom prst="line">
            <a:avLst/>
          </a:prstGeom>
          <a:noFill/>
          <a:ln w="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69" name="Line 64"/>
          <p:cNvSpPr>
            <a:spLocks noChangeShapeType="1"/>
          </p:cNvSpPr>
          <p:nvPr/>
        </p:nvSpPr>
        <p:spPr bwMode="auto">
          <a:xfrm>
            <a:off x="1520825" y="3978275"/>
            <a:ext cx="1588" cy="146050"/>
          </a:xfrm>
          <a:prstGeom prst="line">
            <a:avLst/>
          </a:prstGeom>
          <a:noFill/>
          <a:ln w="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70" name="Line 65"/>
          <p:cNvSpPr>
            <a:spLocks noChangeShapeType="1"/>
          </p:cNvSpPr>
          <p:nvPr/>
        </p:nvSpPr>
        <p:spPr bwMode="auto">
          <a:xfrm>
            <a:off x="1466850" y="4049713"/>
            <a:ext cx="195263" cy="1587"/>
          </a:xfrm>
          <a:prstGeom prst="line">
            <a:avLst/>
          </a:prstGeom>
          <a:noFill/>
          <a:ln w="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71" name="Line 66"/>
          <p:cNvSpPr>
            <a:spLocks noChangeShapeType="1"/>
          </p:cNvSpPr>
          <p:nvPr/>
        </p:nvSpPr>
        <p:spPr bwMode="auto">
          <a:xfrm>
            <a:off x="1563688" y="3976688"/>
            <a:ext cx="1587" cy="146050"/>
          </a:xfrm>
          <a:prstGeom prst="line">
            <a:avLst/>
          </a:prstGeom>
          <a:noFill/>
          <a:ln w="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72" name="Line 67"/>
          <p:cNvSpPr>
            <a:spLocks noChangeShapeType="1"/>
          </p:cNvSpPr>
          <p:nvPr/>
        </p:nvSpPr>
        <p:spPr bwMode="auto">
          <a:xfrm>
            <a:off x="1509713" y="4052888"/>
            <a:ext cx="195262" cy="1587"/>
          </a:xfrm>
          <a:prstGeom prst="line">
            <a:avLst/>
          </a:prstGeom>
          <a:noFill/>
          <a:ln w="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73" name="Line 68"/>
          <p:cNvSpPr>
            <a:spLocks noChangeShapeType="1"/>
          </p:cNvSpPr>
          <p:nvPr/>
        </p:nvSpPr>
        <p:spPr bwMode="auto">
          <a:xfrm>
            <a:off x="1606550" y="3979863"/>
            <a:ext cx="1588" cy="146050"/>
          </a:xfrm>
          <a:prstGeom prst="line">
            <a:avLst/>
          </a:prstGeom>
          <a:noFill/>
          <a:ln w="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74" name="Line 69"/>
          <p:cNvSpPr>
            <a:spLocks noChangeShapeType="1"/>
          </p:cNvSpPr>
          <p:nvPr/>
        </p:nvSpPr>
        <p:spPr bwMode="auto">
          <a:xfrm>
            <a:off x="1550988" y="4054475"/>
            <a:ext cx="196850" cy="1588"/>
          </a:xfrm>
          <a:prstGeom prst="line">
            <a:avLst/>
          </a:prstGeom>
          <a:noFill/>
          <a:ln w="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75" name="Line 70"/>
          <p:cNvSpPr>
            <a:spLocks noChangeShapeType="1"/>
          </p:cNvSpPr>
          <p:nvPr/>
        </p:nvSpPr>
        <p:spPr bwMode="auto">
          <a:xfrm>
            <a:off x="1649413" y="3981450"/>
            <a:ext cx="1587" cy="146050"/>
          </a:xfrm>
          <a:prstGeom prst="line">
            <a:avLst/>
          </a:prstGeom>
          <a:noFill/>
          <a:ln w="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76" name="Line 71"/>
          <p:cNvSpPr>
            <a:spLocks noChangeShapeType="1"/>
          </p:cNvSpPr>
          <p:nvPr/>
        </p:nvSpPr>
        <p:spPr bwMode="auto">
          <a:xfrm>
            <a:off x="1595438" y="4048125"/>
            <a:ext cx="195262" cy="1588"/>
          </a:xfrm>
          <a:prstGeom prst="line">
            <a:avLst/>
          </a:prstGeom>
          <a:noFill/>
          <a:ln w="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77" name="Line 72"/>
          <p:cNvSpPr>
            <a:spLocks noChangeShapeType="1"/>
          </p:cNvSpPr>
          <p:nvPr/>
        </p:nvSpPr>
        <p:spPr bwMode="auto">
          <a:xfrm>
            <a:off x="1692275" y="3975100"/>
            <a:ext cx="1588" cy="146050"/>
          </a:xfrm>
          <a:prstGeom prst="line">
            <a:avLst/>
          </a:prstGeom>
          <a:noFill/>
          <a:ln w="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78" name="Line 73"/>
          <p:cNvSpPr>
            <a:spLocks noChangeShapeType="1"/>
          </p:cNvSpPr>
          <p:nvPr/>
        </p:nvSpPr>
        <p:spPr bwMode="auto">
          <a:xfrm>
            <a:off x="1638300" y="4044950"/>
            <a:ext cx="196850" cy="1588"/>
          </a:xfrm>
          <a:prstGeom prst="line">
            <a:avLst/>
          </a:prstGeom>
          <a:noFill/>
          <a:ln w="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79" name="Line 74"/>
          <p:cNvSpPr>
            <a:spLocks noChangeShapeType="1"/>
          </p:cNvSpPr>
          <p:nvPr/>
        </p:nvSpPr>
        <p:spPr bwMode="auto">
          <a:xfrm>
            <a:off x="1736725" y="3971925"/>
            <a:ext cx="1588" cy="146050"/>
          </a:xfrm>
          <a:prstGeom prst="line">
            <a:avLst/>
          </a:prstGeom>
          <a:noFill/>
          <a:ln w="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80" name="Line 75"/>
          <p:cNvSpPr>
            <a:spLocks noChangeShapeType="1"/>
          </p:cNvSpPr>
          <p:nvPr/>
        </p:nvSpPr>
        <p:spPr bwMode="auto">
          <a:xfrm>
            <a:off x="1681163" y="4054475"/>
            <a:ext cx="196850" cy="1588"/>
          </a:xfrm>
          <a:prstGeom prst="line">
            <a:avLst/>
          </a:prstGeom>
          <a:noFill/>
          <a:ln w="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81" name="Line 76"/>
          <p:cNvSpPr>
            <a:spLocks noChangeShapeType="1"/>
          </p:cNvSpPr>
          <p:nvPr/>
        </p:nvSpPr>
        <p:spPr bwMode="auto">
          <a:xfrm>
            <a:off x="1779588" y="3981450"/>
            <a:ext cx="1587" cy="146050"/>
          </a:xfrm>
          <a:prstGeom prst="line">
            <a:avLst/>
          </a:prstGeom>
          <a:noFill/>
          <a:ln w="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82" name="Line 77"/>
          <p:cNvSpPr>
            <a:spLocks noChangeShapeType="1"/>
          </p:cNvSpPr>
          <p:nvPr/>
        </p:nvSpPr>
        <p:spPr bwMode="auto">
          <a:xfrm>
            <a:off x="1724025" y="4051300"/>
            <a:ext cx="196850" cy="1588"/>
          </a:xfrm>
          <a:prstGeom prst="line">
            <a:avLst/>
          </a:prstGeom>
          <a:noFill/>
          <a:ln w="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83" name="Line 78"/>
          <p:cNvSpPr>
            <a:spLocks noChangeShapeType="1"/>
          </p:cNvSpPr>
          <p:nvPr/>
        </p:nvSpPr>
        <p:spPr bwMode="auto">
          <a:xfrm>
            <a:off x="1822450" y="3976688"/>
            <a:ext cx="1588" cy="147637"/>
          </a:xfrm>
          <a:prstGeom prst="line">
            <a:avLst/>
          </a:prstGeom>
          <a:noFill/>
          <a:ln w="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84" name="Line 79"/>
          <p:cNvSpPr>
            <a:spLocks noChangeShapeType="1"/>
          </p:cNvSpPr>
          <p:nvPr/>
        </p:nvSpPr>
        <p:spPr bwMode="auto">
          <a:xfrm>
            <a:off x="1766888" y="4048125"/>
            <a:ext cx="196850" cy="1588"/>
          </a:xfrm>
          <a:prstGeom prst="line">
            <a:avLst/>
          </a:prstGeom>
          <a:noFill/>
          <a:ln w="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85" name="Line 80"/>
          <p:cNvSpPr>
            <a:spLocks noChangeShapeType="1"/>
          </p:cNvSpPr>
          <p:nvPr/>
        </p:nvSpPr>
        <p:spPr bwMode="auto">
          <a:xfrm>
            <a:off x="1865313" y="3975100"/>
            <a:ext cx="1587" cy="147638"/>
          </a:xfrm>
          <a:prstGeom prst="line">
            <a:avLst/>
          </a:prstGeom>
          <a:noFill/>
          <a:ln w="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86" name="Line 81"/>
          <p:cNvSpPr>
            <a:spLocks noChangeShapeType="1"/>
          </p:cNvSpPr>
          <p:nvPr/>
        </p:nvSpPr>
        <p:spPr bwMode="auto">
          <a:xfrm>
            <a:off x="1809750" y="4051300"/>
            <a:ext cx="196850" cy="1588"/>
          </a:xfrm>
          <a:prstGeom prst="line">
            <a:avLst/>
          </a:prstGeom>
          <a:noFill/>
          <a:ln w="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87" name="Line 82"/>
          <p:cNvSpPr>
            <a:spLocks noChangeShapeType="1"/>
          </p:cNvSpPr>
          <p:nvPr/>
        </p:nvSpPr>
        <p:spPr bwMode="auto">
          <a:xfrm>
            <a:off x="1908175" y="3978275"/>
            <a:ext cx="1588" cy="147638"/>
          </a:xfrm>
          <a:prstGeom prst="line">
            <a:avLst/>
          </a:prstGeom>
          <a:noFill/>
          <a:ln w="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88" name="Line 83"/>
          <p:cNvSpPr>
            <a:spLocks noChangeShapeType="1"/>
          </p:cNvSpPr>
          <p:nvPr/>
        </p:nvSpPr>
        <p:spPr bwMode="auto">
          <a:xfrm>
            <a:off x="1852613" y="4056063"/>
            <a:ext cx="196850" cy="1587"/>
          </a:xfrm>
          <a:prstGeom prst="line">
            <a:avLst/>
          </a:prstGeom>
          <a:noFill/>
          <a:ln w="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89" name="Line 84"/>
          <p:cNvSpPr>
            <a:spLocks noChangeShapeType="1"/>
          </p:cNvSpPr>
          <p:nvPr/>
        </p:nvSpPr>
        <p:spPr bwMode="auto">
          <a:xfrm>
            <a:off x="1951038" y="3983038"/>
            <a:ext cx="1587" cy="146050"/>
          </a:xfrm>
          <a:prstGeom prst="line">
            <a:avLst/>
          </a:prstGeom>
          <a:noFill/>
          <a:ln w="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90" name="Line 85"/>
          <p:cNvSpPr>
            <a:spLocks noChangeShapeType="1"/>
          </p:cNvSpPr>
          <p:nvPr/>
        </p:nvSpPr>
        <p:spPr bwMode="auto">
          <a:xfrm>
            <a:off x="1895475" y="4049713"/>
            <a:ext cx="196850" cy="1587"/>
          </a:xfrm>
          <a:prstGeom prst="line">
            <a:avLst/>
          </a:prstGeom>
          <a:noFill/>
          <a:ln w="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91" name="Line 86"/>
          <p:cNvSpPr>
            <a:spLocks noChangeShapeType="1"/>
          </p:cNvSpPr>
          <p:nvPr/>
        </p:nvSpPr>
        <p:spPr bwMode="auto">
          <a:xfrm>
            <a:off x="1993900" y="3976688"/>
            <a:ext cx="1588" cy="146050"/>
          </a:xfrm>
          <a:prstGeom prst="line">
            <a:avLst/>
          </a:prstGeom>
          <a:noFill/>
          <a:ln w="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92" name="Line 87"/>
          <p:cNvSpPr>
            <a:spLocks noChangeShapeType="1"/>
          </p:cNvSpPr>
          <p:nvPr/>
        </p:nvSpPr>
        <p:spPr bwMode="auto">
          <a:xfrm>
            <a:off x="1938338" y="4052888"/>
            <a:ext cx="196850" cy="1587"/>
          </a:xfrm>
          <a:prstGeom prst="line">
            <a:avLst/>
          </a:prstGeom>
          <a:noFill/>
          <a:ln w="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93" name="Line 88"/>
          <p:cNvSpPr>
            <a:spLocks noChangeShapeType="1"/>
          </p:cNvSpPr>
          <p:nvPr/>
        </p:nvSpPr>
        <p:spPr bwMode="auto">
          <a:xfrm>
            <a:off x="2036763" y="3979863"/>
            <a:ext cx="1587" cy="146050"/>
          </a:xfrm>
          <a:prstGeom prst="line">
            <a:avLst/>
          </a:prstGeom>
          <a:noFill/>
          <a:ln w="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94" name="Line 89"/>
          <p:cNvSpPr>
            <a:spLocks noChangeShapeType="1"/>
          </p:cNvSpPr>
          <p:nvPr/>
        </p:nvSpPr>
        <p:spPr bwMode="auto">
          <a:xfrm>
            <a:off x="1981200" y="4048125"/>
            <a:ext cx="196850" cy="1588"/>
          </a:xfrm>
          <a:prstGeom prst="line">
            <a:avLst/>
          </a:prstGeom>
          <a:noFill/>
          <a:ln w="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95" name="Line 90"/>
          <p:cNvSpPr>
            <a:spLocks noChangeShapeType="1"/>
          </p:cNvSpPr>
          <p:nvPr/>
        </p:nvSpPr>
        <p:spPr bwMode="auto">
          <a:xfrm>
            <a:off x="2079625" y="3975100"/>
            <a:ext cx="1588" cy="146050"/>
          </a:xfrm>
          <a:prstGeom prst="line">
            <a:avLst/>
          </a:prstGeom>
          <a:noFill/>
          <a:ln w="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96" name="Line 91"/>
          <p:cNvSpPr>
            <a:spLocks noChangeShapeType="1"/>
          </p:cNvSpPr>
          <p:nvPr/>
        </p:nvSpPr>
        <p:spPr bwMode="auto">
          <a:xfrm>
            <a:off x="2024063" y="4056063"/>
            <a:ext cx="196850" cy="1587"/>
          </a:xfrm>
          <a:prstGeom prst="line">
            <a:avLst/>
          </a:prstGeom>
          <a:noFill/>
          <a:ln w="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97" name="Line 92"/>
          <p:cNvSpPr>
            <a:spLocks noChangeShapeType="1"/>
          </p:cNvSpPr>
          <p:nvPr/>
        </p:nvSpPr>
        <p:spPr bwMode="auto">
          <a:xfrm>
            <a:off x="2122488" y="3983038"/>
            <a:ext cx="1587" cy="146050"/>
          </a:xfrm>
          <a:prstGeom prst="line">
            <a:avLst/>
          </a:prstGeom>
          <a:noFill/>
          <a:ln w="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98" name="Line 93"/>
          <p:cNvSpPr>
            <a:spLocks noChangeShapeType="1"/>
          </p:cNvSpPr>
          <p:nvPr/>
        </p:nvSpPr>
        <p:spPr bwMode="auto">
          <a:xfrm>
            <a:off x="2068513" y="4046538"/>
            <a:ext cx="195262" cy="1587"/>
          </a:xfrm>
          <a:prstGeom prst="line">
            <a:avLst/>
          </a:prstGeom>
          <a:noFill/>
          <a:ln w="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99" name="Line 94"/>
          <p:cNvSpPr>
            <a:spLocks noChangeShapeType="1"/>
          </p:cNvSpPr>
          <p:nvPr/>
        </p:nvSpPr>
        <p:spPr bwMode="auto">
          <a:xfrm>
            <a:off x="2165350" y="3971925"/>
            <a:ext cx="1588" cy="147638"/>
          </a:xfrm>
          <a:prstGeom prst="line">
            <a:avLst/>
          </a:prstGeom>
          <a:noFill/>
          <a:ln w="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500" name="Line 95"/>
          <p:cNvSpPr>
            <a:spLocks noChangeShapeType="1"/>
          </p:cNvSpPr>
          <p:nvPr/>
        </p:nvSpPr>
        <p:spPr bwMode="auto">
          <a:xfrm>
            <a:off x="2111375" y="4051300"/>
            <a:ext cx="195263" cy="1588"/>
          </a:xfrm>
          <a:prstGeom prst="line">
            <a:avLst/>
          </a:prstGeom>
          <a:noFill/>
          <a:ln w="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501" name="Line 96"/>
          <p:cNvSpPr>
            <a:spLocks noChangeShapeType="1"/>
          </p:cNvSpPr>
          <p:nvPr/>
        </p:nvSpPr>
        <p:spPr bwMode="auto">
          <a:xfrm>
            <a:off x="2208213" y="3976688"/>
            <a:ext cx="1587" cy="147637"/>
          </a:xfrm>
          <a:prstGeom prst="line">
            <a:avLst/>
          </a:prstGeom>
          <a:noFill/>
          <a:ln w="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502" name="Line 97"/>
          <p:cNvSpPr>
            <a:spLocks noChangeShapeType="1"/>
          </p:cNvSpPr>
          <p:nvPr/>
        </p:nvSpPr>
        <p:spPr bwMode="auto">
          <a:xfrm>
            <a:off x="2154238" y="4051300"/>
            <a:ext cx="196850" cy="1588"/>
          </a:xfrm>
          <a:prstGeom prst="line">
            <a:avLst/>
          </a:prstGeom>
          <a:noFill/>
          <a:ln w="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503" name="Line 98"/>
          <p:cNvSpPr>
            <a:spLocks noChangeShapeType="1"/>
          </p:cNvSpPr>
          <p:nvPr/>
        </p:nvSpPr>
        <p:spPr bwMode="auto">
          <a:xfrm>
            <a:off x="2252663" y="3978275"/>
            <a:ext cx="1587" cy="146050"/>
          </a:xfrm>
          <a:prstGeom prst="line">
            <a:avLst/>
          </a:prstGeom>
          <a:noFill/>
          <a:ln w="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504" name="Line 99"/>
          <p:cNvSpPr>
            <a:spLocks noChangeShapeType="1"/>
          </p:cNvSpPr>
          <p:nvPr/>
        </p:nvSpPr>
        <p:spPr bwMode="auto">
          <a:xfrm>
            <a:off x="2195513" y="4054475"/>
            <a:ext cx="196850" cy="1588"/>
          </a:xfrm>
          <a:prstGeom prst="line">
            <a:avLst/>
          </a:prstGeom>
          <a:noFill/>
          <a:ln w="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505" name="Line 100"/>
          <p:cNvSpPr>
            <a:spLocks noChangeShapeType="1"/>
          </p:cNvSpPr>
          <p:nvPr/>
        </p:nvSpPr>
        <p:spPr bwMode="auto">
          <a:xfrm>
            <a:off x="2293938" y="3981450"/>
            <a:ext cx="1587" cy="147638"/>
          </a:xfrm>
          <a:prstGeom prst="line">
            <a:avLst/>
          </a:prstGeom>
          <a:noFill/>
          <a:ln w="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506" name="Line 101"/>
          <p:cNvSpPr>
            <a:spLocks noChangeShapeType="1"/>
          </p:cNvSpPr>
          <p:nvPr/>
        </p:nvSpPr>
        <p:spPr bwMode="auto">
          <a:xfrm>
            <a:off x="2239963" y="4046538"/>
            <a:ext cx="196850" cy="1587"/>
          </a:xfrm>
          <a:prstGeom prst="line">
            <a:avLst/>
          </a:prstGeom>
          <a:noFill/>
          <a:ln w="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507" name="Line 102"/>
          <p:cNvSpPr>
            <a:spLocks noChangeShapeType="1"/>
          </p:cNvSpPr>
          <p:nvPr/>
        </p:nvSpPr>
        <p:spPr bwMode="auto">
          <a:xfrm>
            <a:off x="2338388" y="3971925"/>
            <a:ext cx="1587" cy="147638"/>
          </a:xfrm>
          <a:prstGeom prst="line">
            <a:avLst/>
          </a:prstGeom>
          <a:noFill/>
          <a:ln w="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508" name="Line 103"/>
          <p:cNvSpPr>
            <a:spLocks noChangeShapeType="1"/>
          </p:cNvSpPr>
          <p:nvPr/>
        </p:nvSpPr>
        <p:spPr bwMode="auto">
          <a:xfrm>
            <a:off x="2282825" y="4051300"/>
            <a:ext cx="196850" cy="1588"/>
          </a:xfrm>
          <a:prstGeom prst="line">
            <a:avLst/>
          </a:prstGeom>
          <a:noFill/>
          <a:ln w="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509" name="Line 104"/>
          <p:cNvSpPr>
            <a:spLocks noChangeShapeType="1"/>
          </p:cNvSpPr>
          <p:nvPr/>
        </p:nvSpPr>
        <p:spPr bwMode="auto">
          <a:xfrm>
            <a:off x="2381250" y="3978275"/>
            <a:ext cx="1588" cy="147638"/>
          </a:xfrm>
          <a:prstGeom prst="line">
            <a:avLst/>
          </a:prstGeom>
          <a:noFill/>
          <a:ln w="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510" name="Line 105"/>
          <p:cNvSpPr>
            <a:spLocks noChangeShapeType="1"/>
          </p:cNvSpPr>
          <p:nvPr/>
        </p:nvSpPr>
        <p:spPr bwMode="auto">
          <a:xfrm>
            <a:off x="2325688" y="4049713"/>
            <a:ext cx="196850" cy="1587"/>
          </a:xfrm>
          <a:prstGeom prst="line">
            <a:avLst/>
          </a:prstGeom>
          <a:noFill/>
          <a:ln w="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511" name="Line 106"/>
          <p:cNvSpPr>
            <a:spLocks noChangeShapeType="1"/>
          </p:cNvSpPr>
          <p:nvPr/>
        </p:nvSpPr>
        <p:spPr bwMode="auto">
          <a:xfrm>
            <a:off x="2424113" y="3976688"/>
            <a:ext cx="1587" cy="146050"/>
          </a:xfrm>
          <a:prstGeom prst="line">
            <a:avLst/>
          </a:prstGeom>
          <a:noFill/>
          <a:ln w="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512" name="Line 107"/>
          <p:cNvSpPr>
            <a:spLocks noChangeShapeType="1"/>
          </p:cNvSpPr>
          <p:nvPr/>
        </p:nvSpPr>
        <p:spPr bwMode="auto">
          <a:xfrm>
            <a:off x="2368550" y="4052888"/>
            <a:ext cx="196850" cy="1587"/>
          </a:xfrm>
          <a:prstGeom prst="line">
            <a:avLst/>
          </a:prstGeom>
          <a:noFill/>
          <a:ln w="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513" name="Line 108"/>
          <p:cNvSpPr>
            <a:spLocks noChangeShapeType="1"/>
          </p:cNvSpPr>
          <p:nvPr/>
        </p:nvSpPr>
        <p:spPr bwMode="auto">
          <a:xfrm>
            <a:off x="2466975" y="3979863"/>
            <a:ext cx="1588" cy="146050"/>
          </a:xfrm>
          <a:prstGeom prst="line">
            <a:avLst/>
          </a:prstGeom>
          <a:noFill/>
          <a:ln w="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514" name="Line 109"/>
          <p:cNvSpPr>
            <a:spLocks noChangeShapeType="1"/>
          </p:cNvSpPr>
          <p:nvPr/>
        </p:nvSpPr>
        <p:spPr bwMode="auto">
          <a:xfrm>
            <a:off x="2411413" y="4052888"/>
            <a:ext cx="196850" cy="1587"/>
          </a:xfrm>
          <a:prstGeom prst="line">
            <a:avLst/>
          </a:prstGeom>
          <a:noFill/>
          <a:ln w="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515" name="Line 110"/>
          <p:cNvSpPr>
            <a:spLocks noChangeShapeType="1"/>
          </p:cNvSpPr>
          <p:nvPr/>
        </p:nvSpPr>
        <p:spPr bwMode="auto">
          <a:xfrm>
            <a:off x="2509838" y="3979863"/>
            <a:ext cx="1587" cy="147637"/>
          </a:xfrm>
          <a:prstGeom prst="line">
            <a:avLst/>
          </a:prstGeom>
          <a:noFill/>
          <a:ln w="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516" name="Line 111"/>
          <p:cNvSpPr>
            <a:spLocks noChangeShapeType="1"/>
          </p:cNvSpPr>
          <p:nvPr/>
        </p:nvSpPr>
        <p:spPr bwMode="auto">
          <a:xfrm>
            <a:off x="2454275" y="4048125"/>
            <a:ext cx="196850" cy="1588"/>
          </a:xfrm>
          <a:prstGeom prst="line">
            <a:avLst/>
          </a:prstGeom>
          <a:noFill/>
          <a:ln w="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517" name="Line 112"/>
          <p:cNvSpPr>
            <a:spLocks noChangeShapeType="1"/>
          </p:cNvSpPr>
          <p:nvPr/>
        </p:nvSpPr>
        <p:spPr bwMode="auto">
          <a:xfrm>
            <a:off x="2552700" y="3975100"/>
            <a:ext cx="1588" cy="147638"/>
          </a:xfrm>
          <a:prstGeom prst="line">
            <a:avLst/>
          </a:prstGeom>
          <a:noFill/>
          <a:ln w="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518" name="Line 113"/>
          <p:cNvSpPr>
            <a:spLocks noChangeShapeType="1"/>
          </p:cNvSpPr>
          <p:nvPr/>
        </p:nvSpPr>
        <p:spPr bwMode="auto">
          <a:xfrm>
            <a:off x="2497138" y="4052888"/>
            <a:ext cx="196850" cy="1587"/>
          </a:xfrm>
          <a:prstGeom prst="line">
            <a:avLst/>
          </a:prstGeom>
          <a:noFill/>
          <a:ln w="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519" name="Line 114"/>
          <p:cNvSpPr>
            <a:spLocks noChangeShapeType="1"/>
          </p:cNvSpPr>
          <p:nvPr/>
        </p:nvSpPr>
        <p:spPr bwMode="auto">
          <a:xfrm>
            <a:off x="2595563" y="3979863"/>
            <a:ext cx="1587" cy="146050"/>
          </a:xfrm>
          <a:prstGeom prst="line">
            <a:avLst/>
          </a:prstGeom>
          <a:noFill/>
          <a:ln w="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520" name="Line 115"/>
          <p:cNvSpPr>
            <a:spLocks noChangeShapeType="1"/>
          </p:cNvSpPr>
          <p:nvPr/>
        </p:nvSpPr>
        <p:spPr bwMode="auto">
          <a:xfrm>
            <a:off x="2540000" y="4054475"/>
            <a:ext cx="196850" cy="1588"/>
          </a:xfrm>
          <a:prstGeom prst="line">
            <a:avLst/>
          </a:prstGeom>
          <a:noFill/>
          <a:ln w="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521" name="Line 116"/>
          <p:cNvSpPr>
            <a:spLocks noChangeShapeType="1"/>
          </p:cNvSpPr>
          <p:nvPr/>
        </p:nvSpPr>
        <p:spPr bwMode="auto">
          <a:xfrm>
            <a:off x="2638425" y="3981450"/>
            <a:ext cx="1588" cy="146050"/>
          </a:xfrm>
          <a:prstGeom prst="line">
            <a:avLst/>
          </a:prstGeom>
          <a:noFill/>
          <a:ln w="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522" name="Line 117"/>
          <p:cNvSpPr>
            <a:spLocks noChangeShapeType="1"/>
          </p:cNvSpPr>
          <p:nvPr/>
        </p:nvSpPr>
        <p:spPr bwMode="auto">
          <a:xfrm>
            <a:off x="2582863" y="4048125"/>
            <a:ext cx="196850" cy="1588"/>
          </a:xfrm>
          <a:prstGeom prst="line">
            <a:avLst/>
          </a:prstGeom>
          <a:noFill/>
          <a:ln w="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523" name="Line 118"/>
          <p:cNvSpPr>
            <a:spLocks noChangeShapeType="1"/>
          </p:cNvSpPr>
          <p:nvPr/>
        </p:nvSpPr>
        <p:spPr bwMode="auto">
          <a:xfrm>
            <a:off x="2681288" y="3975100"/>
            <a:ext cx="1587" cy="146050"/>
          </a:xfrm>
          <a:prstGeom prst="line">
            <a:avLst/>
          </a:prstGeom>
          <a:noFill/>
          <a:ln w="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524" name="Line 119"/>
          <p:cNvSpPr>
            <a:spLocks noChangeShapeType="1"/>
          </p:cNvSpPr>
          <p:nvPr/>
        </p:nvSpPr>
        <p:spPr bwMode="auto">
          <a:xfrm>
            <a:off x="2625725" y="4052888"/>
            <a:ext cx="196850" cy="1587"/>
          </a:xfrm>
          <a:prstGeom prst="line">
            <a:avLst/>
          </a:prstGeom>
          <a:noFill/>
          <a:ln w="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525" name="Line 120"/>
          <p:cNvSpPr>
            <a:spLocks noChangeShapeType="1"/>
          </p:cNvSpPr>
          <p:nvPr/>
        </p:nvSpPr>
        <p:spPr bwMode="auto">
          <a:xfrm>
            <a:off x="2724150" y="3979863"/>
            <a:ext cx="1588" cy="147637"/>
          </a:xfrm>
          <a:prstGeom prst="line">
            <a:avLst/>
          </a:prstGeom>
          <a:noFill/>
          <a:ln w="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526" name="Line 121"/>
          <p:cNvSpPr>
            <a:spLocks noChangeShapeType="1"/>
          </p:cNvSpPr>
          <p:nvPr/>
        </p:nvSpPr>
        <p:spPr bwMode="auto">
          <a:xfrm>
            <a:off x="2665413" y="4086225"/>
            <a:ext cx="196850" cy="1588"/>
          </a:xfrm>
          <a:prstGeom prst="line">
            <a:avLst/>
          </a:prstGeom>
          <a:noFill/>
          <a:ln w="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527" name="Line 122"/>
          <p:cNvSpPr>
            <a:spLocks noChangeShapeType="1"/>
          </p:cNvSpPr>
          <p:nvPr/>
        </p:nvSpPr>
        <p:spPr bwMode="auto">
          <a:xfrm>
            <a:off x="2763838" y="4013200"/>
            <a:ext cx="1587" cy="146050"/>
          </a:xfrm>
          <a:prstGeom prst="line">
            <a:avLst/>
          </a:prstGeom>
          <a:noFill/>
          <a:ln w="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528" name="Line 123"/>
          <p:cNvSpPr>
            <a:spLocks noChangeShapeType="1"/>
          </p:cNvSpPr>
          <p:nvPr/>
        </p:nvSpPr>
        <p:spPr bwMode="auto">
          <a:xfrm>
            <a:off x="2708275" y="4056063"/>
            <a:ext cx="196850" cy="1587"/>
          </a:xfrm>
          <a:prstGeom prst="line">
            <a:avLst/>
          </a:prstGeom>
          <a:noFill/>
          <a:ln w="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529" name="Line 124"/>
          <p:cNvSpPr>
            <a:spLocks noChangeShapeType="1"/>
          </p:cNvSpPr>
          <p:nvPr/>
        </p:nvSpPr>
        <p:spPr bwMode="auto">
          <a:xfrm>
            <a:off x="2806700" y="3983038"/>
            <a:ext cx="1588" cy="146050"/>
          </a:xfrm>
          <a:prstGeom prst="line">
            <a:avLst/>
          </a:prstGeom>
          <a:noFill/>
          <a:ln w="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530" name="Line 125"/>
          <p:cNvSpPr>
            <a:spLocks noChangeShapeType="1"/>
          </p:cNvSpPr>
          <p:nvPr/>
        </p:nvSpPr>
        <p:spPr bwMode="auto">
          <a:xfrm>
            <a:off x="2751138" y="4046538"/>
            <a:ext cx="196850" cy="1587"/>
          </a:xfrm>
          <a:prstGeom prst="line">
            <a:avLst/>
          </a:prstGeom>
          <a:noFill/>
          <a:ln w="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531" name="Line 126"/>
          <p:cNvSpPr>
            <a:spLocks noChangeShapeType="1"/>
          </p:cNvSpPr>
          <p:nvPr/>
        </p:nvSpPr>
        <p:spPr bwMode="auto">
          <a:xfrm>
            <a:off x="2849563" y="3971925"/>
            <a:ext cx="1587" cy="147638"/>
          </a:xfrm>
          <a:prstGeom prst="line">
            <a:avLst/>
          </a:prstGeom>
          <a:noFill/>
          <a:ln w="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532" name="Line 127"/>
          <p:cNvSpPr>
            <a:spLocks noChangeShapeType="1"/>
          </p:cNvSpPr>
          <p:nvPr/>
        </p:nvSpPr>
        <p:spPr bwMode="auto">
          <a:xfrm>
            <a:off x="2794000" y="4052888"/>
            <a:ext cx="196850" cy="1587"/>
          </a:xfrm>
          <a:prstGeom prst="line">
            <a:avLst/>
          </a:prstGeom>
          <a:noFill/>
          <a:ln w="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533" name="Line 128"/>
          <p:cNvSpPr>
            <a:spLocks noChangeShapeType="1"/>
          </p:cNvSpPr>
          <p:nvPr/>
        </p:nvSpPr>
        <p:spPr bwMode="auto">
          <a:xfrm>
            <a:off x="2892425" y="3979863"/>
            <a:ext cx="1588" cy="146050"/>
          </a:xfrm>
          <a:prstGeom prst="line">
            <a:avLst/>
          </a:prstGeom>
          <a:noFill/>
          <a:ln w="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534" name="Line 129"/>
          <p:cNvSpPr>
            <a:spLocks noChangeShapeType="1"/>
          </p:cNvSpPr>
          <p:nvPr/>
        </p:nvSpPr>
        <p:spPr bwMode="auto">
          <a:xfrm>
            <a:off x="2836863" y="4049713"/>
            <a:ext cx="196850" cy="1587"/>
          </a:xfrm>
          <a:prstGeom prst="line">
            <a:avLst/>
          </a:prstGeom>
          <a:noFill/>
          <a:ln w="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535" name="Line 130"/>
          <p:cNvSpPr>
            <a:spLocks noChangeShapeType="1"/>
          </p:cNvSpPr>
          <p:nvPr/>
        </p:nvSpPr>
        <p:spPr bwMode="auto">
          <a:xfrm>
            <a:off x="2935288" y="3976688"/>
            <a:ext cx="1587" cy="146050"/>
          </a:xfrm>
          <a:prstGeom prst="line">
            <a:avLst/>
          </a:prstGeom>
          <a:noFill/>
          <a:ln w="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536" name="Line 131"/>
          <p:cNvSpPr>
            <a:spLocks noChangeShapeType="1"/>
          </p:cNvSpPr>
          <p:nvPr/>
        </p:nvSpPr>
        <p:spPr bwMode="auto">
          <a:xfrm>
            <a:off x="2879725" y="4049713"/>
            <a:ext cx="196850" cy="1587"/>
          </a:xfrm>
          <a:prstGeom prst="line">
            <a:avLst/>
          </a:prstGeom>
          <a:noFill/>
          <a:ln w="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537" name="Line 132"/>
          <p:cNvSpPr>
            <a:spLocks noChangeShapeType="1"/>
          </p:cNvSpPr>
          <p:nvPr/>
        </p:nvSpPr>
        <p:spPr bwMode="auto">
          <a:xfrm>
            <a:off x="2978150" y="3976688"/>
            <a:ext cx="1588" cy="146050"/>
          </a:xfrm>
          <a:prstGeom prst="line">
            <a:avLst/>
          </a:prstGeom>
          <a:noFill/>
          <a:ln w="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538" name="Line 133"/>
          <p:cNvSpPr>
            <a:spLocks noChangeShapeType="1"/>
          </p:cNvSpPr>
          <p:nvPr/>
        </p:nvSpPr>
        <p:spPr bwMode="auto">
          <a:xfrm>
            <a:off x="2924175" y="4051300"/>
            <a:ext cx="195263" cy="1588"/>
          </a:xfrm>
          <a:prstGeom prst="line">
            <a:avLst/>
          </a:prstGeom>
          <a:noFill/>
          <a:ln w="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539" name="Line 134"/>
          <p:cNvSpPr>
            <a:spLocks noChangeShapeType="1"/>
          </p:cNvSpPr>
          <p:nvPr/>
        </p:nvSpPr>
        <p:spPr bwMode="auto">
          <a:xfrm>
            <a:off x="3021013" y="3978275"/>
            <a:ext cx="1587" cy="146050"/>
          </a:xfrm>
          <a:prstGeom prst="line">
            <a:avLst/>
          </a:prstGeom>
          <a:noFill/>
          <a:ln w="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540" name="Line 135"/>
          <p:cNvSpPr>
            <a:spLocks noChangeShapeType="1"/>
          </p:cNvSpPr>
          <p:nvPr/>
        </p:nvSpPr>
        <p:spPr bwMode="auto">
          <a:xfrm>
            <a:off x="2967038" y="4052888"/>
            <a:ext cx="195262" cy="1587"/>
          </a:xfrm>
          <a:prstGeom prst="line">
            <a:avLst/>
          </a:prstGeom>
          <a:noFill/>
          <a:ln w="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541" name="Line 136"/>
          <p:cNvSpPr>
            <a:spLocks noChangeShapeType="1"/>
          </p:cNvSpPr>
          <p:nvPr/>
        </p:nvSpPr>
        <p:spPr bwMode="auto">
          <a:xfrm>
            <a:off x="3063875" y="3979863"/>
            <a:ext cx="1588" cy="146050"/>
          </a:xfrm>
          <a:prstGeom prst="line">
            <a:avLst/>
          </a:prstGeom>
          <a:noFill/>
          <a:ln w="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542" name="Line 137"/>
          <p:cNvSpPr>
            <a:spLocks noChangeShapeType="1"/>
          </p:cNvSpPr>
          <p:nvPr/>
        </p:nvSpPr>
        <p:spPr bwMode="auto">
          <a:xfrm>
            <a:off x="3008313" y="4056063"/>
            <a:ext cx="196850" cy="1587"/>
          </a:xfrm>
          <a:prstGeom prst="line">
            <a:avLst/>
          </a:prstGeom>
          <a:noFill/>
          <a:ln w="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543" name="Line 138"/>
          <p:cNvSpPr>
            <a:spLocks noChangeShapeType="1"/>
          </p:cNvSpPr>
          <p:nvPr/>
        </p:nvSpPr>
        <p:spPr bwMode="auto">
          <a:xfrm>
            <a:off x="3106738" y="3983038"/>
            <a:ext cx="1587" cy="146050"/>
          </a:xfrm>
          <a:prstGeom prst="line">
            <a:avLst/>
          </a:prstGeom>
          <a:noFill/>
          <a:ln w="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544" name="Line 139"/>
          <p:cNvSpPr>
            <a:spLocks noChangeShapeType="1"/>
          </p:cNvSpPr>
          <p:nvPr/>
        </p:nvSpPr>
        <p:spPr bwMode="auto">
          <a:xfrm>
            <a:off x="3052763" y="4046538"/>
            <a:ext cx="195262" cy="1587"/>
          </a:xfrm>
          <a:prstGeom prst="line">
            <a:avLst/>
          </a:prstGeom>
          <a:noFill/>
          <a:ln w="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545" name="Line 140"/>
          <p:cNvSpPr>
            <a:spLocks noChangeShapeType="1"/>
          </p:cNvSpPr>
          <p:nvPr/>
        </p:nvSpPr>
        <p:spPr bwMode="auto">
          <a:xfrm>
            <a:off x="3149600" y="3973513"/>
            <a:ext cx="1588" cy="146050"/>
          </a:xfrm>
          <a:prstGeom prst="line">
            <a:avLst/>
          </a:prstGeom>
          <a:noFill/>
          <a:ln w="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546" name="Line 141"/>
          <p:cNvSpPr>
            <a:spLocks noChangeShapeType="1"/>
          </p:cNvSpPr>
          <p:nvPr/>
        </p:nvSpPr>
        <p:spPr bwMode="auto">
          <a:xfrm>
            <a:off x="3095625" y="4052888"/>
            <a:ext cx="196850" cy="1587"/>
          </a:xfrm>
          <a:prstGeom prst="line">
            <a:avLst/>
          </a:prstGeom>
          <a:noFill/>
          <a:ln w="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547" name="Line 142"/>
          <p:cNvSpPr>
            <a:spLocks noChangeShapeType="1"/>
          </p:cNvSpPr>
          <p:nvPr/>
        </p:nvSpPr>
        <p:spPr bwMode="auto">
          <a:xfrm>
            <a:off x="3194050" y="3979863"/>
            <a:ext cx="1588" cy="146050"/>
          </a:xfrm>
          <a:prstGeom prst="line">
            <a:avLst/>
          </a:prstGeom>
          <a:noFill/>
          <a:ln w="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548" name="Line 143"/>
          <p:cNvSpPr>
            <a:spLocks noChangeShapeType="1"/>
          </p:cNvSpPr>
          <p:nvPr/>
        </p:nvSpPr>
        <p:spPr bwMode="auto">
          <a:xfrm>
            <a:off x="3138488" y="4049713"/>
            <a:ext cx="196850" cy="1587"/>
          </a:xfrm>
          <a:prstGeom prst="line">
            <a:avLst/>
          </a:prstGeom>
          <a:noFill/>
          <a:ln w="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549" name="Line 144"/>
          <p:cNvSpPr>
            <a:spLocks noChangeShapeType="1"/>
          </p:cNvSpPr>
          <p:nvPr/>
        </p:nvSpPr>
        <p:spPr bwMode="auto">
          <a:xfrm>
            <a:off x="3236913" y="3976688"/>
            <a:ext cx="1587" cy="146050"/>
          </a:xfrm>
          <a:prstGeom prst="line">
            <a:avLst/>
          </a:prstGeom>
          <a:noFill/>
          <a:ln w="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550" name="Line 145"/>
          <p:cNvSpPr>
            <a:spLocks noChangeShapeType="1"/>
          </p:cNvSpPr>
          <p:nvPr/>
        </p:nvSpPr>
        <p:spPr bwMode="auto">
          <a:xfrm>
            <a:off x="3181350" y="4052888"/>
            <a:ext cx="196850" cy="1587"/>
          </a:xfrm>
          <a:prstGeom prst="line">
            <a:avLst/>
          </a:prstGeom>
          <a:noFill/>
          <a:ln w="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551" name="Line 146"/>
          <p:cNvSpPr>
            <a:spLocks noChangeShapeType="1"/>
          </p:cNvSpPr>
          <p:nvPr/>
        </p:nvSpPr>
        <p:spPr bwMode="auto">
          <a:xfrm>
            <a:off x="3279775" y="3979863"/>
            <a:ext cx="1588" cy="146050"/>
          </a:xfrm>
          <a:prstGeom prst="line">
            <a:avLst/>
          </a:prstGeom>
          <a:noFill/>
          <a:ln w="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552" name="Line 147"/>
          <p:cNvSpPr>
            <a:spLocks noChangeShapeType="1"/>
          </p:cNvSpPr>
          <p:nvPr/>
        </p:nvSpPr>
        <p:spPr bwMode="auto">
          <a:xfrm>
            <a:off x="3224213" y="4052888"/>
            <a:ext cx="195262" cy="1587"/>
          </a:xfrm>
          <a:prstGeom prst="line">
            <a:avLst/>
          </a:prstGeom>
          <a:noFill/>
          <a:ln w="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553" name="Line 148"/>
          <p:cNvSpPr>
            <a:spLocks noChangeShapeType="1"/>
          </p:cNvSpPr>
          <p:nvPr/>
        </p:nvSpPr>
        <p:spPr bwMode="auto">
          <a:xfrm>
            <a:off x="3321050" y="3979863"/>
            <a:ext cx="1588" cy="147637"/>
          </a:xfrm>
          <a:prstGeom prst="line">
            <a:avLst/>
          </a:prstGeom>
          <a:noFill/>
          <a:ln w="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554" name="Line 149"/>
          <p:cNvSpPr>
            <a:spLocks noChangeShapeType="1"/>
          </p:cNvSpPr>
          <p:nvPr/>
        </p:nvSpPr>
        <p:spPr bwMode="auto">
          <a:xfrm>
            <a:off x="3267075" y="4046538"/>
            <a:ext cx="196850" cy="1587"/>
          </a:xfrm>
          <a:prstGeom prst="line">
            <a:avLst/>
          </a:prstGeom>
          <a:noFill/>
          <a:ln w="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555" name="Line 150"/>
          <p:cNvSpPr>
            <a:spLocks noChangeShapeType="1"/>
          </p:cNvSpPr>
          <p:nvPr/>
        </p:nvSpPr>
        <p:spPr bwMode="auto">
          <a:xfrm>
            <a:off x="3365500" y="3973513"/>
            <a:ext cx="1588" cy="147637"/>
          </a:xfrm>
          <a:prstGeom prst="line">
            <a:avLst/>
          </a:prstGeom>
          <a:noFill/>
          <a:ln w="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556" name="Line 151"/>
          <p:cNvSpPr>
            <a:spLocks noChangeShapeType="1"/>
          </p:cNvSpPr>
          <p:nvPr/>
        </p:nvSpPr>
        <p:spPr bwMode="auto">
          <a:xfrm>
            <a:off x="3309938" y="4054475"/>
            <a:ext cx="196850" cy="1588"/>
          </a:xfrm>
          <a:prstGeom prst="line">
            <a:avLst/>
          </a:prstGeom>
          <a:noFill/>
          <a:ln w="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557" name="Line 152"/>
          <p:cNvSpPr>
            <a:spLocks noChangeShapeType="1"/>
          </p:cNvSpPr>
          <p:nvPr/>
        </p:nvSpPr>
        <p:spPr bwMode="auto">
          <a:xfrm>
            <a:off x="3408363" y="3981450"/>
            <a:ext cx="1587" cy="146050"/>
          </a:xfrm>
          <a:prstGeom prst="line">
            <a:avLst/>
          </a:prstGeom>
          <a:noFill/>
          <a:ln w="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558" name="Line 153"/>
          <p:cNvSpPr>
            <a:spLocks noChangeShapeType="1"/>
          </p:cNvSpPr>
          <p:nvPr/>
        </p:nvSpPr>
        <p:spPr bwMode="auto">
          <a:xfrm>
            <a:off x="3352800" y="4044950"/>
            <a:ext cx="196850" cy="1588"/>
          </a:xfrm>
          <a:prstGeom prst="line">
            <a:avLst/>
          </a:prstGeom>
          <a:noFill/>
          <a:ln w="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559" name="Line 154"/>
          <p:cNvSpPr>
            <a:spLocks noChangeShapeType="1"/>
          </p:cNvSpPr>
          <p:nvPr/>
        </p:nvSpPr>
        <p:spPr bwMode="auto">
          <a:xfrm>
            <a:off x="3451225" y="3971925"/>
            <a:ext cx="1588" cy="147638"/>
          </a:xfrm>
          <a:prstGeom prst="line">
            <a:avLst/>
          </a:prstGeom>
          <a:noFill/>
          <a:ln w="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560" name="Line 155"/>
          <p:cNvSpPr>
            <a:spLocks noChangeShapeType="1"/>
          </p:cNvSpPr>
          <p:nvPr/>
        </p:nvSpPr>
        <p:spPr bwMode="auto">
          <a:xfrm>
            <a:off x="3395663" y="4054475"/>
            <a:ext cx="196850" cy="1588"/>
          </a:xfrm>
          <a:prstGeom prst="line">
            <a:avLst/>
          </a:prstGeom>
          <a:noFill/>
          <a:ln w="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561" name="Line 156"/>
          <p:cNvSpPr>
            <a:spLocks noChangeShapeType="1"/>
          </p:cNvSpPr>
          <p:nvPr/>
        </p:nvSpPr>
        <p:spPr bwMode="auto">
          <a:xfrm>
            <a:off x="3494088" y="3981450"/>
            <a:ext cx="1587" cy="146050"/>
          </a:xfrm>
          <a:prstGeom prst="line">
            <a:avLst/>
          </a:prstGeom>
          <a:noFill/>
          <a:ln w="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562" name="Line 157"/>
          <p:cNvSpPr>
            <a:spLocks noChangeShapeType="1"/>
          </p:cNvSpPr>
          <p:nvPr/>
        </p:nvSpPr>
        <p:spPr bwMode="auto">
          <a:xfrm>
            <a:off x="3438525" y="4048125"/>
            <a:ext cx="196850" cy="1588"/>
          </a:xfrm>
          <a:prstGeom prst="line">
            <a:avLst/>
          </a:prstGeom>
          <a:noFill/>
          <a:ln w="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563" name="Line 158"/>
          <p:cNvSpPr>
            <a:spLocks noChangeShapeType="1"/>
          </p:cNvSpPr>
          <p:nvPr/>
        </p:nvSpPr>
        <p:spPr bwMode="auto">
          <a:xfrm>
            <a:off x="3536950" y="3975100"/>
            <a:ext cx="1588" cy="146050"/>
          </a:xfrm>
          <a:prstGeom prst="line">
            <a:avLst/>
          </a:prstGeom>
          <a:noFill/>
          <a:ln w="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564" name="Line 159"/>
          <p:cNvSpPr>
            <a:spLocks noChangeShapeType="1"/>
          </p:cNvSpPr>
          <p:nvPr/>
        </p:nvSpPr>
        <p:spPr bwMode="auto">
          <a:xfrm>
            <a:off x="3481388" y="4051300"/>
            <a:ext cx="196850" cy="1588"/>
          </a:xfrm>
          <a:prstGeom prst="line">
            <a:avLst/>
          </a:prstGeom>
          <a:noFill/>
          <a:ln w="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565" name="Line 160"/>
          <p:cNvSpPr>
            <a:spLocks noChangeShapeType="1"/>
          </p:cNvSpPr>
          <p:nvPr/>
        </p:nvSpPr>
        <p:spPr bwMode="auto">
          <a:xfrm>
            <a:off x="3579813" y="3978275"/>
            <a:ext cx="1587" cy="146050"/>
          </a:xfrm>
          <a:prstGeom prst="line">
            <a:avLst/>
          </a:prstGeom>
          <a:noFill/>
          <a:ln w="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566" name="Line 161"/>
          <p:cNvSpPr>
            <a:spLocks noChangeShapeType="1"/>
          </p:cNvSpPr>
          <p:nvPr/>
        </p:nvSpPr>
        <p:spPr bwMode="auto">
          <a:xfrm>
            <a:off x="3524250" y="4049713"/>
            <a:ext cx="196850" cy="1587"/>
          </a:xfrm>
          <a:prstGeom prst="line">
            <a:avLst/>
          </a:prstGeom>
          <a:noFill/>
          <a:ln w="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567" name="Line 162"/>
          <p:cNvSpPr>
            <a:spLocks noChangeShapeType="1"/>
          </p:cNvSpPr>
          <p:nvPr/>
        </p:nvSpPr>
        <p:spPr bwMode="auto">
          <a:xfrm>
            <a:off x="3622675" y="3976688"/>
            <a:ext cx="1588" cy="146050"/>
          </a:xfrm>
          <a:prstGeom prst="line">
            <a:avLst/>
          </a:prstGeom>
          <a:noFill/>
          <a:ln w="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568" name="Line 163"/>
          <p:cNvSpPr>
            <a:spLocks noChangeShapeType="1"/>
          </p:cNvSpPr>
          <p:nvPr/>
        </p:nvSpPr>
        <p:spPr bwMode="auto">
          <a:xfrm>
            <a:off x="3568700" y="4051300"/>
            <a:ext cx="195263" cy="1588"/>
          </a:xfrm>
          <a:prstGeom prst="line">
            <a:avLst/>
          </a:prstGeom>
          <a:noFill/>
          <a:ln w="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569" name="Line 164"/>
          <p:cNvSpPr>
            <a:spLocks noChangeShapeType="1"/>
          </p:cNvSpPr>
          <p:nvPr/>
        </p:nvSpPr>
        <p:spPr bwMode="auto">
          <a:xfrm>
            <a:off x="3665538" y="3978275"/>
            <a:ext cx="1587" cy="147638"/>
          </a:xfrm>
          <a:prstGeom prst="line">
            <a:avLst/>
          </a:prstGeom>
          <a:noFill/>
          <a:ln w="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570" name="Line 165"/>
          <p:cNvSpPr>
            <a:spLocks noChangeShapeType="1"/>
          </p:cNvSpPr>
          <p:nvPr/>
        </p:nvSpPr>
        <p:spPr bwMode="auto">
          <a:xfrm>
            <a:off x="3611563" y="4051300"/>
            <a:ext cx="196850" cy="1588"/>
          </a:xfrm>
          <a:prstGeom prst="line">
            <a:avLst/>
          </a:prstGeom>
          <a:noFill/>
          <a:ln w="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571" name="Line 166"/>
          <p:cNvSpPr>
            <a:spLocks noChangeShapeType="1"/>
          </p:cNvSpPr>
          <p:nvPr/>
        </p:nvSpPr>
        <p:spPr bwMode="auto">
          <a:xfrm>
            <a:off x="3709988" y="3978275"/>
            <a:ext cx="1587" cy="146050"/>
          </a:xfrm>
          <a:prstGeom prst="line">
            <a:avLst/>
          </a:prstGeom>
          <a:noFill/>
          <a:ln w="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572" name="Line 167"/>
          <p:cNvSpPr>
            <a:spLocks noChangeShapeType="1"/>
          </p:cNvSpPr>
          <p:nvPr/>
        </p:nvSpPr>
        <p:spPr bwMode="auto">
          <a:xfrm>
            <a:off x="3654425" y="4052888"/>
            <a:ext cx="195263" cy="1587"/>
          </a:xfrm>
          <a:prstGeom prst="line">
            <a:avLst/>
          </a:prstGeom>
          <a:noFill/>
          <a:ln w="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573" name="Line 168"/>
          <p:cNvSpPr>
            <a:spLocks noChangeShapeType="1"/>
          </p:cNvSpPr>
          <p:nvPr/>
        </p:nvSpPr>
        <p:spPr bwMode="auto">
          <a:xfrm>
            <a:off x="3751263" y="3979863"/>
            <a:ext cx="1587" cy="146050"/>
          </a:xfrm>
          <a:prstGeom prst="line">
            <a:avLst/>
          </a:prstGeom>
          <a:noFill/>
          <a:ln w="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574" name="Line 169"/>
          <p:cNvSpPr>
            <a:spLocks noChangeShapeType="1"/>
          </p:cNvSpPr>
          <p:nvPr/>
        </p:nvSpPr>
        <p:spPr bwMode="auto">
          <a:xfrm>
            <a:off x="3697288" y="4052888"/>
            <a:ext cx="195262" cy="1587"/>
          </a:xfrm>
          <a:prstGeom prst="line">
            <a:avLst/>
          </a:prstGeom>
          <a:noFill/>
          <a:ln w="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575" name="Line 170"/>
          <p:cNvSpPr>
            <a:spLocks noChangeShapeType="1"/>
          </p:cNvSpPr>
          <p:nvPr/>
        </p:nvSpPr>
        <p:spPr bwMode="auto">
          <a:xfrm>
            <a:off x="3794125" y="3979863"/>
            <a:ext cx="1588" cy="147637"/>
          </a:xfrm>
          <a:prstGeom prst="line">
            <a:avLst/>
          </a:prstGeom>
          <a:noFill/>
          <a:ln w="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576" name="Line 171"/>
          <p:cNvSpPr>
            <a:spLocks noChangeShapeType="1"/>
          </p:cNvSpPr>
          <p:nvPr/>
        </p:nvSpPr>
        <p:spPr bwMode="auto">
          <a:xfrm>
            <a:off x="3740150" y="4046538"/>
            <a:ext cx="196850" cy="1587"/>
          </a:xfrm>
          <a:prstGeom prst="line">
            <a:avLst/>
          </a:prstGeom>
          <a:noFill/>
          <a:ln w="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577" name="Line 172"/>
          <p:cNvSpPr>
            <a:spLocks noChangeShapeType="1"/>
          </p:cNvSpPr>
          <p:nvPr/>
        </p:nvSpPr>
        <p:spPr bwMode="auto">
          <a:xfrm>
            <a:off x="3838575" y="3973513"/>
            <a:ext cx="1588" cy="146050"/>
          </a:xfrm>
          <a:prstGeom prst="line">
            <a:avLst/>
          </a:prstGeom>
          <a:noFill/>
          <a:ln w="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578" name="Line 173"/>
          <p:cNvSpPr>
            <a:spLocks noChangeShapeType="1"/>
          </p:cNvSpPr>
          <p:nvPr/>
        </p:nvSpPr>
        <p:spPr bwMode="auto">
          <a:xfrm>
            <a:off x="3783013" y="4052888"/>
            <a:ext cx="196850" cy="1587"/>
          </a:xfrm>
          <a:prstGeom prst="line">
            <a:avLst/>
          </a:prstGeom>
          <a:noFill/>
          <a:ln w="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579" name="Line 174"/>
          <p:cNvSpPr>
            <a:spLocks noChangeShapeType="1"/>
          </p:cNvSpPr>
          <p:nvPr/>
        </p:nvSpPr>
        <p:spPr bwMode="auto">
          <a:xfrm>
            <a:off x="3881438" y="3979863"/>
            <a:ext cx="1587" cy="146050"/>
          </a:xfrm>
          <a:prstGeom prst="line">
            <a:avLst/>
          </a:prstGeom>
          <a:noFill/>
          <a:ln w="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580" name="Line 175"/>
          <p:cNvSpPr>
            <a:spLocks noChangeShapeType="1"/>
          </p:cNvSpPr>
          <p:nvPr/>
        </p:nvSpPr>
        <p:spPr bwMode="auto">
          <a:xfrm>
            <a:off x="3825875" y="4049713"/>
            <a:ext cx="196850" cy="1587"/>
          </a:xfrm>
          <a:prstGeom prst="line">
            <a:avLst/>
          </a:prstGeom>
          <a:noFill/>
          <a:ln w="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581" name="Line 176"/>
          <p:cNvSpPr>
            <a:spLocks noChangeShapeType="1"/>
          </p:cNvSpPr>
          <p:nvPr/>
        </p:nvSpPr>
        <p:spPr bwMode="auto">
          <a:xfrm>
            <a:off x="3924300" y="3976688"/>
            <a:ext cx="1588" cy="146050"/>
          </a:xfrm>
          <a:prstGeom prst="line">
            <a:avLst/>
          </a:prstGeom>
          <a:noFill/>
          <a:ln w="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582" name="Line 177"/>
          <p:cNvSpPr>
            <a:spLocks noChangeShapeType="1"/>
          </p:cNvSpPr>
          <p:nvPr/>
        </p:nvSpPr>
        <p:spPr bwMode="auto">
          <a:xfrm>
            <a:off x="3868738" y="4052888"/>
            <a:ext cx="196850" cy="1587"/>
          </a:xfrm>
          <a:prstGeom prst="line">
            <a:avLst/>
          </a:prstGeom>
          <a:noFill/>
          <a:ln w="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583" name="Line 178"/>
          <p:cNvSpPr>
            <a:spLocks noChangeShapeType="1"/>
          </p:cNvSpPr>
          <p:nvPr/>
        </p:nvSpPr>
        <p:spPr bwMode="auto">
          <a:xfrm>
            <a:off x="3967163" y="3979863"/>
            <a:ext cx="1587" cy="146050"/>
          </a:xfrm>
          <a:prstGeom prst="line">
            <a:avLst/>
          </a:prstGeom>
          <a:noFill/>
          <a:ln w="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584" name="Line 179"/>
          <p:cNvSpPr>
            <a:spLocks noChangeShapeType="1"/>
          </p:cNvSpPr>
          <p:nvPr/>
        </p:nvSpPr>
        <p:spPr bwMode="auto">
          <a:xfrm>
            <a:off x="3911600" y="4052888"/>
            <a:ext cx="196850" cy="1587"/>
          </a:xfrm>
          <a:prstGeom prst="line">
            <a:avLst/>
          </a:prstGeom>
          <a:noFill/>
          <a:ln w="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585" name="Line 180"/>
          <p:cNvSpPr>
            <a:spLocks noChangeShapeType="1"/>
          </p:cNvSpPr>
          <p:nvPr/>
        </p:nvSpPr>
        <p:spPr bwMode="auto">
          <a:xfrm>
            <a:off x="4010025" y="3979863"/>
            <a:ext cx="1588" cy="147637"/>
          </a:xfrm>
          <a:prstGeom prst="line">
            <a:avLst/>
          </a:prstGeom>
          <a:noFill/>
          <a:ln w="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586" name="Line 181"/>
          <p:cNvSpPr>
            <a:spLocks noChangeShapeType="1"/>
          </p:cNvSpPr>
          <p:nvPr/>
        </p:nvSpPr>
        <p:spPr bwMode="auto">
          <a:xfrm>
            <a:off x="3954463" y="4046538"/>
            <a:ext cx="196850" cy="1587"/>
          </a:xfrm>
          <a:prstGeom prst="line">
            <a:avLst/>
          </a:prstGeom>
          <a:noFill/>
          <a:ln w="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587" name="Line 182"/>
          <p:cNvSpPr>
            <a:spLocks noChangeShapeType="1"/>
          </p:cNvSpPr>
          <p:nvPr/>
        </p:nvSpPr>
        <p:spPr bwMode="auto">
          <a:xfrm>
            <a:off x="4052888" y="3973513"/>
            <a:ext cx="1587" cy="146050"/>
          </a:xfrm>
          <a:prstGeom prst="line">
            <a:avLst/>
          </a:prstGeom>
          <a:noFill/>
          <a:ln w="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588" name="Line 183"/>
          <p:cNvSpPr>
            <a:spLocks noChangeShapeType="1"/>
          </p:cNvSpPr>
          <p:nvPr/>
        </p:nvSpPr>
        <p:spPr bwMode="auto">
          <a:xfrm>
            <a:off x="3997325" y="4056063"/>
            <a:ext cx="196850" cy="1587"/>
          </a:xfrm>
          <a:prstGeom prst="line">
            <a:avLst/>
          </a:prstGeom>
          <a:noFill/>
          <a:ln w="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589" name="Line 184"/>
          <p:cNvSpPr>
            <a:spLocks noChangeShapeType="1"/>
          </p:cNvSpPr>
          <p:nvPr/>
        </p:nvSpPr>
        <p:spPr bwMode="auto">
          <a:xfrm>
            <a:off x="4095750" y="3981450"/>
            <a:ext cx="1588" cy="147638"/>
          </a:xfrm>
          <a:prstGeom prst="line">
            <a:avLst/>
          </a:prstGeom>
          <a:noFill/>
          <a:ln w="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590" name="Line 185"/>
          <p:cNvSpPr>
            <a:spLocks noChangeShapeType="1"/>
          </p:cNvSpPr>
          <p:nvPr/>
        </p:nvSpPr>
        <p:spPr bwMode="auto">
          <a:xfrm>
            <a:off x="4041775" y="4046538"/>
            <a:ext cx="195263" cy="1587"/>
          </a:xfrm>
          <a:prstGeom prst="line">
            <a:avLst/>
          </a:prstGeom>
          <a:noFill/>
          <a:ln w="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591" name="Line 186"/>
          <p:cNvSpPr>
            <a:spLocks noChangeShapeType="1"/>
          </p:cNvSpPr>
          <p:nvPr/>
        </p:nvSpPr>
        <p:spPr bwMode="auto">
          <a:xfrm>
            <a:off x="4138613" y="3973513"/>
            <a:ext cx="1587" cy="147637"/>
          </a:xfrm>
          <a:prstGeom prst="line">
            <a:avLst/>
          </a:prstGeom>
          <a:noFill/>
          <a:ln w="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592" name="Line 187"/>
          <p:cNvSpPr>
            <a:spLocks noChangeShapeType="1"/>
          </p:cNvSpPr>
          <p:nvPr/>
        </p:nvSpPr>
        <p:spPr bwMode="auto">
          <a:xfrm>
            <a:off x="4083050" y="4052888"/>
            <a:ext cx="196850" cy="1587"/>
          </a:xfrm>
          <a:prstGeom prst="line">
            <a:avLst/>
          </a:prstGeom>
          <a:noFill/>
          <a:ln w="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593" name="Line 188"/>
          <p:cNvSpPr>
            <a:spLocks noChangeShapeType="1"/>
          </p:cNvSpPr>
          <p:nvPr/>
        </p:nvSpPr>
        <p:spPr bwMode="auto">
          <a:xfrm>
            <a:off x="4181475" y="3979863"/>
            <a:ext cx="1588" cy="146050"/>
          </a:xfrm>
          <a:prstGeom prst="line">
            <a:avLst/>
          </a:prstGeom>
          <a:noFill/>
          <a:ln w="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594" name="Line 189"/>
          <p:cNvSpPr>
            <a:spLocks noChangeShapeType="1"/>
          </p:cNvSpPr>
          <p:nvPr/>
        </p:nvSpPr>
        <p:spPr bwMode="auto">
          <a:xfrm>
            <a:off x="4127500" y="4048125"/>
            <a:ext cx="195263" cy="1588"/>
          </a:xfrm>
          <a:prstGeom prst="line">
            <a:avLst/>
          </a:prstGeom>
          <a:noFill/>
          <a:ln w="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595" name="Line 190"/>
          <p:cNvSpPr>
            <a:spLocks noChangeShapeType="1"/>
          </p:cNvSpPr>
          <p:nvPr/>
        </p:nvSpPr>
        <p:spPr bwMode="auto">
          <a:xfrm>
            <a:off x="4224338" y="3975100"/>
            <a:ext cx="1587" cy="147638"/>
          </a:xfrm>
          <a:prstGeom prst="line">
            <a:avLst/>
          </a:prstGeom>
          <a:noFill/>
          <a:ln w="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596" name="Line 191"/>
          <p:cNvSpPr>
            <a:spLocks noChangeShapeType="1"/>
          </p:cNvSpPr>
          <p:nvPr/>
        </p:nvSpPr>
        <p:spPr bwMode="auto">
          <a:xfrm>
            <a:off x="4168775" y="4056063"/>
            <a:ext cx="196850" cy="1587"/>
          </a:xfrm>
          <a:prstGeom prst="line">
            <a:avLst/>
          </a:prstGeom>
          <a:noFill/>
          <a:ln w="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597" name="Line 192"/>
          <p:cNvSpPr>
            <a:spLocks noChangeShapeType="1"/>
          </p:cNvSpPr>
          <p:nvPr/>
        </p:nvSpPr>
        <p:spPr bwMode="auto">
          <a:xfrm>
            <a:off x="4267200" y="3981450"/>
            <a:ext cx="1588" cy="147638"/>
          </a:xfrm>
          <a:prstGeom prst="line">
            <a:avLst/>
          </a:prstGeom>
          <a:noFill/>
          <a:ln w="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598" name="Line 193"/>
          <p:cNvSpPr>
            <a:spLocks noChangeShapeType="1"/>
          </p:cNvSpPr>
          <p:nvPr/>
        </p:nvSpPr>
        <p:spPr bwMode="auto">
          <a:xfrm>
            <a:off x="4213225" y="4046538"/>
            <a:ext cx="195263" cy="1587"/>
          </a:xfrm>
          <a:prstGeom prst="line">
            <a:avLst/>
          </a:prstGeom>
          <a:noFill/>
          <a:ln w="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599" name="Line 194"/>
          <p:cNvSpPr>
            <a:spLocks noChangeShapeType="1"/>
          </p:cNvSpPr>
          <p:nvPr/>
        </p:nvSpPr>
        <p:spPr bwMode="auto">
          <a:xfrm>
            <a:off x="4310063" y="3973513"/>
            <a:ext cx="1587" cy="146050"/>
          </a:xfrm>
          <a:prstGeom prst="line">
            <a:avLst/>
          </a:prstGeom>
          <a:noFill/>
          <a:ln w="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600" name="Line 195"/>
          <p:cNvSpPr>
            <a:spLocks noChangeShapeType="1"/>
          </p:cNvSpPr>
          <p:nvPr/>
        </p:nvSpPr>
        <p:spPr bwMode="auto">
          <a:xfrm>
            <a:off x="4256088" y="4052888"/>
            <a:ext cx="196850" cy="1587"/>
          </a:xfrm>
          <a:prstGeom prst="line">
            <a:avLst/>
          </a:prstGeom>
          <a:noFill/>
          <a:ln w="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601" name="Line 196"/>
          <p:cNvSpPr>
            <a:spLocks noChangeShapeType="1"/>
          </p:cNvSpPr>
          <p:nvPr/>
        </p:nvSpPr>
        <p:spPr bwMode="auto">
          <a:xfrm>
            <a:off x="4354513" y="3979863"/>
            <a:ext cx="1587" cy="146050"/>
          </a:xfrm>
          <a:prstGeom prst="line">
            <a:avLst/>
          </a:prstGeom>
          <a:noFill/>
          <a:ln w="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602" name="Line 197"/>
          <p:cNvSpPr>
            <a:spLocks noChangeShapeType="1"/>
          </p:cNvSpPr>
          <p:nvPr/>
        </p:nvSpPr>
        <p:spPr bwMode="auto">
          <a:xfrm>
            <a:off x="4298950" y="4052888"/>
            <a:ext cx="195263" cy="1587"/>
          </a:xfrm>
          <a:prstGeom prst="line">
            <a:avLst/>
          </a:prstGeom>
          <a:noFill/>
          <a:ln w="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603" name="Line 198"/>
          <p:cNvSpPr>
            <a:spLocks noChangeShapeType="1"/>
          </p:cNvSpPr>
          <p:nvPr/>
        </p:nvSpPr>
        <p:spPr bwMode="auto">
          <a:xfrm>
            <a:off x="4395788" y="3979863"/>
            <a:ext cx="1587" cy="147637"/>
          </a:xfrm>
          <a:prstGeom prst="line">
            <a:avLst/>
          </a:prstGeom>
          <a:noFill/>
          <a:ln w="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604" name="Line 199"/>
          <p:cNvSpPr>
            <a:spLocks noChangeShapeType="1"/>
          </p:cNvSpPr>
          <p:nvPr/>
        </p:nvSpPr>
        <p:spPr bwMode="auto">
          <a:xfrm>
            <a:off x="4341813" y="4048125"/>
            <a:ext cx="196850" cy="1588"/>
          </a:xfrm>
          <a:prstGeom prst="line">
            <a:avLst/>
          </a:prstGeom>
          <a:noFill/>
          <a:ln w="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605" name="Line 200"/>
          <p:cNvSpPr>
            <a:spLocks noChangeShapeType="1"/>
          </p:cNvSpPr>
          <p:nvPr/>
        </p:nvSpPr>
        <p:spPr bwMode="auto">
          <a:xfrm>
            <a:off x="4440238" y="3975100"/>
            <a:ext cx="1587" cy="146050"/>
          </a:xfrm>
          <a:prstGeom prst="line">
            <a:avLst/>
          </a:prstGeom>
          <a:noFill/>
          <a:ln w="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606" name="Line 201"/>
          <p:cNvSpPr>
            <a:spLocks noChangeShapeType="1"/>
          </p:cNvSpPr>
          <p:nvPr/>
        </p:nvSpPr>
        <p:spPr bwMode="auto">
          <a:xfrm>
            <a:off x="4384675" y="4054475"/>
            <a:ext cx="196850" cy="1588"/>
          </a:xfrm>
          <a:prstGeom prst="line">
            <a:avLst/>
          </a:prstGeom>
          <a:noFill/>
          <a:ln w="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607" name="Line 202"/>
          <p:cNvSpPr>
            <a:spLocks noChangeShapeType="1"/>
          </p:cNvSpPr>
          <p:nvPr/>
        </p:nvSpPr>
        <p:spPr bwMode="auto">
          <a:xfrm>
            <a:off x="4483100" y="3981450"/>
            <a:ext cx="1588" cy="146050"/>
          </a:xfrm>
          <a:prstGeom prst="line">
            <a:avLst/>
          </a:prstGeom>
          <a:noFill/>
          <a:ln w="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608" name="Line 203"/>
          <p:cNvSpPr>
            <a:spLocks noChangeShapeType="1"/>
          </p:cNvSpPr>
          <p:nvPr/>
        </p:nvSpPr>
        <p:spPr bwMode="auto">
          <a:xfrm>
            <a:off x="4427538" y="4046538"/>
            <a:ext cx="196850" cy="1587"/>
          </a:xfrm>
          <a:prstGeom prst="line">
            <a:avLst/>
          </a:prstGeom>
          <a:noFill/>
          <a:ln w="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7609" name="Group 204"/>
          <p:cNvGrpSpPr>
            <a:grpSpLocks/>
          </p:cNvGrpSpPr>
          <p:nvPr/>
        </p:nvGrpSpPr>
        <p:grpSpPr bwMode="auto">
          <a:xfrm>
            <a:off x="914400" y="3109913"/>
            <a:ext cx="7869238" cy="1057275"/>
            <a:chOff x="576" y="1959"/>
            <a:chExt cx="4957" cy="666"/>
          </a:xfrm>
        </p:grpSpPr>
        <p:sp>
          <p:nvSpPr>
            <p:cNvPr id="18050" name="Line 205"/>
            <p:cNvSpPr>
              <a:spLocks noChangeShapeType="1"/>
            </p:cNvSpPr>
            <p:nvPr/>
          </p:nvSpPr>
          <p:spPr bwMode="auto">
            <a:xfrm>
              <a:off x="2851" y="2503"/>
              <a:ext cx="1" cy="93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1" name="Line 206"/>
            <p:cNvSpPr>
              <a:spLocks noChangeShapeType="1"/>
            </p:cNvSpPr>
            <p:nvPr/>
          </p:nvSpPr>
          <p:spPr bwMode="auto">
            <a:xfrm>
              <a:off x="2816" y="2549"/>
              <a:ext cx="124" cy="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2" name="Line 207"/>
            <p:cNvSpPr>
              <a:spLocks noChangeShapeType="1"/>
            </p:cNvSpPr>
            <p:nvPr/>
          </p:nvSpPr>
          <p:spPr bwMode="auto">
            <a:xfrm>
              <a:off x="2878" y="2503"/>
              <a:ext cx="1" cy="92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3" name="Line 208"/>
            <p:cNvSpPr>
              <a:spLocks noChangeShapeType="1"/>
            </p:cNvSpPr>
            <p:nvPr/>
          </p:nvSpPr>
          <p:spPr bwMode="auto">
            <a:xfrm>
              <a:off x="2843" y="2554"/>
              <a:ext cx="124" cy="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4" name="Line 209"/>
            <p:cNvSpPr>
              <a:spLocks noChangeShapeType="1"/>
            </p:cNvSpPr>
            <p:nvPr/>
          </p:nvSpPr>
          <p:spPr bwMode="auto">
            <a:xfrm>
              <a:off x="2905" y="2508"/>
              <a:ext cx="1" cy="92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5" name="Line 210"/>
            <p:cNvSpPr>
              <a:spLocks noChangeShapeType="1"/>
            </p:cNvSpPr>
            <p:nvPr/>
          </p:nvSpPr>
          <p:spPr bwMode="auto">
            <a:xfrm>
              <a:off x="2870" y="2552"/>
              <a:ext cx="124" cy="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6" name="Line 211"/>
            <p:cNvSpPr>
              <a:spLocks noChangeShapeType="1"/>
            </p:cNvSpPr>
            <p:nvPr/>
          </p:nvSpPr>
          <p:spPr bwMode="auto">
            <a:xfrm>
              <a:off x="2932" y="2506"/>
              <a:ext cx="1" cy="93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7" name="Line 212"/>
            <p:cNvSpPr>
              <a:spLocks noChangeShapeType="1"/>
            </p:cNvSpPr>
            <p:nvPr/>
          </p:nvSpPr>
          <p:spPr bwMode="auto">
            <a:xfrm>
              <a:off x="2897" y="2550"/>
              <a:ext cx="124" cy="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8" name="Line 213"/>
            <p:cNvSpPr>
              <a:spLocks noChangeShapeType="1"/>
            </p:cNvSpPr>
            <p:nvPr/>
          </p:nvSpPr>
          <p:spPr bwMode="auto">
            <a:xfrm>
              <a:off x="2959" y="2504"/>
              <a:ext cx="1" cy="92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9" name="Line 214"/>
            <p:cNvSpPr>
              <a:spLocks noChangeShapeType="1"/>
            </p:cNvSpPr>
            <p:nvPr/>
          </p:nvSpPr>
          <p:spPr bwMode="auto">
            <a:xfrm>
              <a:off x="2924" y="2554"/>
              <a:ext cx="124" cy="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60" name="Line 215"/>
            <p:cNvSpPr>
              <a:spLocks noChangeShapeType="1"/>
            </p:cNvSpPr>
            <p:nvPr/>
          </p:nvSpPr>
          <p:spPr bwMode="auto">
            <a:xfrm>
              <a:off x="2986" y="2508"/>
              <a:ext cx="1" cy="93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61" name="Line 216"/>
            <p:cNvSpPr>
              <a:spLocks noChangeShapeType="1"/>
            </p:cNvSpPr>
            <p:nvPr/>
          </p:nvSpPr>
          <p:spPr bwMode="auto">
            <a:xfrm>
              <a:off x="2951" y="2550"/>
              <a:ext cx="124" cy="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62" name="Line 217"/>
            <p:cNvSpPr>
              <a:spLocks noChangeShapeType="1"/>
            </p:cNvSpPr>
            <p:nvPr/>
          </p:nvSpPr>
          <p:spPr bwMode="auto">
            <a:xfrm>
              <a:off x="3013" y="2504"/>
              <a:ext cx="1" cy="93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63" name="Line 218"/>
            <p:cNvSpPr>
              <a:spLocks noChangeShapeType="1"/>
            </p:cNvSpPr>
            <p:nvPr/>
          </p:nvSpPr>
          <p:spPr bwMode="auto">
            <a:xfrm>
              <a:off x="2978" y="2553"/>
              <a:ext cx="124" cy="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64" name="Line 219"/>
            <p:cNvSpPr>
              <a:spLocks noChangeShapeType="1"/>
            </p:cNvSpPr>
            <p:nvPr/>
          </p:nvSpPr>
          <p:spPr bwMode="auto">
            <a:xfrm>
              <a:off x="3040" y="2507"/>
              <a:ext cx="1" cy="92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65" name="Line 220"/>
            <p:cNvSpPr>
              <a:spLocks noChangeShapeType="1"/>
            </p:cNvSpPr>
            <p:nvPr/>
          </p:nvSpPr>
          <p:spPr bwMode="auto">
            <a:xfrm>
              <a:off x="3005" y="2552"/>
              <a:ext cx="124" cy="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66" name="Line 221"/>
            <p:cNvSpPr>
              <a:spLocks noChangeShapeType="1"/>
            </p:cNvSpPr>
            <p:nvPr/>
          </p:nvSpPr>
          <p:spPr bwMode="auto">
            <a:xfrm>
              <a:off x="3067" y="2506"/>
              <a:ext cx="1" cy="92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67" name="Line 222"/>
            <p:cNvSpPr>
              <a:spLocks noChangeShapeType="1"/>
            </p:cNvSpPr>
            <p:nvPr/>
          </p:nvSpPr>
          <p:spPr bwMode="auto">
            <a:xfrm>
              <a:off x="3032" y="2550"/>
              <a:ext cx="124" cy="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68" name="Line 223"/>
            <p:cNvSpPr>
              <a:spLocks noChangeShapeType="1"/>
            </p:cNvSpPr>
            <p:nvPr/>
          </p:nvSpPr>
          <p:spPr bwMode="auto">
            <a:xfrm>
              <a:off x="3094" y="2504"/>
              <a:ext cx="1" cy="92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69" name="Line 224"/>
            <p:cNvSpPr>
              <a:spLocks noChangeShapeType="1"/>
            </p:cNvSpPr>
            <p:nvPr/>
          </p:nvSpPr>
          <p:spPr bwMode="auto">
            <a:xfrm>
              <a:off x="3059" y="2555"/>
              <a:ext cx="124" cy="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70" name="Line 225"/>
            <p:cNvSpPr>
              <a:spLocks noChangeShapeType="1"/>
            </p:cNvSpPr>
            <p:nvPr/>
          </p:nvSpPr>
          <p:spPr bwMode="auto">
            <a:xfrm>
              <a:off x="3121" y="2509"/>
              <a:ext cx="1" cy="92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71" name="Line 226"/>
            <p:cNvSpPr>
              <a:spLocks noChangeShapeType="1"/>
            </p:cNvSpPr>
            <p:nvPr/>
          </p:nvSpPr>
          <p:spPr bwMode="auto">
            <a:xfrm>
              <a:off x="3087" y="2549"/>
              <a:ext cx="124" cy="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72" name="Line 227"/>
            <p:cNvSpPr>
              <a:spLocks noChangeShapeType="1"/>
            </p:cNvSpPr>
            <p:nvPr/>
          </p:nvSpPr>
          <p:spPr bwMode="auto">
            <a:xfrm>
              <a:off x="3149" y="2503"/>
              <a:ext cx="1" cy="92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73" name="Line 228"/>
            <p:cNvSpPr>
              <a:spLocks noChangeShapeType="1"/>
            </p:cNvSpPr>
            <p:nvPr/>
          </p:nvSpPr>
          <p:spPr bwMode="auto">
            <a:xfrm>
              <a:off x="3114" y="2553"/>
              <a:ext cx="123" cy="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74" name="Line 229"/>
            <p:cNvSpPr>
              <a:spLocks noChangeShapeType="1"/>
            </p:cNvSpPr>
            <p:nvPr/>
          </p:nvSpPr>
          <p:spPr bwMode="auto">
            <a:xfrm>
              <a:off x="3175" y="2507"/>
              <a:ext cx="1" cy="92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75" name="Line 230"/>
            <p:cNvSpPr>
              <a:spLocks noChangeShapeType="1"/>
            </p:cNvSpPr>
            <p:nvPr/>
          </p:nvSpPr>
          <p:spPr bwMode="auto">
            <a:xfrm>
              <a:off x="3141" y="2550"/>
              <a:ext cx="124" cy="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76" name="Line 231"/>
            <p:cNvSpPr>
              <a:spLocks noChangeShapeType="1"/>
            </p:cNvSpPr>
            <p:nvPr/>
          </p:nvSpPr>
          <p:spPr bwMode="auto">
            <a:xfrm>
              <a:off x="3203" y="2504"/>
              <a:ext cx="1" cy="92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77" name="Line 232"/>
            <p:cNvSpPr>
              <a:spLocks noChangeShapeType="1"/>
            </p:cNvSpPr>
            <p:nvPr/>
          </p:nvSpPr>
          <p:spPr bwMode="auto">
            <a:xfrm>
              <a:off x="3168" y="2552"/>
              <a:ext cx="124" cy="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78" name="Line 233"/>
            <p:cNvSpPr>
              <a:spLocks noChangeShapeType="1"/>
            </p:cNvSpPr>
            <p:nvPr/>
          </p:nvSpPr>
          <p:spPr bwMode="auto">
            <a:xfrm>
              <a:off x="3230" y="2506"/>
              <a:ext cx="1" cy="93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79" name="Line 234"/>
            <p:cNvSpPr>
              <a:spLocks noChangeShapeType="1"/>
            </p:cNvSpPr>
            <p:nvPr/>
          </p:nvSpPr>
          <p:spPr bwMode="auto">
            <a:xfrm>
              <a:off x="3195" y="2555"/>
              <a:ext cx="123" cy="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80" name="Line 235"/>
            <p:cNvSpPr>
              <a:spLocks noChangeShapeType="1"/>
            </p:cNvSpPr>
            <p:nvPr/>
          </p:nvSpPr>
          <p:spPr bwMode="auto">
            <a:xfrm>
              <a:off x="3256" y="2509"/>
              <a:ext cx="1" cy="92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81" name="Line 236"/>
            <p:cNvSpPr>
              <a:spLocks noChangeShapeType="1"/>
            </p:cNvSpPr>
            <p:nvPr/>
          </p:nvSpPr>
          <p:spPr bwMode="auto">
            <a:xfrm>
              <a:off x="3222" y="2548"/>
              <a:ext cx="124" cy="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82" name="Line 237"/>
            <p:cNvSpPr>
              <a:spLocks noChangeShapeType="1"/>
            </p:cNvSpPr>
            <p:nvPr/>
          </p:nvSpPr>
          <p:spPr bwMode="auto">
            <a:xfrm>
              <a:off x="3284" y="2502"/>
              <a:ext cx="1" cy="93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83" name="Line 238"/>
            <p:cNvSpPr>
              <a:spLocks noChangeShapeType="1"/>
            </p:cNvSpPr>
            <p:nvPr/>
          </p:nvSpPr>
          <p:spPr bwMode="auto">
            <a:xfrm>
              <a:off x="3249" y="2553"/>
              <a:ext cx="124" cy="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84" name="Line 239"/>
            <p:cNvSpPr>
              <a:spLocks noChangeShapeType="1"/>
            </p:cNvSpPr>
            <p:nvPr/>
          </p:nvSpPr>
          <p:spPr bwMode="auto">
            <a:xfrm>
              <a:off x="3311" y="2507"/>
              <a:ext cx="1" cy="93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85" name="Line 240"/>
            <p:cNvSpPr>
              <a:spLocks noChangeShapeType="1"/>
            </p:cNvSpPr>
            <p:nvPr/>
          </p:nvSpPr>
          <p:spPr bwMode="auto">
            <a:xfrm>
              <a:off x="3276" y="2550"/>
              <a:ext cx="124" cy="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86" name="Line 241"/>
            <p:cNvSpPr>
              <a:spLocks noChangeShapeType="1"/>
            </p:cNvSpPr>
            <p:nvPr/>
          </p:nvSpPr>
          <p:spPr bwMode="auto">
            <a:xfrm>
              <a:off x="3338" y="2504"/>
              <a:ext cx="1" cy="93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87" name="Line 242"/>
            <p:cNvSpPr>
              <a:spLocks noChangeShapeType="1"/>
            </p:cNvSpPr>
            <p:nvPr/>
          </p:nvSpPr>
          <p:spPr bwMode="auto">
            <a:xfrm>
              <a:off x="3303" y="2555"/>
              <a:ext cx="124" cy="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88" name="Line 243"/>
            <p:cNvSpPr>
              <a:spLocks noChangeShapeType="1"/>
            </p:cNvSpPr>
            <p:nvPr/>
          </p:nvSpPr>
          <p:spPr bwMode="auto">
            <a:xfrm>
              <a:off x="3365" y="2509"/>
              <a:ext cx="1" cy="92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89" name="Line 244"/>
            <p:cNvSpPr>
              <a:spLocks noChangeShapeType="1"/>
            </p:cNvSpPr>
            <p:nvPr/>
          </p:nvSpPr>
          <p:spPr bwMode="auto">
            <a:xfrm>
              <a:off x="3328" y="2574"/>
              <a:ext cx="124" cy="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90" name="Line 245"/>
            <p:cNvSpPr>
              <a:spLocks noChangeShapeType="1"/>
            </p:cNvSpPr>
            <p:nvPr/>
          </p:nvSpPr>
          <p:spPr bwMode="auto">
            <a:xfrm>
              <a:off x="3390" y="2528"/>
              <a:ext cx="1" cy="92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91" name="Line 246"/>
            <p:cNvSpPr>
              <a:spLocks noChangeShapeType="1"/>
            </p:cNvSpPr>
            <p:nvPr/>
          </p:nvSpPr>
          <p:spPr bwMode="auto">
            <a:xfrm>
              <a:off x="3355" y="2553"/>
              <a:ext cx="123" cy="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92" name="Line 247"/>
            <p:cNvSpPr>
              <a:spLocks noChangeShapeType="1"/>
            </p:cNvSpPr>
            <p:nvPr/>
          </p:nvSpPr>
          <p:spPr bwMode="auto">
            <a:xfrm>
              <a:off x="3416" y="2507"/>
              <a:ext cx="1" cy="92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93" name="Line 248"/>
            <p:cNvSpPr>
              <a:spLocks noChangeShapeType="1"/>
            </p:cNvSpPr>
            <p:nvPr/>
          </p:nvSpPr>
          <p:spPr bwMode="auto">
            <a:xfrm>
              <a:off x="3382" y="2553"/>
              <a:ext cx="123" cy="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94" name="Line 249"/>
            <p:cNvSpPr>
              <a:spLocks noChangeShapeType="1"/>
            </p:cNvSpPr>
            <p:nvPr/>
          </p:nvSpPr>
          <p:spPr bwMode="auto">
            <a:xfrm>
              <a:off x="3443" y="2507"/>
              <a:ext cx="1" cy="93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95" name="Line 250"/>
            <p:cNvSpPr>
              <a:spLocks noChangeShapeType="1"/>
            </p:cNvSpPr>
            <p:nvPr/>
          </p:nvSpPr>
          <p:spPr bwMode="auto">
            <a:xfrm>
              <a:off x="3409" y="2549"/>
              <a:ext cx="124" cy="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96" name="Line 251"/>
            <p:cNvSpPr>
              <a:spLocks noChangeShapeType="1"/>
            </p:cNvSpPr>
            <p:nvPr/>
          </p:nvSpPr>
          <p:spPr bwMode="auto">
            <a:xfrm>
              <a:off x="3471" y="2503"/>
              <a:ext cx="1" cy="92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97" name="Line 252"/>
            <p:cNvSpPr>
              <a:spLocks noChangeShapeType="1"/>
            </p:cNvSpPr>
            <p:nvPr/>
          </p:nvSpPr>
          <p:spPr bwMode="auto">
            <a:xfrm>
              <a:off x="3436" y="2555"/>
              <a:ext cx="124" cy="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98" name="Line 253"/>
            <p:cNvSpPr>
              <a:spLocks noChangeShapeType="1"/>
            </p:cNvSpPr>
            <p:nvPr/>
          </p:nvSpPr>
          <p:spPr bwMode="auto">
            <a:xfrm>
              <a:off x="3498" y="2508"/>
              <a:ext cx="1" cy="93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99" name="Line 254"/>
            <p:cNvSpPr>
              <a:spLocks noChangeShapeType="1"/>
            </p:cNvSpPr>
            <p:nvPr/>
          </p:nvSpPr>
          <p:spPr bwMode="auto">
            <a:xfrm>
              <a:off x="3463" y="2549"/>
              <a:ext cx="124" cy="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00" name="Line 255"/>
            <p:cNvSpPr>
              <a:spLocks noChangeShapeType="1"/>
            </p:cNvSpPr>
            <p:nvPr/>
          </p:nvSpPr>
          <p:spPr bwMode="auto">
            <a:xfrm>
              <a:off x="3525" y="2503"/>
              <a:ext cx="1" cy="92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01" name="Line 256"/>
            <p:cNvSpPr>
              <a:spLocks noChangeShapeType="1"/>
            </p:cNvSpPr>
            <p:nvPr/>
          </p:nvSpPr>
          <p:spPr bwMode="auto">
            <a:xfrm>
              <a:off x="3490" y="2555"/>
              <a:ext cx="124" cy="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02" name="Line 257"/>
            <p:cNvSpPr>
              <a:spLocks noChangeShapeType="1"/>
            </p:cNvSpPr>
            <p:nvPr/>
          </p:nvSpPr>
          <p:spPr bwMode="auto">
            <a:xfrm>
              <a:off x="3552" y="2508"/>
              <a:ext cx="1" cy="93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03" name="Line 258"/>
            <p:cNvSpPr>
              <a:spLocks noChangeShapeType="1"/>
            </p:cNvSpPr>
            <p:nvPr/>
          </p:nvSpPr>
          <p:spPr bwMode="auto">
            <a:xfrm>
              <a:off x="3518" y="2548"/>
              <a:ext cx="123" cy="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04" name="Line 259"/>
            <p:cNvSpPr>
              <a:spLocks noChangeShapeType="1"/>
            </p:cNvSpPr>
            <p:nvPr/>
          </p:nvSpPr>
          <p:spPr bwMode="auto">
            <a:xfrm>
              <a:off x="3579" y="2502"/>
              <a:ext cx="1" cy="93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05" name="Line 260"/>
            <p:cNvSpPr>
              <a:spLocks noChangeShapeType="1"/>
            </p:cNvSpPr>
            <p:nvPr/>
          </p:nvSpPr>
          <p:spPr bwMode="auto">
            <a:xfrm>
              <a:off x="3544" y="2554"/>
              <a:ext cx="124" cy="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06" name="Line 261"/>
            <p:cNvSpPr>
              <a:spLocks noChangeShapeType="1"/>
            </p:cNvSpPr>
            <p:nvPr/>
          </p:nvSpPr>
          <p:spPr bwMode="auto">
            <a:xfrm>
              <a:off x="3606" y="2508"/>
              <a:ext cx="1" cy="92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07" name="Line 262"/>
            <p:cNvSpPr>
              <a:spLocks noChangeShapeType="1"/>
            </p:cNvSpPr>
            <p:nvPr/>
          </p:nvSpPr>
          <p:spPr bwMode="auto">
            <a:xfrm>
              <a:off x="3572" y="2549"/>
              <a:ext cx="123" cy="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08" name="Line 263"/>
            <p:cNvSpPr>
              <a:spLocks noChangeShapeType="1"/>
            </p:cNvSpPr>
            <p:nvPr/>
          </p:nvSpPr>
          <p:spPr bwMode="auto">
            <a:xfrm>
              <a:off x="3633" y="2503"/>
              <a:ext cx="1" cy="93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09" name="Line 264"/>
            <p:cNvSpPr>
              <a:spLocks noChangeShapeType="1"/>
            </p:cNvSpPr>
            <p:nvPr/>
          </p:nvSpPr>
          <p:spPr bwMode="auto">
            <a:xfrm>
              <a:off x="3599" y="2554"/>
              <a:ext cx="123" cy="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10" name="Line 265"/>
            <p:cNvSpPr>
              <a:spLocks noChangeShapeType="1"/>
            </p:cNvSpPr>
            <p:nvPr/>
          </p:nvSpPr>
          <p:spPr bwMode="auto">
            <a:xfrm>
              <a:off x="3660" y="2508"/>
              <a:ext cx="1" cy="92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11" name="Line 266"/>
            <p:cNvSpPr>
              <a:spLocks noChangeShapeType="1"/>
            </p:cNvSpPr>
            <p:nvPr/>
          </p:nvSpPr>
          <p:spPr bwMode="auto">
            <a:xfrm>
              <a:off x="3625" y="2552"/>
              <a:ext cx="124" cy="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12" name="Line 267"/>
            <p:cNvSpPr>
              <a:spLocks noChangeShapeType="1"/>
            </p:cNvSpPr>
            <p:nvPr/>
          </p:nvSpPr>
          <p:spPr bwMode="auto">
            <a:xfrm>
              <a:off x="3687" y="2506"/>
              <a:ext cx="1" cy="93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13" name="Line 268"/>
            <p:cNvSpPr>
              <a:spLocks noChangeShapeType="1"/>
            </p:cNvSpPr>
            <p:nvPr/>
          </p:nvSpPr>
          <p:spPr bwMode="auto">
            <a:xfrm>
              <a:off x="3653" y="2552"/>
              <a:ext cx="123" cy="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14" name="Line 269"/>
            <p:cNvSpPr>
              <a:spLocks noChangeShapeType="1"/>
            </p:cNvSpPr>
            <p:nvPr/>
          </p:nvSpPr>
          <p:spPr bwMode="auto">
            <a:xfrm>
              <a:off x="3714" y="2506"/>
              <a:ext cx="1" cy="92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15" name="Line 270"/>
            <p:cNvSpPr>
              <a:spLocks noChangeShapeType="1"/>
            </p:cNvSpPr>
            <p:nvPr/>
          </p:nvSpPr>
          <p:spPr bwMode="auto">
            <a:xfrm>
              <a:off x="3679" y="2553"/>
              <a:ext cx="124" cy="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16" name="Line 271"/>
            <p:cNvSpPr>
              <a:spLocks noChangeShapeType="1"/>
            </p:cNvSpPr>
            <p:nvPr/>
          </p:nvSpPr>
          <p:spPr bwMode="auto">
            <a:xfrm>
              <a:off x="3741" y="2507"/>
              <a:ext cx="1" cy="93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17" name="Line 272"/>
            <p:cNvSpPr>
              <a:spLocks noChangeShapeType="1"/>
            </p:cNvSpPr>
            <p:nvPr/>
          </p:nvSpPr>
          <p:spPr bwMode="auto">
            <a:xfrm>
              <a:off x="3707" y="2549"/>
              <a:ext cx="124" cy="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18" name="Line 273"/>
            <p:cNvSpPr>
              <a:spLocks noChangeShapeType="1"/>
            </p:cNvSpPr>
            <p:nvPr/>
          </p:nvSpPr>
          <p:spPr bwMode="auto">
            <a:xfrm>
              <a:off x="3769" y="2503"/>
              <a:ext cx="1" cy="92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19" name="Line 274"/>
            <p:cNvSpPr>
              <a:spLocks noChangeShapeType="1"/>
            </p:cNvSpPr>
            <p:nvPr/>
          </p:nvSpPr>
          <p:spPr bwMode="auto">
            <a:xfrm>
              <a:off x="3734" y="2555"/>
              <a:ext cx="123" cy="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20" name="Line 275"/>
            <p:cNvSpPr>
              <a:spLocks noChangeShapeType="1"/>
            </p:cNvSpPr>
            <p:nvPr/>
          </p:nvSpPr>
          <p:spPr bwMode="auto">
            <a:xfrm>
              <a:off x="3795" y="2509"/>
              <a:ext cx="1" cy="92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21" name="Line 276"/>
            <p:cNvSpPr>
              <a:spLocks noChangeShapeType="1"/>
            </p:cNvSpPr>
            <p:nvPr/>
          </p:nvSpPr>
          <p:spPr bwMode="auto">
            <a:xfrm>
              <a:off x="3761" y="2549"/>
              <a:ext cx="124" cy="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22" name="Line 277"/>
            <p:cNvSpPr>
              <a:spLocks noChangeShapeType="1"/>
            </p:cNvSpPr>
            <p:nvPr/>
          </p:nvSpPr>
          <p:spPr bwMode="auto">
            <a:xfrm>
              <a:off x="3823" y="2502"/>
              <a:ext cx="1" cy="93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23" name="Line 278"/>
            <p:cNvSpPr>
              <a:spLocks noChangeShapeType="1"/>
            </p:cNvSpPr>
            <p:nvPr/>
          </p:nvSpPr>
          <p:spPr bwMode="auto">
            <a:xfrm>
              <a:off x="3788" y="2551"/>
              <a:ext cx="124" cy="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24" name="Line 279"/>
            <p:cNvSpPr>
              <a:spLocks noChangeShapeType="1"/>
            </p:cNvSpPr>
            <p:nvPr/>
          </p:nvSpPr>
          <p:spPr bwMode="auto">
            <a:xfrm>
              <a:off x="3850" y="2505"/>
              <a:ext cx="1" cy="92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25" name="Line 280"/>
            <p:cNvSpPr>
              <a:spLocks noChangeShapeType="1"/>
            </p:cNvSpPr>
            <p:nvPr/>
          </p:nvSpPr>
          <p:spPr bwMode="auto">
            <a:xfrm>
              <a:off x="3815" y="2552"/>
              <a:ext cx="124" cy="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26" name="Line 281"/>
            <p:cNvSpPr>
              <a:spLocks noChangeShapeType="1"/>
            </p:cNvSpPr>
            <p:nvPr/>
          </p:nvSpPr>
          <p:spPr bwMode="auto">
            <a:xfrm>
              <a:off x="3877" y="2506"/>
              <a:ext cx="1" cy="92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27" name="Line 282"/>
            <p:cNvSpPr>
              <a:spLocks noChangeShapeType="1"/>
            </p:cNvSpPr>
            <p:nvPr/>
          </p:nvSpPr>
          <p:spPr bwMode="auto">
            <a:xfrm>
              <a:off x="3842" y="2554"/>
              <a:ext cx="124" cy="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28" name="Line 283"/>
            <p:cNvSpPr>
              <a:spLocks noChangeShapeType="1"/>
            </p:cNvSpPr>
            <p:nvPr/>
          </p:nvSpPr>
          <p:spPr bwMode="auto">
            <a:xfrm>
              <a:off x="3904" y="2508"/>
              <a:ext cx="1" cy="92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29" name="Line 284"/>
            <p:cNvSpPr>
              <a:spLocks noChangeShapeType="1"/>
            </p:cNvSpPr>
            <p:nvPr/>
          </p:nvSpPr>
          <p:spPr bwMode="auto">
            <a:xfrm>
              <a:off x="3869" y="2553"/>
              <a:ext cx="124" cy="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30" name="Line 285"/>
            <p:cNvSpPr>
              <a:spLocks noChangeShapeType="1"/>
            </p:cNvSpPr>
            <p:nvPr/>
          </p:nvSpPr>
          <p:spPr bwMode="auto">
            <a:xfrm>
              <a:off x="3931" y="2507"/>
              <a:ext cx="1" cy="92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31" name="Line 286"/>
            <p:cNvSpPr>
              <a:spLocks noChangeShapeType="1"/>
            </p:cNvSpPr>
            <p:nvPr/>
          </p:nvSpPr>
          <p:spPr bwMode="auto">
            <a:xfrm>
              <a:off x="3896" y="2550"/>
              <a:ext cx="124" cy="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32" name="Line 287"/>
            <p:cNvSpPr>
              <a:spLocks noChangeShapeType="1"/>
            </p:cNvSpPr>
            <p:nvPr/>
          </p:nvSpPr>
          <p:spPr bwMode="auto">
            <a:xfrm>
              <a:off x="3958" y="2504"/>
              <a:ext cx="1" cy="92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33" name="Line 288"/>
            <p:cNvSpPr>
              <a:spLocks noChangeShapeType="1"/>
            </p:cNvSpPr>
            <p:nvPr/>
          </p:nvSpPr>
          <p:spPr bwMode="auto">
            <a:xfrm>
              <a:off x="3924" y="2549"/>
              <a:ext cx="124" cy="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34" name="Line 289"/>
            <p:cNvSpPr>
              <a:spLocks noChangeShapeType="1"/>
            </p:cNvSpPr>
            <p:nvPr/>
          </p:nvSpPr>
          <p:spPr bwMode="auto">
            <a:xfrm>
              <a:off x="3986" y="2503"/>
              <a:ext cx="1" cy="92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35" name="Line 290"/>
            <p:cNvSpPr>
              <a:spLocks noChangeShapeType="1"/>
            </p:cNvSpPr>
            <p:nvPr/>
          </p:nvSpPr>
          <p:spPr bwMode="auto">
            <a:xfrm>
              <a:off x="3950" y="2554"/>
              <a:ext cx="124" cy="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36" name="Line 291"/>
            <p:cNvSpPr>
              <a:spLocks noChangeShapeType="1"/>
            </p:cNvSpPr>
            <p:nvPr/>
          </p:nvSpPr>
          <p:spPr bwMode="auto">
            <a:xfrm>
              <a:off x="4012" y="2508"/>
              <a:ext cx="1" cy="92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37" name="Line 292"/>
            <p:cNvSpPr>
              <a:spLocks noChangeShapeType="1"/>
            </p:cNvSpPr>
            <p:nvPr/>
          </p:nvSpPr>
          <p:spPr bwMode="auto">
            <a:xfrm>
              <a:off x="3977" y="2553"/>
              <a:ext cx="124" cy="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38" name="Line 293"/>
            <p:cNvSpPr>
              <a:spLocks noChangeShapeType="1"/>
            </p:cNvSpPr>
            <p:nvPr/>
          </p:nvSpPr>
          <p:spPr bwMode="auto">
            <a:xfrm>
              <a:off x="4039" y="2507"/>
              <a:ext cx="1" cy="92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39" name="Line 294"/>
            <p:cNvSpPr>
              <a:spLocks noChangeShapeType="1"/>
            </p:cNvSpPr>
            <p:nvPr/>
          </p:nvSpPr>
          <p:spPr bwMode="auto">
            <a:xfrm>
              <a:off x="4005" y="2550"/>
              <a:ext cx="124" cy="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40" name="Line 295"/>
            <p:cNvSpPr>
              <a:spLocks noChangeShapeType="1"/>
            </p:cNvSpPr>
            <p:nvPr/>
          </p:nvSpPr>
          <p:spPr bwMode="auto">
            <a:xfrm>
              <a:off x="4067" y="2504"/>
              <a:ext cx="1" cy="93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41" name="Line 296"/>
            <p:cNvSpPr>
              <a:spLocks noChangeShapeType="1"/>
            </p:cNvSpPr>
            <p:nvPr/>
          </p:nvSpPr>
          <p:spPr bwMode="auto">
            <a:xfrm>
              <a:off x="4032" y="2553"/>
              <a:ext cx="123" cy="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42" name="Line 297"/>
            <p:cNvSpPr>
              <a:spLocks noChangeShapeType="1"/>
            </p:cNvSpPr>
            <p:nvPr/>
          </p:nvSpPr>
          <p:spPr bwMode="auto">
            <a:xfrm>
              <a:off x="4093" y="2507"/>
              <a:ext cx="1" cy="93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43" name="Line 298"/>
            <p:cNvSpPr>
              <a:spLocks noChangeShapeType="1"/>
            </p:cNvSpPr>
            <p:nvPr/>
          </p:nvSpPr>
          <p:spPr bwMode="auto">
            <a:xfrm>
              <a:off x="4059" y="2553"/>
              <a:ext cx="123" cy="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44" name="Line 299"/>
            <p:cNvSpPr>
              <a:spLocks noChangeShapeType="1"/>
            </p:cNvSpPr>
            <p:nvPr/>
          </p:nvSpPr>
          <p:spPr bwMode="auto">
            <a:xfrm>
              <a:off x="4120" y="2507"/>
              <a:ext cx="1" cy="92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45" name="Line 300"/>
            <p:cNvSpPr>
              <a:spLocks noChangeShapeType="1"/>
            </p:cNvSpPr>
            <p:nvPr/>
          </p:nvSpPr>
          <p:spPr bwMode="auto">
            <a:xfrm>
              <a:off x="4086" y="2550"/>
              <a:ext cx="123" cy="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46" name="Line 301"/>
            <p:cNvSpPr>
              <a:spLocks noChangeShapeType="1"/>
            </p:cNvSpPr>
            <p:nvPr/>
          </p:nvSpPr>
          <p:spPr bwMode="auto">
            <a:xfrm>
              <a:off x="4147" y="2504"/>
              <a:ext cx="1" cy="92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47" name="Line 302"/>
            <p:cNvSpPr>
              <a:spLocks noChangeShapeType="1"/>
            </p:cNvSpPr>
            <p:nvPr/>
          </p:nvSpPr>
          <p:spPr bwMode="auto">
            <a:xfrm>
              <a:off x="4113" y="2553"/>
              <a:ext cx="123" cy="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48" name="Line 303"/>
            <p:cNvSpPr>
              <a:spLocks noChangeShapeType="1"/>
            </p:cNvSpPr>
            <p:nvPr/>
          </p:nvSpPr>
          <p:spPr bwMode="auto">
            <a:xfrm>
              <a:off x="4174" y="2507"/>
              <a:ext cx="1" cy="93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49" name="Line 304"/>
            <p:cNvSpPr>
              <a:spLocks noChangeShapeType="1"/>
            </p:cNvSpPr>
            <p:nvPr/>
          </p:nvSpPr>
          <p:spPr bwMode="auto">
            <a:xfrm>
              <a:off x="4140" y="2549"/>
              <a:ext cx="124" cy="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50" name="Line 305"/>
            <p:cNvSpPr>
              <a:spLocks noChangeShapeType="1"/>
            </p:cNvSpPr>
            <p:nvPr/>
          </p:nvSpPr>
          <p:spPr bwMode="auto">
            <a:xfrm>
              <a:off x="4202" y="2503"/>
              <a:ext cx="1" cy="92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51" name="Line 306"/>
            <p:cNvSpPr>
              <a:spLocks noChangeShapeType="1"/>
            </p:cNvSpPr>
            <p:nvPr/>
          </p:nvSpPr>
          <p:spPr bwMode="auto">
            <a:xfrm>
              <a:off x="4167" y="2555"/>
              <a:ext cx="124" cy="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52" name="Line 307"/>
            <p:cNvSpPr>
              <a:spLocks noChangeShapeType="1"/>
            </p:cNvSpPr>
            <p:nvPr/>
          </p:nvSpPr>
          <p:spPr bwMode="auto">
            <a:xfrm>
              <a:off x="4229" y="2509"/>
              <a:ext cx="1" cy="92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53" name="Line 308"/>
            <p:cNvSpPr>
              <a:spLocks noChangeShapeType="1"/>
            </p:cNvSpPr>
            <p:nvPr/>
          </p:nvSpPr>
          <p:spPr bwMode="auto">
            <a:xfrm>
              <a:off x="4194" y="2549"/>
              <a:ext cx="124" cy="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54" name="Line 309"/>
            <p:cNvSpPr>
              <a:spLocks noChangeShapeType="1"/>
            </p:cNvSpPr>
            <p:nvPr/>
          </p:nvSpPr>
          <p:spPr bwMode="auto">
            <a:xfrm>
              <a:off x="4256" y="2502"/>
              <a:ext cx="1" cy="93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55" name="Line 310"/>
            <p:cNvSpPr>
              <a:spLocks noChangeShapeType="1"/>
            </p:cNvSpPr>
            <p:nvPr/>
          </p:nvSpPr>
          <p:spPr bwMode="auto">
            <a:xfrm>
              <a:off x="4221" y="2552"/>
              <a:ext cx="124" cy="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56" name="Line 311"/>
            <p:cNvSpPr>
              <a:spLocks noChangeShapeType="1"/>
            </p:cNvSpPr>
            <p:nvPr/>
          </p:nvSpPr>
          <p:spPr bwMode="auto">
            <a:xfrm>
              <a:off x="4283" y="2506"/>
              <a:ext cx="1" cy="93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57" name="Line 312"/>
            <p:cNvSpPr>
              <a:spLocks noChangeShapeType="1"/>
            </p:cNvSpPr>
            <p:nvPr/>
          </p:nvSpPr>
          <p:spPr bwMode="auto">
            <a:xfrm>
              <a:off x="4248" y="2551"/>
              <a:ext cx="124" cy="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58" name="Line 313"/>
            <p:cNvSpPr>
              <a:spLocks noChangeShapeType="1"/>
            </p:cNvSpPr>
            <p:nvPr/>
          </p:nvSpPr>
          <p:spPr bwMode="auto">
            <a:xfrm>
              <a:off x="4310" y="2505"/>
              <a:ext cx="1" cy="92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59" name="Line 314"/>
            <p:cNvSpPr>
              <a:spLocks noChangeShapeType="1"/>
            </p:cNvSpPr>
            <p:nvPr/>
          </p:nvSpPr>
          <p:spPr bwMode="auto">
            <a:xfrm>
              <a:off x="4275" y="2554"/>
              <a:ext cx="124" cy="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60" name="Line 315"/>
            <p:cNvSpPr>
              <a:spLocks noChangeShapeType="1"/>
            </p:cNvSpPr>
            <p:nvPr/>
          </p:nvSpPr>
          <p:spPr bwMode="auto">
            <a:xfrm>
              <a:off x="4337" y="2508"/>
              <a:ext cx="1" cy="92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61" name="Line 316"/>
            <p:cNvSpPr>
              <a:spLocks noChangeShapeType="1"/>
            </p:cNvSpPr>
            <p:nvPr/>
          </p:nvSpPr>
          <p:spPr bwMode="auto">
            <a:xfrm>
              <a:off x="4302" y="2552"/>
              <a:ext cx="124" cy="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62" name="Line 317"/>
            <p:cNvSpPr>
              <a:spLocks noChangeShapeType="1"/>
            </p:cNvSpPr>
            <p:nvPr/>
          </p:nvSpPr>
          <p:spPr bwMode="auto">
            <a:xfrm>
              <a:off x="4364" y="2506"/>
              <a:ext cx="1" cy="92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63" name="Line 318"/>
            <p:cNvSpPr>
              <a:spLocks noChangeShapeType="1"/>
            </p:cNvSpPr>
            <p:nvPr/>
          </p:nvSpPr>
          <p:spPr bwMode="auto">
            <a:xfrm>
              <a:off x="4330" y="2551"/>
              <a:ext cx="123" cy="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64" name="Line 319"/>
            <p:cNvSpPr>
              <a:spLocks noChangeShapeType="1"/>
            </p:cNvSpPr>
            <p:nvPr/>
          </p:nvSpPr>
          <p:spPr bwMode="auto">
            <a:xfrm>
              <a:off x="4391" y="2505"/>
              <a:ext cx="1" cy="92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65" name="Line 320"/>
            <p:cNvSpPr>
              <a:spLocks noChangeShapeType="1"/>
            </p:cNvSpPr>
            <p:nvPr/>
          </p:nvSpPr>
          <p:spPr bwMode="auto">
            <a:xfrm>
              <a:off x="4356" y="2553"/>
              <a:ext cx="124" cy="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66" name="Line 321"/>
            <p:cNvSpPr>
              <a:spLocks noChangeShapeType="1"/>
            </p:cNvSpPr>
            <p:nvPr/>
          </p:nvSpPr>
          <p:spPr bwMode="auto">
            <a:xfrm>
              <a:off x="4418" y="2506"/>
              <a:ext cx="1" cy="93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67" name="Line 322"/>
            <p:cNvSpPr>
              <a:spLocks noChangeShapeType="1"/>
            </p:cNvSpPr>
            <p:nvPr/>
          </p:nvSpPr>
          <p:spPr bwMode="auto">
            <a:xfrm>
              <a:off x="4384" y="2550"/>
              <a:ext cx="124" cy="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68" name="Line 323"/>
            <p:cNvSpPr>
              <a:spLocks noChangeShapeType="1"/>
            </p:cNvSpPr>
            <p:nvPr/>
          </p:nvSpPr>
          <p:spPr bwMode="auto">
            <a:xfrm>
              <a:off x="4446" y="2504"/>
              <a:ext cx="1" cy="93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69" name="Line 324"/>
            <p:cNvSpPr>
              <a:spLocks noChangeShapeType="1"/>
            </p:cNvSpPr>
            <p:nvPr/>
          </p:nvSpPr>
          <p:spPr bwMode="auto">
            <a:xfrm>
              <a:off x="4411" y="2552"/>
              <a:ext cx="124" cy="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70" name="Line 325"/>
            <p:cNvSpPr>
              <a:spLocks noChangeShapeType="1"/>
            </p:cNvSpPr>
            <p:nvPr/>
          </p:nvSpPr>
          <p:spPr bwMode="auto">
            <a:xfrm>
              <a:off x="4473" y="2505"/>
              <a:ext cx="1" cy="93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71" name="Line 326"/>
            <p:cNvSpPr>
              <a:spLocks noChangeShapeType="1"/>
            </p:cNvSpPr>
            <p:nvPr/>
          </p:nvSpPr>
          <p:spPr bwMode="auto">
            <a:xfrm>
              <a:off x="4438" y="2552"/>
              <a:ext cx="124" cy="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72" name="Line 327"/>
            <p:cNvSpPr>
              <a:spLocks noChangeShapeType="1"/>
            </p:cNvSpPr>
            <p:nvPr/>
          </p:nvSpPr>
          <p:spPr bwMode="auto">
            <a:xfrm>
              <a:off x="4500" y="2506"/>
              <a:ext cx="1" cy="92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73" name="Line 328"/>
            <p:cNvSpPr>
              <a:spLocks noChangeShapeType="1"/>
            </p:cNvSpPr>
            <p:nvPr/>
          </p:nvSpPr>
          <p:spPr bwMode="auto">
            <a:xfrm>
              <a:off x="4465" y="2553"/>
              <a:ext cx="124" cy="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74" name="Line 329"/>
            <p:cNvSpPr>
              <a:spLocks noChangeShapeType="1"/>
            </p:cNvSpPr>
            <p:nvPr/>
          </p:nvSpPr>
          <p:spPr bwMode="auto">
            <a:xfrm>
              <a:off x="4527" y="2507"/>
              <a:ext cx="1" cy="92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75" name="Line 330"/>
            <p:cNvSpPr>
              <a:spLocks noChangeShapeType="1"/>
            </p:cNvSpPr>
            <p:nvPr/>
          </p:nvSpPr>
          <p:spPr bwMode="auto">
            <a:xfrm>
              <a:off x="4492" y="2550"/>
              <a:ext cx="124" cy="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76" name="Line 331"/>
            <p:cNvSpPr>
              <a:spLocks noChangeShapeType="1"/>
            </p:cNvSpPr>
            <p:nvPr/>
          </p:nvSpPr>
          <p:spPr bwMode="auto">
            <a:xfrm>
              <a:off x="4554" y="2504"/>
              <a:ext cx="1" cy="92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77" name="Line 332"/>
            <p:cNvSpPr>
              <a:spLocks noChangeShapeType="1"/>
            </p:cNvSpPr>
            <p:nvPr/>
          </p:nvSpPr>
          <p:spPr bwMode="auto">
            <a:xfrm>
              <a:off x="4519" y="2553"/>
              <a:ext cx="124" cy="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78" name="Line 333"/>
            <p:cNvSpPr>
              <a:spLocks noChangeShapeType="1"/>
            </p:cNvSpPr>
            <p:nvPr/>
          </p:nvSpPr>
          <p:spPr bwMode="auto">
            <a:xfrm>
              <a:off x="4581" y="2507"/>
              <a:ext cx="1" cy="92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79" name="Line 334"/>
            <p:cNvSpPr>
              <a:spLocks noChangeShapeType="1"/>
            </p:cNvSpPr>
            <p:nvPr/>
          </p:nvSpPr>
          <p:spPr bwMode="auto">
            <a:xfrm>
              <a:off x="4546" y="2553"/>
              <a:ext cx="124" cy="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80" name="Line 335"/>
            <p:cNvSpPr>
              <a:spLocks noChangeShapeType="1"/>
            </p:cNvSpPr>
            <p:nvPr/>
          </p:nvSpPr>
          <p:spPr bwMode="auto">
            <a:xfrm>
              <a:off x="4608" y="2507"/>
              <a:ext cx="1" cy="93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81" name="Line 336"/>
            <p:cNvSpPr>
              <a:spLocks noChangeShapeType="1"/>
            </p:cNvSpPr>
            <p:nvPr/>
          </p:nvSpPr>
          <p:spPr bwMode="auto">
            <a:xfrm>
              <a:off x="4573" y="2550"/>
              <a:ext cx="124" cy="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82" name="Line 337"/>
            <p:cNvSpPr>
              <a:spLocks noChangeShapeType="1"/>
            </p:cNvSpPr>
            <p:nvPr/>
          </p:nvSpPr>
          <p:spPr bwMode="auto">
            <a:xfrm>
              <a:off x="4635" y="2504"/>
              <a:ext cx="1" cy="92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83" name="Line 338"/>
            <p:cNvSpPr>
              <a:spLocks noChangeShapeType="1"/>
            </p:cNvSpPr>
            <p:nvPr/>
          </p:nvSpPr>
          <p:spPr bwMode="auto">
            <a:xfrm>
              <a:off x="4600" y="2552"/>
              <a:ext cx="124" cy="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84" name="Line 339"/>
            <p:cNvSpPr>
              <a:spLocks noChangeShapeType="1"/>
            </p:cNvSpPr>
            <p:nvPr/>
          </p:nvSpPr>
          <p:spPr bwMode="auto">
            <a:xfrm>
              <a:off x="4662" y="2506"/>
              <a:ext cx="1" cy="92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85" name="Line 340"/>
            <p:cNvSpPr>
              <a:spLocks noChangeShapeType="1"/>
            </p:cNvSpPr>
            <p:nvPr/>
          </p:nvSpPr>
          <p:spPr bwMode="auto">
            <a:xfrm>
              <a:off x="4627" y="2551"/>
              <a:ext cx="124" cy="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86" name="Line 341"/>
            <p:cNvSpPr>
              <a:spLocks noChangeShapeType="1"/>
            </p:cNvSpPr>
            <p:nvPr/>
          </p:nvSpPr>
          <p:spPr bwMode="auto">
            <a:xfrm>
              <a:off x="4689" y="2505"/>
              <a:ext cx="1" cy="92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87" name="Line 342"/>
            <p:cNvSpPr>
              <a:spLocks noChangeShapeType="1"/>
            </p:cNvSpPr>
            <p:nvPr/>
          </p:nvSpPr>
          <p:spPr bwMode="auto">
            <a:xfrm>
              <a:off x="4654" y="2553"/>
              <a:ext cx="124" cy="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88" name="Line 343"/>
            <p:cNvSpPr>
              <a:spLocks noChangeShapeType="1"/>
            </p:cNvSpPr>
            <p:nvPr/>
          </p:nvSpPr>
          <p:spPr bwMode="auto">
            <a:xfrm>
              <a:off x="4716" y="2507"/>
              <a:ext cx="1" cy="93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89" name="Line 344"/>
            <p:cNvSpPr>
              <a:spLocks noChangeShapeType="1"/>
            </p:cNvSpPr>
            <p:nvPr/>
          </p:nvSpPr>
          <p:spPr bwMode="auto">
            <a:xfrm>
              <a:off x="4681" y="2549"/>
              <a:ext cx="124" cy="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90" name="Line 345"/>
            <p:cNvSpPr>
              <a:spLocks noChangeShapeType="1"/>
            </p:cNvSpPr>
            <p:nvPr/>
          </p:nvSpPr>
          <p:spPr bwMode="auto">
            <a:xfrm>
              <a:off x="4743" y="2503"/>
              <a:ext cx="1" cy="93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91" name="Line 346"/>
            <p:cNvSpPr>
              <a:spLocks noChangeShapeType="1"/>
            </p:cNvSpPr>
            <p:nvPr/>
          </p:nvSpPr>
          <p:spPr bwMode="auto">
            <a:xfrm>
              <a:off x="4708" y="2556"/>
              <a:ext cx="124" cy="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92" name="Line 347"/>
            <p:cNvSpPr>
              <a:spLocks noChangeShapeType="1"/>
            </p:cNvSpPr>
            <p:nvPr/>
          </p:nvSpPr>
          <p:spPr bwMode="auto">
            <a:xfrm>
              <a:off x="4770" y="2509"/>
              <a:ext cx="1" cy="93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93" name="Line 348"/>
            <p:cNvSpPr>
              <a:spLocks noChangeShapeType="1"/>
            </p:cNvSpPr>
            <p:nvPr/>
          </p:nvSpPr>
          <p:spPr bwMode="auto">
            <a:xfrm>
              <a:off x="4735" y="2552"/>
              <a:ext cx="124" cy="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94" name="Line 349"/>
            <p:cNvSpPr>
              <a:spLocks noChangeShapeType="1"/>
            </p:cNvSpPr>
            <p:nvPr/>
          </p:nvSpPr>
          <p:spPr bwMode="auto">
            <a:xfrm>
              <a:off x="4797" y="2506"/>
              <a:ext cx="1" cy="92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95" name="Line 350"/>
            <p:cNvSpPr>
              <a:spLocks noChangeShapeType="1"/>
            </p:cNvSpPr>
            <p:nvPr/>
          </p:nvSpPr>
          <p:spPr bwMode="auto">
            <a:xfrm>
              <a:off x="4763" y="2550"/>
              <a:ext cx="123" cy="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96" name="Line 351"/>
            <p:cNvSpPr>
              <a:spLocks noChangeShapeType="1"/>
            </p:cNvSpPr>
            <p:nvPr/>
          </p:nvSpPr>
          <p:spPr bwMode="auto">
            <a:xfrm>
              <a:off x="4824" y="2504"/>
              <a:ext cx="1" cy="92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97" name="Line 352"/>
            <p:cNvSpPr>
              <a:spLocks noChangeShapeType="1"/>
            </p:cNvSpPr>
            <p:nvPr/>
          </p:nvSpPr>
          <p:spPr bwMode="auto">
            <a:xfrm>
              <a:off x="4790" y="2553"/>
              <a:ext cx="123" cy="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98" name="Line 353"/>
            <p:cNvSpPr>
              <a:spLocks noChangeShapeType="1"/>
            </p:cNvSpPr>
            <p:nvPr/>
          </p:nvSpPr>
          <p:spPr bwMode="auto">
            <a:xfrm>
              <a:off x="4851" y="2507"/>
              <a:ext cx="1" cy="93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99" name="Line 354"/>
            <p:cNvSpPr>
              <a:spLocks noChangeShapeType="1"/>
            </p:cNvSpPr>
            <p:nvPr/>
          </p:nvSpPr>
          <p:spPr bwMode="auto">
            <a:xfrm>
              <a:off x="4817" y="2549"/>
              <a:ext cx="124" cy="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00" name="Line 355"/>
            <p:cNvSpPr>
              <a:spLocks noChangeShapeType="1"/>
            </p:cNvSpPr>
            <p:nvPr/>
          </p:nvSpPr>
          <p:spPr bwMode="auto">
            <a:xfrm>
              <a:off x="4879" y="2502"/>
              <a:ext cx="1" cy="93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01" name="Line 356"/>
            <p:cNvSpPr>
              <a:spLocks noChangeShapeType="1"/>
            </p:cNvSpPr>
            <p:nvPr/>
          </p:nvSpPr>
          <p:spPr bwMode="auto">
            <a:xfrm>
              <a:off x="4844" y="2555"/>
              <a:ext cx="123" cy="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02" name="Line 357"/>
            <p:cNvSpPr>
              <a:spLocks noChangeShapeType="1"/>
            </p:cNvSpPr>
            <p:nvPr/>
          </p:nvSpPr>
          <p:spPr bwMode="auto">
            <a:xfrm>
              <a:off x="4905" y="2509"/>
              <a:ext cx="1" cy="92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03" name="Line 358"/>
            <p:cNvSpPr>
              <a:spLocks noChangeShapeType="1"/>
            </p:cNvSpPr>
            <p:nvPr/>
          </p:nvSpPr>
          <p:spPr bwMode="auto">
            <a:xfrm>
              <a:off x="4871" y="2549"/>
              <a:ext cx="124" cy="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04" name="Line 359"/>
            <p:cNvSpPr>
              <a:spLocks noChangeShapeType="1"/>
            </p:cNvSpPr>
            <p:nvPr/>
          </p:nvSpPr>
          <p:spPr bwMode="auto">
            <a:xfrm>
              <a:off x="4933" y="2503"/>
              <a:ext cx="1" cy="92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05" name="Line 360"/>
            <p:cNvSpPr>
              <a:spLocks noChangeShapeType="1"/>
            </p:cNvSpPr>
            <p:nvPr/>
          </p:nvSpPr>
          <p:spPr bwMode="auto">
            <a:xfrm>
              <a:off x="4898" y="2553"/>
              <a:ext cx="124" cy="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06" name="Line 361"/>
            <p:cNvSpPr>
              <a:spLocks noChangeShapeType="1"/>
            </p:cNvSpPr>
            <p:nvPr/>
          </p:nvSpPr>
          <p:spPr bwMode="auto">
            <a:xfrm>
              <a:off x="4960" y="2507"/>
              <a:ext cx="1" cy="92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07" name="Line 362"/>
            <p:cNvSpPr>
              <a:spLocks noChangeShapeType="1"/>
            </p:cNvSpPr>
            <p:nvPr/>
          </p:nvSpPr>
          <p:spPr bwMode="auto">
            <a:xfrm>
              <a:off x="4925" y="2550"/>
              <a:ext cx="124" cy="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08" name="Line 363"/>
            <p:cNvSpPr>
              <a:spLocks noChangeShapeType="1"/>
            </p:cNvSpPr>
            <p:nvPr/>
          </p:nvSpPr>
          <p:spPr bwMode="auto">
            <a:xfrm>
              <a:off x="4987" y="2504"/>
              <a:ext cx="1" cy="93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09" name="Line 364"/>
            <p:cNvSpPr>
              <a:spLocks noChangeShapeType="1"/>
            </p:cNvSpPr>
            <p:nvPr/>
          </p:nvSpPr>
          <p:spPr bwMode="auto">
            <a:xfrm>
              <a:off x="4952" y="2553"/>
              <a:ext cx="124" cy="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10" name="Line 365"/>
            <p:cNvSpPr>
              <a:spLocks noChangeShapeType="1"/>
            </p:cNvSpPr>
            <p:nvPr/>
          </p:nvSpPr>
          <p:spPr bwMode="auto">
            <a:xfrm>
              <a:off x="5014" y="2507"/>
              <a:ext cx="1" cy="92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11" name="Line 366"/>
            <p:cNvSpPr>
              <a:spLocks noChangeShapeType="1"/>
            </p:cNvSpPr>
            <p:nvPr/>
          </p:nvSpPr>
          <p:spPr bwMode="auto">
            <a:xfrm>
              <a:off x="4977" y="2578"/>
              <a:ext cx="123" cy="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12" name="Line 367"/>
            <p:cNvSpPr>
              <a:spLocks noChangeShapeType="1"/>
            </p:cNvSpPr>
            <p:nvPr/>
          </p:nvSpPr>
          <p:spPr bwMode="auto">
            <a:xfrm>
              <a:off x="5038" y="2532"/>
              <a:ext cx="1" cy="93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13" name="Line 368"/>
            <p:cNvSpPr>
              <a:spLocks noChangeShapeType="1"/>
            </p:cNvSpPr>
            <p:nvPr/>
          </p:nvSpPr>
          <p:spPr bwMode="auto">
            <a:xfrm>
              <a:off x="5004" y="2550"/>
              <a:ext cx="124" cy="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14" name="Line 369"/>
            <p:cNvSpPr>
              <a:spLocks noChangeShapeType="1"/>
            </p:cNvSpPr>
            <p:nvPr/>
          </p:nvSpPr>
          <p:spPr bwMode="auto">
            <a:xfrm>
              <a:off x="5066" y="2504"/>
              <a:ext cx="1" cy="92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15" name="Line 370"/>
            <p:cNvSpPr>
              <a:spLocks noChangeShapeType="1"/>
            </p:cNvSpPr>
            <p:nvPr/>
          </p:nvSpPr>
          <p:spPr bwMode="auto">
            <a:xfrm>
              <a:off x="5031" y="2552"/>
              <a:ext cx="124" cy="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16" name="Line 371"/>
            <p:cNvSpPr>
              <a:spLocks noChangeShapeType="1"/>
            </p:cNvSpPr>
            <p:nvPr/>
          </p:nvSpPr>
          <p:spPr bwMode="auto">
            <a:xfrm>
              <a:off x="5093" y="2506"/>
              <a:ext cx="1" cy="93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17" name="Line 372"/>
            <p:cNvSpPr>
              <a:spLocks noChangeShapeType="1"/>
            </p:cNvSpPr>
            <p:nvPr/>
          </p:nvSpPr>
          <p:spPr bwMode="auto">
            <a:xfrm>
              <a:off x="5058" y="2551"/>
              <a:ext cx="124" cy="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18" name="Line 373"/>
            <p:cNvSpPr>
              <a:spLocks noChangeShapeType="1"/>
            </p:cNvSpPr>
            <p:nvPr/>
          </p:nvSpPr>
          <p:spPr bwMode="auto">
            <a:xfrm>
              <a:off x="5120" y="2505"/>
              <a:ext cx="1" cy="92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19" name="Line 374"/>
            <p:cNvSpPr>
              <a:spLocks noChangeShapeType="1"/>
            </p:cNvSpPr>
            <p:nvPr/>
          </p:nvSpPr>
          <p:spPr bwMode="auto">
            <a:xfrm>
              <a:off x="5085" y="2555"/>
              <a:ext cx="124" cy="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20" name="Line 375"/>
            <p:cNvSpPr>
              <a:spLocks noChangeShapeType="1"/>
            </p:cNvSpPr>
            <p:nvPr/>
          </p:nvSpPr>
          <p:spPr bwMode="auto">
            <a:xfrm>
              <a:off x="5147" y="2509"/>
              <a:ext cx="1" cy="92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21" name="Line 376"/>
            <p:cNvSpPr>
              <a:spLocks noChangeShapeType="1"/>
            </p:cNvSpPr>
            <p:nvPr/>
          </p:nvSpPr>
          <p:spPr bwMode="auto">
            <a:xfrm>
              <a:off x="5112" y="2549"/>
              <a:ext cx="124" cy="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22" name="Line 377"/>
            <p:cNvSpPr>
              <a:spLocks noChangeShapeType="1"/>
            </p:cNvSpPr>
            <p:nvPr/>
          </p:nvSpPr>
          <p:spPr bwMode="auto">
            <a:xfrm>
              <a:off x="5174" y="2502"/>
              <a:ext cx="1" cy="93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23" name="Line 378"/>
            <p:cNvSpPr>
              <a:spLocks noChangeShapeType="1"/>
            </p:cNvSpPr>
            <p:nvPr/>
          </p:nvSpPr>
          <p:spPr bwMode="auto">
            <a:xfrm>
              <a:off x="5139" y="2553"/>
              <a:ext cx="124" cy="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24" name="Line 379"/>
            <p:cNvSpPr>
              <a:spLocks noChangeShapeType="1"/>
            </p:cNvSpPr>
            <p:nvPr/>
          </p:nvSpPr>
          <p:spPr bwMode="auto">
            <a:xfrm>
              <a:off x="5201" y="2507"/>
              <a:ext cx="1" cy="92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25" name="Line 380"/>
            <p:cNvSpPr>
              <a:spLocks noChangeShapeType="1"/>
            </p:cNvSpPr>
            <p:nvPr/>
          </p:nvSpPr>
          <p:spPr bwMode="auto">
            <a:xfrm>
              <a:off x="5166" y="2550"/>
              <a:ext cx="124" cy="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26" name="Line 381"/>
            <p:cNvSpPr>
              <a:spLocks noChangeShapeType="1"/>
            </p:cNvSpPr>
            <p:nvPr/>
          </p:nvSpPr>
          <p:spPr bwMode="auto">
            <a:xfrm>
              <a:off x="5228" y="2504"/>
              <a:ext cx="1" cy="93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27" name="Line 382"/>
            <p:cNvSpPr>
              <a:spLocks noChangeShapeType="1"/>
            </p:cNvSpPr>
            <p:nvPr/>
          </p:nvSpPr>
          <p:spPr bwMode="auto">
            <a:xfrm>
              <a:off x="5193" y="2552"/>
              <a:ext cx="124" cy="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28" name="Line 383"/>
            <p:cNvSpPr>
              <a:spLocks noChangeShapeType="1"/>
            </p:cNvSpPr>
            <p:nvPr/>
          </p:nvSpPr>
          <p:spPr bwMode="auto">
            <a:xfrm>
              <a:off x="5255" y="2506"/>
              <a:ext cx="1" cy="92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29" name="Line 384"/>
            <p:cNvSpPr>
              <a:spLocks noChangeShapeType="1"/>
            </p:cNvSpPr>
            <p:nvPr/>
          </p:nvSpPr>
          <p:spPr bwMode="auto">
            <a:xfrm>
              <a:off x="5220" y="2555"/>
              <a:ext cx="124" cy="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30" name="Line 385"/>
            <p:cNvSpPr>
              <a:spLocks noChangeShapeType="1"/>
            </p:cNvSpPr>
            <p:nvPr/>
          </p:nvSpPr>
          <p:spPr bwMode="auto">
            <a:xfrm>
              <a:off x="5282" y="2509"/>
              <a:ext cx="1" cy="92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31" name="Line 386"/>
            <p:cNvSpPr>
              <a:spLocks noChangeShapeType="1"/>
            </p:cNvSpPr>
            <p:nvPr/>
          </p:nvSpPr>
          <p:spPr bwMode="auto">
            <a:xfrm>
              <a:off x="5248" y="2549"/>
              <a:ext cx="123" cy="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32" name="Line 387"/>
            <p:cNvSpPr>
              <a:spLocks noChangeShapeType="1"/>
            </p:cNvSpPr>
            <p:nvPr/>
          </p:nvSpPr>
          <p:spPr bwMode="auto">
            <a:xfrm>
              <a:off x="5309" y="2503"/>
              <a:ext cx="1" cy="92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33" name="Line 388"/>
            <p:cNvSpPr>
              <a:spLocks noChangeShapeType="1"/>
            </p:cNvSpPr>
            <p:nvPr/>
          </p:nvSpPr>
          <p:spPr bwMode="auto">
            <a:xfrm>
              <a:off x="5274" y="2555"/>
              <a:ext cx="124" cy="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34" name="Line 389"/>
            <p:cNvSpPr>
              <a:spLocks noChangeShapeType="1"/>
            </p:cNvSpPr>
            <p:nvPr/>
          </p:nvSpPr>
          <p:spPr bwMode="auto">
            <a:xfrm>
              <a:off x="5336" y="2509"/>
              <a:ext cx="1" cy="92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35" name="Line 390"/>
            <p:cNvSpPr>
              <a:spLocks noChangeShapeType="1"/>
            </p:cNvSpPr>
            <p:nvPr/>
          </p:nvSpPr>
          <p:spPr bwMode="auto">
            <a:xfrm>
              <a:off x="5302" y="2547"/>
              <a:ext cx="124" cy="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36" name="Line 391"/>
            <p:cNvSpPr>
              <a:spLocks noChangeShapeType="1"/>
            </p:cNvSpPr>
            <p:nvPr/>
          </p:nvSpPr>
          <p:spPr bwMode="auto">
            <a:xfrm>
              <a:off x="5364" y="2501"/>
              <a:ext cx="1" cy="93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37" name="Line 392"/>
            <p:cNvSpPr>
              <a:spLocks noChangeShapeType="1"/>
            </p:cNvSpPr>
            <p:nvPr/>
          </p:nvSpPr>
          <p:spPr bwMode="auto">
            <a:xfrm>
              <a:off x="5329" y="2554"/>
              <a:ext cx="123" cy="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38" name="Line 393"/>
            <p:cNvSpPr>
              <a:spLocks noChangeShapeType="1"/>
            </p:cNvSpPr>
            <p:nvPr/>
          </p:nvSpPr>
          <p:spPr bwMode="auto">
            <a:xfrm>
              <a:off x="5390" y="2508"/>
              <a:ext cx="1" cy="92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39" name="Line 394"/>
            <p:cNvSpPr>
              <a:spLocks noChangeShapeType="1"/>
            </p:cNvSpPr>
            <p:nvPr/>
          </p:nvSpPr>
          <p:spPr bwMode="auto">
            <a:xfrm>
              <a:off x="5356" y="2550"/>
              <a:ext cx="124" cy="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40" name="Line 395"/>
            <p:cNvSpPr>
              <a:spLocks noChangeShapeType="1"/>
            </p:cNvSpPr>
            <p:nvPr/>
          </p:nvSpPr>
          <p:spPr bwMode="auto">
            <a:xfrm>
              <a:off x="5418" y="2504"/>
              <a:ext cx="1" cy="93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41" name="Line 396"/>
            <p:cNvSpPr>
              <a:spLocks noChangeShapeType="1"/>
            </p:cNvSpPr>
            <p:nvPr/>
          </p:nvSpPr>
          <p:spPr bwMode="auto">
            <a:xfrm>
              <a:off x="5383" y="2554"/>
              <a:ext cx="124" cy="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42" name="Line 397"/>
            <p:cNvSpPr>
              <a:spLocks noChangeShapeType="1"/>
            </p:cNvSpPr>
            <p:nvPr/>
          </p:nvSpPr>
          <p:spPr bwMode="auto">
            <a:xfrm>
              <a:off x="5445" y="2508"/>
              <a:ext cx="1" cy="92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43" name="Line 398"/>
            <p:cNvSpPr>
              <a:spLocks noChangeShapeType="1"/>
            </p:cNvSpPr>
            <p:nvPr/>
          </p:nvSpPr>
          <p:spPr bwMode="auto">
            <a:xfrm>
              <a:off x="5410" y="2553"/>
              <a:ext cx="123" cy="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44" name="Line 399"/>
            <p:cNvSpPr>
              <a:spLocks noChangeShapeType="1"/>
            </p:cNvSpPr>
            <p:nvPr/>
          </p:nvSpPr>
          <p:spPr bwMode="auto">
            <a:xfrm>
              <a:off x="5471" y="2507"/>
              <a:ext cx="1" cy="93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45" name="Line 400"/>
            <p:cNvSpPr>
              <a:spLocks noChangeShapeType="1"/>
            </p:cNvSpPr>
            <p:nvPr/>
          </p:nvSpPr>
          <p:spPr bwMode="auto">
            <a:xfrm>
              <a:off x="5099" y="2005"/>
              <a:ext cx="124" cy="1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46" name="Line 401"/>
            <p:cNvSpPr>
              <a:spLocks noChangeShapeType="1"/>
            </p:cNvSpPr>
            <p:nvPr/>
          </p:nvSpPr>
          <p:spPr bwMode="auto">
            <a:xfrm>
              <a:off x="5161" y="1959"/>
              <a:ext cx="1" cy="92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47" name="Rectangle 402"/>
            <p:cNvSpPr>
              <a:spLocks noChangeArrowheads="1"/>
            </p:cNvSpPr>
            <p:nvPr/>
          </p:nvSpPr>
          <p:spPr bwMode="auto">
            <a:xfrm>
              <a:off x="3962" y="2039"/>
              <a:ext cx="776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100">
                  <a:solidFill>
                    <a:srgbClr val="000000"/>
                  </a:solidFill>
                  <a:latin typeface="Arial" charset="0"/>
                </a:rPr>
                <a:t>IPG - TCP</a:t>
              </a:r>
              <a:endParaRPr lang="en-US"/>
            </a:p>
          </p:txBody>
        </p:sp>
        <p:sp>
          <p:nvSpPr>
            <p:cNvPr id="18248" name="Line 403"/>
            <p:cNvSpPr>
              <a:spLocks noChangeShapeType="1"/>
            </p:cNvSpPr>
            <p:nvPr/>
          </p:nvSpPr>
          <p:spPr bwMode="auto">
            <a:xfrm>
              <a:off x="576" y="2281"/>
              <a:ext cx="124" cy="93"/>
            </a:xfrm>
            <a:prstGeom prst="line">
              <a:avLst/>
            </a:prstGeom>
            <a:noFill/>
            <a:ln w="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49" name="Line 404"/>
            <p:cNvSpPr>
              <a:spLocks noChangeShapeType="1"/>
            </p:cNvSpPr>
            <p:nvPr/>
          </p:nvSpPr>
          <p:spPr bwMode="auto">
            <a:xfrm flipV="1">
              <a:off x="576" y="2281"/>
              <a:ext cx="124" cy="92"/>
            </a:xfrm>
            <a:prstGeom prst="line">
              <a:avLst/>
            </a:prstGeom>
            <a:noFill/>
            <a:ln w="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610" name="Group 405"/>
          <p:cNvGrpSpPr>
            <a:grpSpLocks/>
          </p:cNvGrpSpPr>
          <p:nvPr/>
        </p:nvGrpSpPr>
        <p:grpSpPr bwMode="auto">
          <a:xfrm>
            <a:off x="1000125" y="3546475"/>
            <a:ext cx="4464050" cy="620713"/>
            <a:chOff x="630" y="2234"/>
            <a:chExt cx="2812" cy="391"/>
          </a:xfrm>
        </p:grpSpPr>
        <p:sp>
          <p:nvSpPr>
            <p:cNvPr id="17850" name="Line 406"/>
            <p:cNvSpPr>
              <a:spLocks noChangeShapeType="1"/>
            </p:cNvSpPr>
            <p:nvPr/>
          </p:nvSpPr>
          <p:spPr bwMode="auto">
            <a:xfrm>
              <a:off x="630" y="2234"/>
              <a:ext cx="124" cy="93"/>
            </a:xfrm>
            <a:prstGeom prst="line">
              <a:avLst/>
            </a:prstGeom>
            <a:noFill/>
            <a:ln w="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51" name="Line 407"/>
            <p:cNvSpPr>
              <a:spLocks noChangeShapeType="1"/>
            </p:cNvSpPr>
            <p:nvPr/>
          </p:nvSpPr>
          <p:spPr bwMode="auto">
            <a:xfrm flipV="1">
              <a:off x="630" y="2234"/>
              <a:ext cx="124" cy="92"/>
            </a:xfrm>
            <a:prstGeom prst="line">
              <a:avLst/>
            </a:prstGeom>
            <a:noFill/>
            <a:ln w="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52" name="Line 408"/>
            <p:cNvSpPr>
              <a:spLocks noChangeShapeType="1"/>
            </p:cNvSpPr>
            <p:nvPr/>
          </p:nvSpPr>
          <p:spPr bwMode="auto">
            <a:xfrm>
              <a:off x="670" y="2379"/>
              <a:ext cx="124" cy="93"/>
            </a:xfrm>
            <a:prstGeom prst="line">
              <a:avLst/>
            </a:prstGeom>
            <a:noFill/>
            <a:ln w="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53" name="Line 409"/>
            <p:cNvSpPr>
              <a:spLocks noChangeShapeType="1"/>
            </p:cNvSpPr>
            <p:nvPr/>
          </p:nvSpPr>
          <p:spPr bwMode="auto">
            <a:xfrm flipV="1">
              <a:off x="670" y="2379"/>
              <a:ext cx="124" cy="93"/>
            </a:xfrm>
            <a:prstGeom prst="line">
              <a:avLst/>
            </a:prstGeom>
            <a:noFill/>
            <a:ln w="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54" name="Line 410"/>
            <p:cNvSpPr>
              <a:spLocks noChangeShapeType="1"/>
            </p:cNvSpPr>
            <p:nvPr/>
          </p:nvSpPr>
          <p:spPr bwMode="auto">
            <a:xfrm>
              <a:off x="697" y="2507"/>
              <a:ext cx="124" cy="93"/>
            </a:xfrm>
            <a:prstGeom prst="line">
              <a:avLst/>
            </a:prstGeom>
            <a:noFill/>
            <a:ln w="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55" name="Line 411"/>
            <p:cNvSpPr>
              <a:spLocks noChangeShapeType="1"/>
            </p:cNvSpPr>
            <p:nvPr/>
          </p:nvSpPr>
          <p:spPr bwMode="auto">
            <a:xfrm flipV="1">
              <a:off x="697" y="2507"/>
              <a:ext cx="124" cy="92"/>
            </a:xfrm>
            <a:prstGeom prst="line">
              <a:avLst/>
            </a:prstGeom>
            <a:noFill/>
            <a:ln w="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56" name="Line 412"/>
            <p:cNvSpPr>
              <a:spLocks noChangeShapeType="1"/>
            </p:cNvSpPr>
            <p:nvPr/>
          </p:nvSpPr>
          <p:spPr bwMode="auto">
            <a:xfrm>
              <a:off x="724" y="2504"/>
              <a:ext cx="124" cy="92"/>
            </a:xfrm>
            <a:prstGeom prst="line">
              <a:avLst/>
            </a:prstGeom>
            <a:noFill/>
            <a:ln w="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57" name="Line 413"/>
            <p:cNvSpPr>
              <a:spLocks noChangeShapeType="1"/>
            </p:cNvSpPr>
            <p:nvPr/>
          </p:nvSpPr>
          <p:spPr bwMode="auto">
            <a:xfrm flipV="1">
              <a:off x="724" y="2504"/>
              <a:ext cx="124" cy="92"/>
            </a:xfrm>
            <a:prstGeom prst="line">
              <a:avLst/>
            </a:prstGeom>
            <a:noFill/>
            <a:ln w="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58" name="Line 414"/>
            <p:cNvSpPr>
              <a:spLocks noChangeShapeType="1"/>
            </p:cNvSpPr>
            <p:nvPr/>
          </p:nvSpPr>
          <p:spPr bwMode="auto">
            <a:xfrm>
              <a:off x="751" y="2507"/>
              <a:ext cx="124" cy="92"/>
            </a:xfrm>
            <a:prstGeom prst="line">
              <a:avLst/>
            </a:prstGeom>
            <a:noFill/>
            <a:ln w="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59" name="Line 415"/>
            <p:cNvSpPr>
              <a:spLocks noChangeShapeType="1"/>
            </p:cNvSpPr>
            <p:nvPr/>
          </p:nvSpPr>
          <p:spPr bwMode="auto">
            <a:xfrm flipV="1">
              <a:off x="751" y="2507"/>
              <a:ext cx="124" cy="92"/>
            </a:xfrm>
            <a:prstGeom prst="line">
              <a:avLst/>
            </a:prstGeom>
            <a:noFill/>
            <a:ln w="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60" name="Line 416"/>
            <p:cNvSpPr>
              <a:spLocks noChangeShapeType="1"/>
            </p:cNvSpPr>
            <p:nvPr/>
          </p:nvSpPr>
          <p:spPr bwMode="auto">
            <a:xfrm>
              <a:off x="776" y="2533"/>
              <a:ext cx="123" cy="92"/>
            </a:xfrm>
            <a:prstGeom prst="line">
              <a:avLst/>
            </a:prstGeom>
            <a:noFill/>
            <a:ln w="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61" name="Line 417"/>
            <p:cNvSpPr>
              <a:spLocks noChangeShapeType="1"/>
            </p:cNvSpPr>
            <p:nvPr/>
          </p:nvSpPr>
          <p:spPr bwMode="auto">
            <a:xfrm flipV="1">
              <a:off x="776" y="2533"/>
              <a:ext cx="123" cy="92"/>
            </a:xfrm>
            <a:prstGeom prst="line">
              <a:avLst/>
            </a:prstGeom>
            <a:noFill/>
            <a:ln w="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62" name="Line 418"/>
            <p:cNvSpPr>
              <a:spLocks noChangeShapeType="1"/>
            </p:cNvSpPr>
            <p:nvPr/>
          </p:nvSpPr>
          <p:spPr bwMode="auto">
            <a:xfrm>
              <a:off x="802" y="2506"/>
              <a:ext cx="124" cy="93"/>
            </a:xfrm>
            <a:prstGeom prst="line">
              <a:avLst/>
            </a:prstGeom>
            <a:noFill/>
            <a:ln w="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63" name="Line 419"/>
            <p:cNvSpPr>
              <a:spLocks noChangeShapeType="1"/>
            </p:cNvSpPr>
            <p:nvPr/>
          </p:nvSpPr>
          <p:spPr bwMode="auto">
            <a:xfrm flipV="1">
              <a:off x="802" y="2506"/>
              <a:ext cx="124" cy="93"/>
            </a:xfrm>
            <a:prstGeom prst="line">
              <a:avLst/>
            </a:prstGeom>
            <a:noFill/>
            <a:ln w="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64" name="Line 420"/>
            <p:cNvSpPr>
              <a:spLocks noChangeShapeType="1"/>
            </p:cNvSpPr>
            <p:nvPr/>
          </p:nvSpPr>
          <p:spPr bwMode="auto">
            <a:xfrm>
              <a:off x="830" y="2503"/>
              <a:ext cx="124" cy="93"/>
            </a:xfrm>
            <a:prstGeom prst="line">
              <a:avLst/>
            </a:prstGeom>
            <a:noFill/>
            <a:ln w="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65" name="Line 421"/>
            <p:cNvSpPr>
              <a:spLocks noChangeShapeType="1"/>
            </p:cNvSpPr>
            <p:nvPr/>
          </p:nvSpPr>
          <p:spPr bwMode="auto">
            <a:xfrm flipV="1">
              <a:off x="830" y="2503"/>
              <a:ext cx="124" cy="93"/>
            </a:xfrm>
            <a:prstGeom prst="line">
              <a:avLst/>
            </a:prstGeom>
            <a:noFill/>
            <a:ln w="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66" name="Line 422"/>
            <p:cNvSpPr>
              <a:spLocks noChangeShapeType="1"/>
            </p:cNvSpPr>
            <p:nvPr/>
          </p:nvSpPr>
          <p:spPr bwMode="auto">
            <a:xfrm>
              <a:off x="857" y="2500"/>
              <a:ext cx="124" cy="93"/>
            </a:xfrm>
            <a:prstGeom prst="line">
              <a:avLst/>
            </a:prstGeom>
            <a:noFill/>
            <a:ln w="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67" name="Line 423"/>
            <p:cNvSpPr>
              <a:spLocks noChangeShapeType="1"/>
            </p:cNvSpPr>
            <p:nvPr/>
          </p:nvSpPr>
          <p:spPr bwMode="auto">
            <a:xfrm flipV="1">
              <a:off x="857" y="2500"/>
              <a:ext cx="124" cy="93"/>
            </a:xfrm>
            <a:prstGeom prst="line">
              <a:avLst/>
            </a:prstGeom>
            <a:noFill/>
            <a:ln w="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68" name="Line 424"/>
            <p:cNvSpPr>
              <a:spLocks noChangeShapeType="1"/>
            </p:cNvSpPr>
            <p:nvPr/>
          </p:nvSpPr>
          <p:spPr bwMode="auto">
            <a:xfrm>
              <a:off x="884" y="2509"/>
              <a:ext cx="124" cy="93"/>
            </a:xfrm>
            <a:prstGeom prst="line">
              <a:avLst/>
            </a:prstGeom>
            <a:noFill/>
            <a:ln w="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69" name="Line 425"/>
            <p:cNvSpPr>
              <a:spLocks noChangeShapeType="1"/>
            </p:cNvSpPr>
            <p:nvPr/>
          </p:nvSpPr>
          <p:spPr bwMode="auto">
            <a:xfrm flipV="1">
              <a:off x="884" y="2509"/>
              <a:ext cx="124" cy="93"/>
            </a:xfrm>
            <a:prstGeom prst="line">
              <a:avLst/>
            </a:prstGeom>
            <a:noFill/>
            <a:ln w="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70" name="Line 426"/>
            <p:cNvSpPr>
              <a:spLocks noChangeShapeType="1"/>
            </p:cNvSpPr>
            <p:nvPr/>
          </p:nvSpPr>
          <p:spPr bwMode="auto">
            <a:xfrm>
              <a:off x="911" y="2506"/>
              <a:ext cx="124" cy="93"/>
            </a:xfrm>
            <a:prstGeom prst="line">
              <a:avLst/>
            </a:prstGeom>
            <a:noFill/>
            <a:ln w="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71" name="Line 427"/>
            <p:cNvSpPr>
              <a:spLocks noChangeShapeType="1"/>
            </p:cNvSpPr>
            <p:nvPr/>
          </p:nvSpPr>
          <p:spPr bwMode="auto">
            <a:xfrm flipV="1">
              <a:off x="911" y="2506"/>
              <a:ext cx="124" cy="92"/>
            </a:xfrm>
            <a:prstGeom prst="line">
              <a:avLst/>
            </a:prstGeom>
            <a:noFill/>
            <a:ln w="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72" name="Line 428"/>
            <p:cNvSpPr>
              <a:spLocks noChangeShapeType="1"/>
            </p:cNvSpPr>
            <p:nvPr/>
          </p:nvSpPr>
          <p:spPr bwMode="auto">
            <a:xfrm>
              <a:off x="938" y="2508"/>
              <a:ext cx="124" cy="92"/>
            </a:xfrm>
            <a:prstGeom prst="line">
              <a:avLst/>
            </a:prstGeom>
            <a:noFill/>
            <a:ln w="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73" name="Line 429"/>
            <p:cNvSpPr>
              <a:spLocks noChangeShapeType="1"/>
            </p:cNvSpPr>
            <p:nvPr/>
          </p:nvSpPr>
          <p:spPr bwMode="auto">
            <a:xfrm flipV="1">
              <a:off x="938" y="2507"/>
              <a:ext cx="124" cy="93"/>
            </a:xfrm>
            <a:prstGeom prst="line">
              <a:avLst/>
            </a:prstGeom>
            <a:noFill/>
            <a:ln w="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74" name="Line 430"/>
            <p:cNvSpPr>
              <a:spLocks noChangeShapeType="1"/>
            </p:cNvSpPr>
            <p:nvPr/>
          </p:nvSpPr>
          <p:spPr bwMode="auto">
            <a:xfrm>
              <a:off x="965" y="2506"/>
              <a:ext cx="124" cy="93"/>
            </a:xfrm>
            <a:prstGeom prst="line">
              <a:avLst/>
            </a:prstGeom>
            <a:noFill/>
            <a:ln w="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75" name="Line 431"/>
            <p:cNvSpPr>
              <a:spLocks noChangeShapeType="1"/>
            </p:cNvSpPr>
            <p:nvPr/>
          </p:nvSpPr>
          <p:spPr bwMode="auto">
            <a:xfrm flipV="1">
              <a:off x="965" y="2506"/>
              <a:ext cx="124" cy="93"/>
            </a:xfrm>
            <a:prstGeom prst="line">
              <a:avLst/>
            </a:prstGeom>
            <a:noFill/>
            <a:ln w="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76" name="Line 432"/>
            <p:cNvSpPr>
              <a:spLocks noChangeShapeType="1"/>
            </p:cNvSpPr>
            <p:nvPr/>
          </p:nvSpPr>
          <p:spPr bwMode="auto">
            <a:xfrm>
              <a:off x="992" y="2504"/>
              <a:ext cx="124" cy="92"/>
            </a:xfrm>
            <a:prstGeom prst="line">
              <a:avLst/>
            </a:prstGeom>
            <a:noFill/>
            <a:ln w="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77" name="Line 433"/>
            <p:cNvSpPr>
              <a:spLocks noChangeShapeType="1"/>
            </p:cNvSpPr>
            <p:nvPr/>
          </p:nvSpPr>
          <p:spPr bwMode="auto">
            <a:xfrm flipV="1">
              <a:off x="992" y="2503"/>
              <a:ext cx="124" cy="93"/>
            </a:xfrm>
            <a:prstGeom prst="line">
              <a:avLst/>
            </a:prstGeom>
            <a:noFill/>
            <a:ln w="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78" name="Line 434"/>
            <p:cNvSpPr>
              <a:spLocks noChangeShapeType="1"/>
            </p:cNvSpPr>
            <p:nvPr/>
          </p:nvSpPr>
          <p:spPr bwMode="auto">
            <a:xfrm>
              <a:off x="1019" y="2507"/>
              <a:ext cx="124" cy="93"/>
            </a:xfrm>
            <a:prstGeom prst="line">
              <a:avLst/>
            </a:prstGeom>
            <a:noFill/>
            <a:ln w="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79" name="Line 435"/>
            <p:cNvSpPr>
              <a:spLocks noChangeShapeType="1"/>
            </p:cNvSpPr>
            <p:nvPr/>
          </p:nvSpPr>
          <p:spPr bwMode="auto">
            <a:xfrm flipV="1">
              <a:off x="1019" y="2507"/>
              <a:ext cx="124" cy="92"/>
            </a:xfrm>
            <a:prstGeom prst="line">
              <a:avLst/>
            </a:prstGeom>
            <a:noFill/>
            <a:ln w="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80" name="Line 436"/>
            <p:cNvSpPr>
              <a:spLocks noChangeShapeType="1"/>
            </p:cNvSpPr>
            <p:nvPr/>
          </p:nvSpPr>
          <p:spPr bwMode="auto">
            <a:xfrm>
              <a:off x="1044" y="2526"/>
              <a:ext cx="124" cy="92"/>
            </a:xfrm>
            <a:prstGeom prst="line">
              <a:avLst/>
            </a:prstGeom>
            <a:noFill/>
            <a:ln w="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81" name="Line 437"/>
            <p:cNvSpPr>
              <a:spLocks noChangeShapeType="1"/>
            </p:cNvSpPr>
            <p:nvPr/>
          </p:nvSpPr>
          <p:spPr bwMode="auto">
            <a:xfrm flipV="1">
              <a:off x="1044" y="2526"/>
              <a:ext cx="124" cy="92"/>
            </a:xfrm>
            <a:prstGeom prst="line">
              <a:avLst/>
            </a:prstGeom>
            <a:noFill/>
            <a:ln w="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82" name="Line 438"/>
            <p:cNvSpPr>
              <a:spLocks noChangeShapeType="1"/>
            </p:cNvSpPr>
            <p:nvPr/>
          </p:nvSpPr>
          <p:spPr bwMode="auto">
            <a:xfrm>
              <a:off x="1071" y="2510"/>
              <a:ext cx="124" cy="92"/>
            </a:xfrm>
            <a:prstGeom prst="line">
              <a:avLst/>
            </a:prstGeom>
            <a:noFill/>
            <a:ln w="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83" name="Line 439"/>
            <p:cNvSpPr>
              <a:spLocks noChangeShapeType="1"/>
            </p:cNvSpPr>
            <p:nvPr/>
          </p:nvSpPr>
          <p:spPr bwMode="auto">
            <a:xfrm flipV="1">
              <a:off x="1071" y="2509"/>
              <a:ext cx="124" cy="93"/>
            </a:xfrm>
            <a:prstGeom prst="line">
              <a:avLst/>
            </a:prstGeom>
            <a:noFill/>
            <a:ln w="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84" name="Line 440"/>
            <p:cNvSpPr>
              <a:spLocks noChangeShapeType="1"/>
            </p:cNvSpPr>
            <p:nvPr/>
          </p:nvSpPr>
          <p:spPr bwMode="auto">
            <a:xfrm>
              <a:off x="1098" y="2506"/>
              <a:ext cx="124" cy="92"/>
            </a:xfrm>
            <a:prstGeom prst="line">
              <a:avLst/>
            </a:prstGeom>
            <a:noFill/>
            <a:ln w="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85" name="Line 441"/>
            <p:cNvSpPr>
              <a:spLocks noChangeShapeType="1"/>
            </p:cNvSpPr>
            <p:nvPr/>
          </p:nvSpPr>
          <p:spPr bwMode="auto">
            <a:xfrm flipV="1">
              <a:off x="1098" y="2505"/>
              <a:ext cx="124" cy="93"/>
            </a:xfrm>
            <a:prstGeom prst="line">
              <a:avLst/>
            </a:prstGeom>
            <a:noFill/>
            <a:ln w="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86" name="Line 442"/>
            <p:cNvSpPr>
              <a:spLocks noChangeShapeType="1"/>
            </p:cNvSpPr>
            <p:nvPr/>
          </p:nvSpPr>
          <p:spPr bwMode="auto">
            <a:xfrm>
              <a:off x="1126" y="2500"/>
              <a:ext cx="124" cy="92"/>
            </a:xfrm>
            <a:prstGeom prst="line">
              <a:avLst/>
            </a:prstGeom>
            <a:noFill/>
            <a:ln w="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87" name="Line 443"/>
            <p:cNvSpPr>
              <a:spLocks noChangeShapeType="1"/>
            </p:cNvSpPr>
            <p:nvPr/>
          </p:nvSpPr>
          <p:spPr bwMode="auto">
            <a:xfrm flipV="1">
              <a:off x="1126" y="2500"/>
              <a:ext cx="124" cy="92"/>
            </a:xfrm>
            <a:prstGeom prst="line">
              <a:avLst/>
            </a:prstGeom>
            <a:noFill/>
            <a:ln w="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88" name="Line 444"/>
            <p:cNvSpPr>
              <a:spLocks noChangeShapeType="1"/>
            </p:cNvSpPr>
            <p:nvPr/>
          </p:nvSpPr>
          <p:spPr bwMode="auto">
            <a:xfrm>
              <a:off x="1152" y="2512"/>
              <a:ext cx="124" cy="92"/>
            </a:xfrm>
            <a:prstGeom prst="line">
              <a:avLst/>
            </a:prstGeom>
            <a:noFill/>
            <a:ln w="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89" name="Line 445"/>
            <p:cNvSpPr>
              <a:spLocks noChangeShapeType="1"/>
            </p:cNvSpPr>
            <p:nvPr/>
          </p:nvSpPr>
          <p:spPr bwMode="auto">
            <a:xfrm flipV="1">
              <a:off x="1152" y="2511"/>
              <a:ext cx="124" cy="93"/>
            </a:xfrm>
            <a:prstGeom prst="line">
              <a:avLst/>
            </a:prstGeom>
            <a:noFill/>
            <a:ln w="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90" name="Line 446"/>
            <p:cNvSpPr>
              <a:spLocks noChangeShapeType="1"/>
            </p:cNvSpPr>
            <p:nvPr/>
          </p:nvSpPr>
          <p:spPr bwMode="auto">
            <a:xfrm>
              <a:off x="1179" y="2504"/>
              <a:ext cx="124" cy="92"/>
            </a:xfrm>
            <a:prstGeom prst="line">
              <a:avLst/>
            </a:prstGeom>
            <a:noFill/>
            <a:ln w="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91" name="Line 447"/>
            <p:cNvSpPr>
              <a:spLocks noChangeShapeType="1"/>
            </p:cNvSpPr>
            <p:nvPr/>
          </p:nvSpPr>
          <p:spPr bwMode="auto">
            <a:xfrm flipV="1">
              <a:off x="1179" y="2504"/>
              <a:ext cx="124" cy="92"/>
            </a:xfrm>
            <a:prstGeom prst="line">
              <a:avLst/>
            </a:prstGeom>
            <a:noFill/>
            <a:ln w="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92" name="Line 448"/>
            <p:cNvSpPr>
              <a:spLocks noChangeShapeType="1"/>
            </p:cNvSpPr>
            <p:nvPr/>
          </p:nvSpPr>
          <p:spPr bwMode="auto">
            <a:xfrm>
              <a:off x="1207" y="2506"/>
              <a:ext cx="123" cy="92"/>
            </a:xfrm>
            <a:prstGeom prst="line">
              <a:avLst/>
            </a:prstGeom>
            <a:noFill/>
            <a:ln w="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93" name="Line 449"/>
            <p:cNvSpPr>
              <a:spLocks noChangeShapeType="1"/>
            </p:cNvSpPr>
            <p:nvPr/>
          </p:nvSpPr>
          <p:spPr bwMode="auto">
            <a:xfrm flipV="1">
              <a:off x="1207" y="2505"/>
              <a:ext cx="123" cy="93"/>
            </a:xfrm>
            <a:prstGeom prst="line">
              <a:avLst/>
            </a:prstGeom>
            <a:noFill/>
            <a:ln w="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94" name="Line 450"/>
            <p:cNvSpPr>
              <a:spLocks noChangeShapeType="1"/>
            </p:cNvSpPr>
            <p:nvPr/>
          </p:nvSpPr>
          <p:spPr bwMode="auto">
            <a:xfrm>
              <a:off x="1234" y="2501"/>
              <a:ext cx="124" cy="93"/>
            </a:xfrm>
            <a:prstGeom prst="line">
              <a:avLst/>
            </a:prstGeom>
            <a:noFill/>
            <a:ln w="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95" name="Line 451"/>
            <p:cNvSpPr>
              <a:spLocks noChangeShapeType="1"/>
            </p:cNvSpPr>
            <p:nvPr/>
          </p:nvSpPr>
          <p:spPr bwMode="auto">
            <a:xfrm flipV="1">
              <a:off x="1234" y="2501"/>
              <a:ext cx="124" cy="92"/>
            </a:xfrm>
            <a:prstGeom prst="line">
              <a:avLst/>
            </a:prstGeom>
            <a:noFill/>
            <a:ln w="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96" name="Line 452"/>
            <p:cNvSpPr>
              <a:spLocks noChangeShapeType="1"/>
            </p:cNvSpPr>
            <p:nvPr/>
          </p:nvSpPr>
          <p:spPr bwMode="auto">
            <a:xfrm>
              <a:off x="1261" y="2511"/>
              <a:ext cx="123" cy="93"/>
            </a:xfrm>
            <a:prstGeom prst="line">
              <a:avLst/>
            </a:prstGeom>
            <a:noFill/>
            <a:ln w="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97" name="Line 453"/>
            <p:cNvSpPr>
              <a:spLocks noChangeShapeType="1"/>
            </p:cNvSpPr>
            <p:nvPr/>
          </p:nvSpPr>
          <p:spPr bwMode="auto">
            <a:xfrm flipV="1">
              <a:off x="1261" y="2511"/>
              <a:ext cx="123" cy="92"/>
            </a:xfrm>
            <a:prstGeom prst="line">
              <a:avLst/>
            </a:prstGeom>
            <a:noFill/>
            <a:ln w="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98" name="Line 454"/>
            <p:cNvSpPr>
              <a:spLocks noChangeShapeType="1"/>
            </p:cNvSpPr>
            <p:nvPr/>
          </p:nvSpPr>
          <p:spPr bwMode="auto">
            <a:xfrm>
              <a:off x="1288" y="2504"/>
              <a:ext cx="124" cy="93"/>
            </a:xfrm>
            <a:prstGeom prst="line">
              <a:avLst/>
            </a:prstGeom>
            <a:noFill/>
            <a:ln w="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99" name="Line 455"/>
            <p:cNvSpPr>
              <a:spLocks noChangeShapeType="1"/>
            </p:cNvSpPr>
            <p:nvPr/>
          </p:nvSpPr>
          <p:spPr bwMode="auto">
            <a:xfrm flipV="1">
              <a:off x="1288" y="2504"/>
              <a:ext cx="124" cy="93"/>
            </a:xfrm>
            <a:prstGeom prst="line">
              <a:avLst/>
            </a:prstGeom>
            <a:noFill/>
            <a:ln w="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00" name="Line 456"/>
            <p:cNvSpPr>
              <a:spLocks noChangeShapeType="1"/>
            </p:cNvSpPr>
            <p:nvPr/>
          </p:nvSpPr>
          <p:spPr bwMode="auto">
            <a:xfrm>
              <a:off x="1315" y="2505"/>
              <a:ext cx="124" cy="92"/>
            </a:xfrm>
            <a:prstGeom prst="line">
              <a:avLst/>
            </a:prstGeom>
            <a:noFill/>
            <a:ln w="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01" name="Line 457"/>
            <p:cNvSpPr>
              <a:spLocks noChangeShapeType="1"/>
            </p:cNvSpPr>
            <p:nvPr/>
          </p:nvSpPr>
          <p:spPr bwMode="auto">
            <a:xfrm flipV="1">
              <a:off x="1315" y="2505"/>
              <a:ext cx="124" cy="92"/>
            </a:xfrm>
            <a:prstGeom prst="line">
              <a:avLst/>
            </a:prstGeom>
            <a:noFill/>
            <a:ln w="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02" name="Line 458"/>
            <p:cNvSpPr>
              <a:spLocks noChangeShapeType="1"/>
            </p:cNvSpPr>
            <p:nvPr/>
          </p:nvSpPr>
          <p:spPr bwMode="auto">
            <a:xfrm>
              <a:off x="1342" y="2506"/>
              <a:ext cx="124" cy="92"/>
            </a:xfrm>
            <a:prstGeom prst="line">
              <a:avLst/>
            </a:prstGeom>
            <a:noFill/>
            <a:ln w="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03" name="Line 459"/>
            <p:cNvSpPr>
              <a:spLocks noChangeShapeType="1"/>
            </p:cNvSpPr>
            <p:nvPr/>
          </p:nvSpPr>
          <p:spPr bwMode="auto">
            <a:xfrm flipV="1">
              <a:off x="1342" y="2506"/>
              <a:ext cx="124" cy="92"/>
            </a:xfrm>
            <a:prstGeom prst="line">
              <a:avLst/>
            </a:prstGeom>
            <a:noFill/>
            <a:ln w="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04" name="Line 460"/>
            <p:cNvSpPr>
              <a:spLocks noChangeShapeType="1"/>
            </p:cNvSpPr>
            <p:nvPr/>
          </p:nvSpPr>
          <p:spPr bwMode="auto">
            <a:xfrm>
              <a:off x="1369" y="2506"/>
              <a:ext cx="124" cy="93"/>
            </a:xfrm>
            <a:prstGeom prst="line">
              <a:avLst/>
            </a:prstGeom>
            <a:noFill/>
            <a:ln w="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05" name="Line 461"/>
            <p:cNvSpPr>
              <a:spLocks noChangeShapeType="1"/>
            </p:cNvSpPr>
            <p:nvPr/>
          </p:nvSpPr>
          <p:spPr bwMode="auto">
            <a:xfrm flipV="1">
              <a:off x="1369" y="2506"/>
              <a:ext cx="124" cy="93"/>
            </a:xfrm>
            <a:prstGeom prst="line">
              <a:avLst/>
            </a:prstGeom>
            <a:noFill/>
            <a:ln w="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06" name="Line 462"/>
            <p:cNvSpPr>
              <a:spLocks noChangeShapeType="1"/>
            </p:cNvSpPr>
            <p:nvPr/>
          </p:nvSpPr>
          <p:spPr bwMode="auto">
            <a:xfrm>
              <a:off x="1396" y="2507"/>
              <a:ext cx="124" cy="93"/>
            </a:xfrm>
            <a:prstGeom prst="line">
              <a:avLst/>
            </a:prstGeom>
            <a:noFill/>
            <a:ln w="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07" name="Line 463"/>
            <p:cNvSpPr>
              <a:spLocks noChangeShapeType="1"/>
            </p:cNvSpPr>
            <p:nvPr/>
          </p:nvSpPr>
          <p:spPr bwMode="auto">
            <a:xfrm flipV="1">
              <a:off x="1396" y="2507"/>
              <a:ext cx="124" cy="93"/>
            </a:xfrm>
            <a:prstGeom prst="line">
              <a:avLst/>
            </a:prstGeom>
            <a:noFill/>
            <a:ln w="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08" name="Line 464"/>
            <p:cNvSpPr>
              <a:spLocks noChangeShapeType="1"/>
            </p:cNvSpPr>
            <p:nvPr/>
          </p:nvSpPr>
          <p:spPr bwMode="auto">
            <a:xfrm>
              <a:off x="1423" y="2502"/>
              <a:ext cx="124" cy="92"/>
            </a:xfrm>
            <a:prstGeom prst="line">
              <a:avLst/>
            </a:prstGeom>
            <a:noFill/>
            <a:ln w="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09" name="Line 465"/>
            <p:cNvSpPr>
              <a:spLocks noChangeShapeType="1"/>
            </p:cNvSpPr>
            <p:nvPr/>
          </p:nvSpPr>
          <p:spPr bwMode="auto">
            <a:xfrm flipV="1">
              <a:off x="1423" y="2502"/>
              <a:ext cx="124" cy="92"/>
            </a:xfrm>
            <a:prstGeom prst="line">
              <a:avLst/>
            </a:prstGeom>
            <a:noFill/>
            <a:ln w="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10" name="Line 466"/>
            <p:cNvSpPr>
              <a:spLocks noChangeShapeType="1"/>
            </p:cNvSpPr>
            <p:nvPr/>
          </p:nvSpPr>
          <p:spPr bwMode="auto">
            <a:xfrm>
              <a:off x="1450" y="2509"/>
              <a:ext cx="124" cy="92"/>
            </a:xfrm>
            <a:prstGeom prst="line">
              <a:avLst/>
            </a:prstGeom>
            <a:noFill/>
            <a:ln w="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11" name="Line 467"/>
            <p:cNvSpPr>
              <a:spLocks noChangeShapeType="1"/>
            </p:cNvSpPr>
            <p:nvPr/>
          </p:nvSpPr>
          <p:spPr bwMode="auto">
            <a:xfrm flipV="1">
              <a:off x="1450" y="2509"/>
              <a:ext cx="124" cy="92"/>
            </a:xfrm>
            <a:prstGeom prst="line">
              <a:avLst/>
            </a:prstGeom>
            <a:noFill/>
            <a:ln w="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12" name="Line 468"/>
            <p:cNvSpPr>
              <a:spLocks noChangeShapeType="1"/>
            </p:cNvSpPr>
            <p:nvPr/>
          </p:nvSpPr>
          <p:spPr bwMode="auto">
            <a:xfrm>
              <a:off x="1478" y="2502"/>
              <a:ext cx="123" cy="93"/>
            </a:xfrm>
            <a:prstGeom prst="line">
              <a:avLst/>
            </a:prstGeom>
            <a:noFill/>
            <a:ln w="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13" name="Line 469"/>
            <p:cNvSpPr>
              <a:spLocks noChangeShapeType="1"/>
            </p:cNvSpPr>
            <p:nvPr/>
          </p:nvSpPr>
          <p:spPr bwMode="auto">
            <a:xfrm flipV="1">
              <a:off x="1478" y="2502"/>
              <a:ext cx="123" cy="93"/>
            </a:xfrm>
            <a:prstGeom prst="line">
              <a:avLst/>
            </a:prstGeom>
            <a:noFill/>
            <a:ln w="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14" name="Line 470"/>
            <p:cNvSpPr>
              <a:spLocks noChangeShapeType="1"/>
            </p:cNvSpPr>
            <p:nvPr/>
          </p:nvSpPr>
          <p:spPr bwMode="auto">
            <a:xfrm>
              <a:off x="1504" y="2507"/>
              <a:ext cx="124" cy="93"/>
            </a:xfrm>
            <a:prstGeom prst="line">
              <a:avLst/>
            </a:prstGeom>
            <a:noFill/>
            <a:ln w="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15" name="Line 471"/>
            <p:cNvSpPr>
              <a:spLocks noChangeShapeType="1"/>
            </p:cNvSpPr>
            <p:nvPr/>
          </p:nvSpPr>
          <p:spPr bwMode="auto">
            <a:xfrm flipV="1">
              <a:off x="1504" y="2507"/>
              <a:ext cx="124" cy="92"/>
            </a:xfrm>
            <a:prstGeom prst="line">
              <a:avLst/>
            </a:prstGeom>
            <a:noFill/>
            <a:ln w="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16" name="Line 472"/>
            <p:cNvSpPr>
              <a:spLocks noChangeShapeType="1"/>
            </p:cNvSpPr>
            <p:nvPr/>
          </p:nvSpPr>
          <p:spPr bwMode="auto">
            <a:xfrm>
              <a:off x="1531" y="2506"/>
              <a:ext cx="124" cy="93"/>
            </a:xfrm>
            <a:prstGeom prst="line">
              <a:avLst/>
            </a:prstGeom>
            <a:noFill/>
            <a:ln w="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17" name="Line 473"/>
            <p:cNvSpPr>
              <a:spLocks noChangeShapeType="1"/>
            </p:cNvSpPr>
            <p:nvPr/>
          </p:nvSpPr>
          <p:spPr bwMode="auto">
            <a:xfrm flipV="1">
              <a:off x="1531" y="2506"/>
              <a:ext cx="124" cy="92"/>
            </a:xfrm>
            <a:prstGeom prst="line">
              <a:avLst/>
            </a:prstGeom>
            <a:noFill/>
            <a:ln w="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18" name="Line 474"/>
            <p:cNvSpPr>
              <a:spLocks noChangeShapeType="1"/>
            </p:cNvSpPr>
            <p:nvPr/>
          </p:nvSpPr>
          <p:spPr bwMode="auto">
            <a:xfrm>
              <a:off x="1558" y="2507"/>
              <a:ext cx="124" cy="93"/>
            </a:xfrm>
            <a:prstGeom prst="line">
              <a:avLst/>
            </a:prstGeom>
            <a:noFill/>
            <a:ln w="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19" name="Line 475"/>
            <p:cNvSpPr>
              <a:spLocks noChangeShapeType="1"/>
            </p:cNvSpPr>
            <p:nvPr/>
          </p:nvSpPr>
          <p:spPr bwMode="auto">
            <a:xfrm flipV="1">
              <a:off x="1558" y="2507"/>
              <a:ext cx="124" cy="93"/>
            </a:xfrm>
            <a:prstGeom prst="line">
              <a:avLst/>
            </a:prstGeom>
            <a:noFill/>
            <a:ln w="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20" name="Line 476"/>
            <p:cNvSpPr>
              <a:spLocks noChangeShapeType="1"/>
            </p:cNvSpPr>
            <p:nvPr/>
          </p:nvSpPr>
          <p:spPr bwMode="auto">
            <a:xfrm>
              <a:off x="1586" y="2504"/>
              <a:ext cx="123" cy="93"/>
            </a:xfrm>
            <a:prstGeom prst="line">
              <a:avLst/>
            </a:prstGeom>
            <a:noFill/>
            <a:ln w="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21" name="Line 477"/>
            <p:cNvSpPr>
              <a:spLocks noChangeShapeType="1"/>
            </p:cNvSpPr>
            <p:nvPr/>
          </p:nvSpPr>
          <p:spPr bwMode="auto">
            <a:xfrm flipV="1">
              <a:off x="1586" y="2504"/>
              <a:ext cx="123" cy="93"/>
            </a:xfrm>
            <a:prstGeom prst="line">
              <a:avLst/>
            </a:prstGeom>
            <a:noFill/>
            <a:ln w="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22" name="Line 478"/>
            <p:cNvSpPr>
              <a:spLocks noChangeShapeType="1"/>
            </p:cNvSpPr>
            <p:nvPr/>
          </p:nvSpPr>
          <p:spPr bwMode="auto">
            <a:xfrm>
              <a:off x="1613" y="2503"/>
              <a:ext cx="124" cy="93"/>
            </a:xfrm>
            <a:prstGeom prst="line">
              <a:avLst/>
            </a:prstGeom>
            <a:noFill/>
            <a:ln w="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23" name="Line 479"/>
            <p:cNvSpPr>
              <a:spLocks noChangeShapeType="1"/>
            </p:cNvSpPr>
            <p:nvPr/>
          </p:nvSpPr>
          <p:spPr bwMode="auto">
            <a:xfrm flipV="1">
              <a:off x="1613" y="2503"/>
              <a:ext cx="124" cy="93"/>
            </a:xfrm>
            <a:prstGeom prst="line">
              <a:avLst/>
            </a:prstGeom>
            <a:noFill/>
            <a:ln w="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24" name="Line 480"/>
            <p:cNvSpPr>
              <a:spLocks noChangeShapeType="1"/>
            </p:cNvSpPr>
            <p:nvPr/>
          </p:nvSpPr>
          <p:spPr bwMode="auto">
            <a:xfrm>
              <a:off x="1640" y="2508"/>
              <a:ext cx="123" cy="92"/>
            </a:xfrm>
            <a:prstGeom prst="line">
              <a:avLst/>
            </a:prstGeom>
            <a:noFill/>
            <a:ln w="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25" name="Line 481"/>
            <p:cNvSpPr>
              <a:spLocks noChangeShapeType="1"/>
            </p:cNvSpPr>
            <p:nvPr/>
          </p:nvSpPr>
          <p:spPr bwMode="auto">
            <a:xfrm flipV="1">
              <a:off x="1640" y="2508"/>
              <a:ext cx="123" cy="92"/>
            </a:xfrm>
            <a:prstGeom prst="line">
              <a:avLst/>
            </a:prstGeom>
            <a:noFill/>
            <a:ln w="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26" name="Line 482"/>
            <p:cNvSpPr>
              <a:spLocks noChangeShapeType="1"/>
            </p:cNvSpPr>
            <p:nvPr/>
          </p:nvSpPr>
          <p:spPr bwMode="auto">
            <a:xfrm>
              <a:off x="1667" y="2506"/>
              <a:ext cx="123" cy="93"/>
            </a:xfrm>
            <a:prstGeom prst="line">
              <a:avLst/>
            </a:prstGeom>
            <a:noFill/>
            <a:ln w="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27" name="Line 483"/>
            <p:cNvSpPr>
              <a:spLocks noChangeShapeType="1"/>
            </p:cNvSpPr>
            <p:nvPr/>
          </p:nvSpPr>
          <p:spPr bwMode="auto">
            <a:xfrm flipV="1">
              <a:off x="1667" y="2506"/>
              <a:ext cx="123" cy="92"/>
            </a:xfrm>
            <a:prstGeom prst="line">
              <a:avLst/>
            </a:prstGeom>
            <a:noFill/>
            <a:ln w="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28" name="Line 484"/>
            <p:cNvSpPr>
              <a:spLocks noChangeShapeType="1"/>
            </p:cNvSpPr>
            <p:nvPr/>
          </p:nvSpPr>
          <p:spPr bwMode="auto">
            <a:xfrm>
              <a:off x="1694" y="2506"/>
              <a:ext cx="124" cy="93"/>
            </a:xfrm>
            <a:prstGeom prst="line">
              <a:avLst/>
            </a:prstGeom>
            <a:noFill/>
            <a:ln w="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29" name="Line 485"/>
            <p:cNvSpPr>
              <a:spLocks noChangeShapeType="1"/>
            </p:cNvSpPr>
            <p:nvPr/>
          </p:nvSpPr>
          <p:spPr bwMode="auto">
            <a:xfrm flipV="1">
              <a:off x="1694" y="2506"/>
              <a:ext cx="124" cy="92"/>
            </a:xfrm>
            <a:prstGeom prst="line">
              <a:avLst/>
            </a:prstGeom>
            <a:noFill/>
            <a:ln w="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30" name="Line 486"/>
            <p:cNvSpPr>
              <a:spLocks noChangeShapeType="1"/>
            </p:cNvSpPr>
            <p:nvPr/>
          </p:nvSpPr>
          <p:spPr bwMode="auto">
            <a:xfrm>
              <a:off x="1721" y="2505"/>
              <a:ext cx="124" cy="92"/>
            </a:xfrm>
            <a:prstGeom prst="line">
              <a:avLst/>
            </a:prstGeom>
            <a:noFill/>
            <a:ln w="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31" name="Line 487"/>
            <p:cNvSpPr>
              <a:spLocks noChangeShapeType="1"/>
            </p:cNvSpPr>
            <p:nvPr/>
          </p:nvSpPr>
          <p:spPr bwMode="auto">
            <a:xfrm flipV="1">
              <a:off x="1721" y="2505"/>
              <a:ext cx="124" cy="92"/>
            </a:xfrm>
            <a:prstGeom prst="line">
              <a:avLst/>
            </a:prstGeom>
            <a:noFill/>
            <a:ln w="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32" name="Line 488"/>
            <p:cNvSpPr>
              <a:spLocks noChangeShapeType="1"/>
            </p:cNvSpPr>
            <p:nvPr/>
          </p:nvSpPr>
          <p:spPr bwMode="auto">
            <a:xfrm>
              <a:off x="1748" y="2504"/>
              <a:ext cx="124" cy="93"/>
            </a:xfrm>
            <a:prstGeom prst="line">
              <a:avLst/>
            </a:prstGeom>
            <a:noFill/>
            <a:ln w="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33" name="Line 489"/>
            <p:cNvSpPr>
              <a:spLocks noChangeShapeType="1"/>
            </p:cNvSpPr>
            <p:nvPr/>
          </p:nvSpPr>
          <p:spPr bwMode="auto">
            <a:xfrm flipV="1">
              <a:off x="1748" y="2504"/>
              <a:ext cx="124" cy="93"/>
            </a:xfrm>
            <a:prstGeom prst="line">
              <a:avLst/>
            </a:prstGeom>
            <a:noFill/>
            <a:ln w="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34" name="Line 490"/>
            <p:cNvSpPr>
              <a:spLocks noChangeShapeType="1"/>
            </p:cNvSpPr>
            <p:nvPr/>
          </p:nvSpPr>
          <p:spPr bwMode="auto">
            <a:xfrm>
              <a:off x="1776" y="2501"/>
              <a:ext cx="123" cy="92"/>
            </a:xfrm>
            <a:prstGeom prst="line">
              <a:avLst/>
            </a:prstGeom>
            <a:noFill/>
            <a:ln w="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35" name="Line 491"/>
            <p:cNvSpPr>
              <a:spLocks noChangeShapeType="1"/>
            </p:cNvSpPr>
            <p:nvPr/>
          </p:nvSpPr>
          <p:spPr bwMode="auto">
            <a:xfrm flipV="1">
              <a:off x="1776" y="2501"/>
              <a:ext cx="123" cy="92"/>
            </a:xfrm>
            <a:prstGeom prst="line">
              <a:avLst/>
            </a:prstGeom>
            <a:noFill/>
            <a:ln w="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36" name="Line 492"/>
            <p:cNvSpPr>
              <a:spLocks noChangeShapeType="1"/>
            </p:cNvSpPr>
            <p:nvPr/>
          </p:nvSpPr>
          <p:spPr bwMode="auto">
            <a:xfrm>
              <a:off x="1802" y="2510"/>
              <a:ext cx="124" cy="92"/>
            </a:xfrm>
            <a:prstGeom prst="line">
              <a:avLst/>
            </a:prstGeom>
            <a:noFill/>
            <a:ln w="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37" name="Line 493"/>
            <p:cNvSpPr>
              <a:spLocks noChangeShapeType="1"/>
            </p:cNvSpPr>
            <p:nvPr/>
          </p:nvSpPr>
          <p:spPr bwMode="auto">
            <a:xfrm flipV="1">
              <a:off x="1802" y="2510"/>
              <a:ext cx="124" cy="92"/>
            </a:xfrm>
            <a:prstGeom prst="line">
              <a:avLst/>
            </a:prstGeom>
            <a:noFill/>
            <a:ln w="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38" name="Line 494"/>
            <p:cNvSpPr>
              <a:spLocks noChangeShapeType="1"/>
            </p:cNvSpPr>
            <p:nvPr/>
          </p:nvSpPr>
          <p:spPr bwMode="auto">
            <a:xfrm>
              <a:off x="1829" y="2505"/>
              <a:ext cx="124" cy="93"/>
            </a:xfrm>
            <a:prstGeom prst="line">
              <a:avLst/>
            </a:prstGeom>
            <a:noFill/>
            <a:ln w="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39" name="Line 495"/>
            <p:cNvSpPr>
              <a:spLocks noChangeShapeType="1"/>
            </p:cNvSpPr>
            <p:nvPr/>
          </p:nvSpPr>
          <p:spPr bwMode="auto">
            <a:xfrm flipV="1">
              <a:off x="1829" y="2505"/>
              <a:ext cx="124" cy="93"/>
            </a:xfrm>
            <a:prstGeom prst="line">
              <a:avLst/>
            </a:prstGeom>
            <a:noFill/>
            <a:ln w="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40" name="Line 496"/>
            <p:cNvSpPr>
              <a:spLocks noChangeShapeType="1"/>
            </p:cNvSpPr>
            <p:nvPr/>
          </p:nvSpPr>
          <p:spPr bwMode="auto">
            <a:xfrm>
              <a:off x="1857" y="2502"/>
              <a:ext cx="124" cy="92"/>
            </a:xfrm>
            <a:prstGeom prst="line">
              <a:avLst/>
            </a:prstGeom>
            <a:noFill/>
            <a:ln w="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41" name="Line 497"/>
            <p:cNvSpPr>
              <a:spLocks noChangeShapeType="1"/>
            </p:cNvSpPr>
            <p:nvPr/>
          </p:nvSpPr>
          <p:spPr bwMode="auto">
            <a:xfrm flipV="1">
              <a:off x="1857" y="2502"/>
              <a:ext cx="124" cy="92"/>
            </a:xfrm>
            <a:prstGeom prst="line">
              <a:avLst/>
            </a:prstGeom>
            <a:noFill/>
            <a:ln w="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42" name="Line 498"/>
            <p:cNvSpPr>
              <a:spLocks noChangeShapeType="1"/>
            </p:cNvSpPr>
            <p:nvPr/>
          </p:nvSpPr>
          <p:spPr bwMode="auto">
            <a:xfrm>
              <a:off x="1884" y="2510"/>
              <a:ext cx="123" cy="93"/>
            </a:xfrm>
            <a:prstGeom prst="line">
              <a:avLst/>
            </a:prstGeom>
            <a:noFill/>
            <a:ln w="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43" name="Line 499"/>
            <p:cNvSpPr>
              <a:spLocks noChangeShapeType="1"/>
            </p:cNvSpPr>
            <p:nvPr/>
          </p:nvSpPr>
          <p:spPr bwMode="auto">
            <a:xfrm flipV="1">
              <a:off x="1884" y="2510"/>
              <a:ext cx="123" cy="93"/>
            </a:xfrm>
            <a:prstGeom prst="line">
              <a:avLst/>
            </a:prstGeom>
            <a:noFill/>
            <a:ln w="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44" name="Line 500"/>
            <p:cNvSpPr>
              <a:spLocks noChangeShapeType="1"/>
            </p:cNvSpPr>
            <p:nvPr/>
          </p:nvSpPr>
          <p:spPr bwMode="auto">
            <a:xfrm>
              <a:off x="1910" y="2505"/>
              <a:ext cx="124" cy="93"/>
            </a:xfrm>
            <a:prstGeom prst="line">
              <a:avLst/>
            </a:prstGeom>
            <a:noFill/>
            <a:ln w="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45" name="Line 501"/>
            <p:cNvSpPr>
              <a:spLocks noChangeShapeType="1"/>
            </p:cNvSpPr>
            <p:nvPr/>
          </p:nvSpPr>
          <p:spPr bwMode="auto">
            <a:xfrm flipV="1">
              <a:off x="1910" y="2505"/>
              <a:ext cx="124" cy="93"/>
            </a:xfrm>
            <a:prstGeom prst="line">
              <a:avLst/>
            </a:prstGeom>
            <a:noFill/>
            <a:ln w="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46" name="Line 502"/>
            <p:cNvSpPr>
              <a:spLocks noChangeShapeType="1"/>
            </p:cNvSpPr>
            <p:nvPr/>
          </p:nvSpPr>
          <p:spPr bwMode="auto">
            <a:xfrm>
              <a:off x="1938" y="2506"/>
              <a:ext cx="123" cy="92"/>
            </a:xfrm>
            <a:prstGeom prst="line">
              <a:avLst/>
            </a:prstGeom>
            <a:noFill/>
            <a:ln w="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47" name="Line 503"/>
            <p:cNvSpPr>
              <a:spLocks noChangeShapeType="1"/>
            </p:cNvSpPr>
            <p:nvPr/>
          </p:nvSpPr>
          <p:spPr bwMode="auto">
            <a:xfrm flipV="1">
              <a:off x="1938" y="2506"/>
              <a:ext cx="123" cy="92"/>
            </a:xfrm>
            <a:prstGeom prst="line">
              <a:avLst/>
            </a:prstGeom>
            <a:noFill/>
            <a:ln w="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48" name="Line 504"/>
            <p:cNvSpPr>
              <a:spLocks noChangeShapeType="1"/>
            </p:cNvSpPr>
            <p:nvPr/>
          </p:nvSpPr>
          <p:spPr bwMode="auto">
            <a:xfrm>
              <a:off x="1964" y="2507"/>
              <a:ext cx="124" cy="93"/>
            </a:xfrm>
            <a:prstGeom prst="line">
              <a:avLst/>
            </a:prstGeom>
            <a:noFill/>
            <a:ln w="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49" name="Line 505"/>
            <p:cNvSpPr>
              <a:spLocks noChangeShapeType="1"/>
            </p:cNvSpPr>
            <p:nvPr/>
          </p:nvSpPr>
          <p:spPr bwMode="auto">
            <a:xfrm flipV="1">
              <a:off x="1964" y="2507"/>
              <a:ext cx="124" cy="93"/>
            </a:xfrm>
            <a:prstGeom prst="line">
              <a:avLst/>
            </a:prstGeom>
            <a:noFill/>
            <a:ln w="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50" name="Line 506"/>
            <p:cNvSpPr>
              <a:spLocks noChangeShapeType="1"/>
            </p:cNvSpPr>
            <p:nvPr/>
          </p:nvSpPr>
          <p:spPr bwMode="auto">
            <a:xfrm>
              <a:off x="1992" y="2503"/>
              <a:ext cx="124" cy="92"/>
            </a:xfrm>
            <a:prstGeom prst="line">
              <a:avLst/>
            </a:prstGeom>
            <a:noFill/>
            <a:ln w="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51" name="Line 507"/>
            <p:cNvSpPr>
              <a:spLocks noChangeShapeType="1"/>
            </p:cNvSpPr>
            <p:nvPr/>
          </p:nvSpPr>
          <p:spPr bwMode="auto">
            <a:xfrm flipV="1">
              <a:off x="1992" y="2502"/>
              <a:ext cx="124" cy="93"/>
            </a:xfrm>
            <a:prstGeom prst="line">
              <a:avLst/>
            </a:prstGeom>
            <a:noFill/>
            <a:ln w="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52" name="Line 508"/>
            <p:cNvSpPr>
              <a:spLocks noChangeShapeType="1"/>
            </p:cNvSpPr>
            <p:nvPr/>
          </p:nvSpPr>
          <p:spPr bwMode="auto">
            <a:xfrm>
              <a:off x="2019" y="2508"/>
              <a:ext cx="123" cy="93"/>
            </a:xfrm>
            <a:prstGeom prst="line">
              <a:avLst/>
            </a:prstGeom>
            <a:noFill/>
            <a:ln w="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53" name="Line 509"/>
            <p:cNvSpPr>
              <a:spLocks noChangeShapeType="1"/>
            </p:cNvSpPr>
            <p:nvPr/>
          </p:nvSpPr>
          <p:spPr bwMode="auto">
            <a:xfrm flipV="1">
              <a:off x="2019" y="2508"/>
              <a:ext cx="123" cy="93"/>
            </a:xfrm>
            <a:prstGeom prst="line">
              <a:avLst/>
            </a:prstGeom>
            <a:noFill/>
            <a:ln w="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54" name="Line 510"/>
            <p:cNvSpPr>
              <a:spLocks noChangeShapeType="1"/>
            </p:cNvSpPr>
            <p:nvPr/>
          </p:nvSpPr>
          <p:spPr bwMode="auto">
            <a:xfrm>
              <a:off x="2046" y="2500"/>
              <a:ext cx="124" cy="92"/>
            </a:xfrm>
            <a:prstGeom prst="line">
              <a:avLst/>
            </a:prstGeom>
            <a:noFill/>
            <a:ln w="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55" name="Line 511"/>
            <p:cNvSpPr>
              <a:spLocks noChangeShapeType="1"/>
            </p:cNvSpPr>
            <p:nvPr/>
          </p:nvSpPr>
          <p:spPr bwMode="auto">
            <a:xfrm flipV="1">
              <a:off x="2046" y="2500"/>
              <a:ext cx="124" cy="92"/>
            </a:xfrm>
            <a:prstGeom prst="line">
              <a:avLst/>
            </a:prstGeom>
            <a:noFill/>
            <a:ln w="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56" name="Line 512"/>
            <p:cNvSpPr>
              <a:spLocks noChangeShapeType="1"/>
            </p:cNvSpPr>
            <p:nvPr/>
          </p:nvSpPr>
          <p:spPr bwMode="auto">
            <a:xfrm>
              <a:off x="2074" y="2505"/>
              <a:ext cx="123" cy="92"/>
            </a:xfrm>
            <a:prstGeom prst="line">
              <a:avLst/>
            </a:prstGeom>
            <a:noFill/>
            <a:ln w="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57" name="Line 513"/>
            <p:cNvSpPr>
              <a:spLocks noChangeShapeType="1"/>
            </p:cNvSpPr>
            <p:nvPr/>
          </p:nvSpPr>
          <p:spPr bwMode="auto">
            <a:xfrm flipV="1">
              <a:off x="2074" y="2504"/>
              <a:ext cx="123" cy="93"/>
            </a:xfrm>
            <a:prstGeom prst="line">
              <a:avLst/>
            </a:prstGeom>
            <a:noFill/>
            <a:ln w="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58" name="Line 514"/>
            <p:cNvSpPr>
              <a:spLocks noChangeShapeType="1"/>
            </p:cNvSpPr>
            <p:nvPr/>
          </p:nvSpPr>
          <p:spPr bwMode="auto">
            <a:xfrm>
              <a:off x="2101" y="2505"/>
              <a:ext cx="123" cy="93"/>
            </a:xfrm>
            <a:prstGeom prst="line">
              <a:avLst/>
            </a:prstGeom>
            <a:noFill/>
            <a:ln w="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59" name="Line 515"/>
            <p:cNvSpPr>
              <a:spLocks noChangeShapeType="1"/>
            </p:cNvSpPr>
            <p:nvPr/>
          </p:nvSpPr>
          <p:spPr bwMode="auto">
            <a:xfrm flipV="1">
              <a:off x="2101" y="2505"/>
              <a:ext cx="123" cy="93"/>
            </a:xfrm>
            <a:prstGeom prst="line">
              <a:avLst/>
            </a:prstGeom>
            <a:noFill/>
            <a:ln w="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60" name="Line 516"/>
            <p:cNvSpPr>
              <a:spLocks noChangeShapeType="1"/>
            </p:cNvSpPr>
            <p:nvPr/>
          </p:nvSpPr>
          <p:spPr bwMode="auto">
            <a:xfrm>
              <a:off x="2127" y="2510"/>
              <a:ext cx="124" cy="93"/>
            </a:xfrm>
            <a:prstGeom prst="line">
              <a:avLst/>
            </a:prstGeom>
            <a:noFill/>
            <a:ln w="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61" name="Line 517"/>
            <p:cNvSpPr>
              <a:spLocks noChangeShapeType="1"/>
            </p:cNvSpPr>
            <p:nvPr/>
          </p:nvSpPr>
          <p:spPr bwMode="auto">
            <a:xfrm flipV="1">
              <a:off x="2127" y="2510"/>
              <a:ext cx="124" cy="92"/>
            </a:xfrm>
            <a:prstGeom prst="line">
              <a:avLst/>
            </a:prstGeom>
            <a:noFill/>
            <a:ln w="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62" name="Line 518"/>
            <p:cNvSpPr>
              <a:spLocks noChangeShapeType="1"/>
            </p:cNvSpPr>
            <p:nvPr/>
          </p:nvSpPr>
          <p:spPr bwMode="auto">
            <a:xfrm>
              <a:off x="2154" y="2505"/>
              <a:ext cx="124" cy="93"/>
            </a:xfrm>
            <a:prstGeom prst="line">
              <a:avLst/>
            </a:prstGeom>
            <a:noFill/>
            <a:ln w="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63" name="Line 519"/>
            <p:cNvSpPr>
              <a:spLocks noChangeShapeType="1"/>
            </p:cNvSpPr>
            <p:nvPr/>
          </p:nvSpPr>
          <p:spPr bwMode="auto">
            <a:xfrm flipV="1">
              <a:off x="2154" y="2505"/>
              <a:ext cx="124" cy="93"/>
            </a:xfrm>
            <a:prstGeom prst="line">
              <a:avLst/>
            </a:prstGeom>
            <a:noFill/>
            <a:ln w="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64" name="Line 520"/>
            <p:cNvSpPr>
              <a:spLocks noChangeShapeType="1"/>
            </p:cNvSpPr>
            <p:nvPr/>
          </p:nvSpPr>
          <p:spPr bwMode="auto">
            <a:xfrm>
              <a:off x="2181" y="2505"/>
              <a:ext cx="124" cy="92"/>
            </a:xfrm>
            <a:prstGeom prst="line">
              <a:avLst/>
            </a:prstGeom>
            <a:noFill/>
            <a:ln w="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65" name="Line 521"/>
            <p:cNvSpPr>
              <a:spLocks noChangeShapeType="1"/>
            </p:cNvSpPr>
            <p:nvPr/>
          </p:nvSpPr>
          <p:spPr bwMode="auto">
            <a:xfrm flipV="1">
              <a:off x="2181" y="2504"/>
              <a:ext cx="124" cy="93"/>
            </a:xfrm>
            <a:prstGeom prst="line">
              <a:avLst/>
            </a:prstGeom>
            <a:noFill/>
            <a:ln w="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66" name="Line 522"/>
            <p:cNvSpPr>
              <a:spLocks noChangeShapeType="1"/>
            </p:cNvSpPr>
            <p:nvPr/>
          </p:nvSpPr>
          <p:spPr bwMode="auto">
            <a:xfrm>
              <a:off x="2208" y="2509"/>
              <a:ext cx="124" cy="92"/>
            </a:xfrm>
            <a:prstGeom prst="line">
              <a:avLst/>
            </a:prstGeom>
            <a:noFill/>
            <a:ln w="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67" name="Line 523"/>
            <p:cNvSpPr>
              <a:spLocks noChangeShapeType="1"/>
            </p:cNvSpPr>
            <p:nvPr/>
          </p:nvSpPr>
          <p:spPr bwMode="auto">
            <a:xfrm flipV="1">
              <a:off x="2208" y="2509"/>
              <a:ext cx="124" cy="92"/>
            </a:xfrm>
            <a:prstGeom prst="line">
              <a:avLst/>
            </a:prstGeom>
            <a:noFill/>
            <a:ln w="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68" name="Line 524"/>
            <p:cNvSpPr>
              <a:spLocks noChangeShapeType="1"/>
            </p:cNvSpPr>
            <p:nvPr/>
          </p:nvSpPr>
          <p:spPr bwMode="auto">
            <a:xfrm>
              <a:off x="2235" y="2503"/>
              <a:ext cx="124" cy="93"/>
            </a:xfrm>
            <a:prstGeom prst="line">
              <a:avLst/>
            </a:prstGeom>
            <a:noFill/>
            <a:ln w="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69" name="Line 525"/>
            <p:cNvSpPr>
              <a:spLocks noChangeShapeType="1"/>
            </p:cNvSpPr>
            <p:nvPr/>
          </p:nvSpPr>
          <p:spPr bwMode="auto">
            <a:xfrm flipV="1">
              <a:off x="2235" y="2503"/>
              <a:ext cx="124" cy="93"/>
            </a:xfrm>
            <a:prstGeom prst="line">
              <a:avLst/>
            </a:prstGeom>
            <a:noFill/>
            <a:ln w="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70" name="Line 526"/>
            <p:cNvSpPr>
              <a:spLocks noChangeShapeType="1"/>
            </p:cNvSpPr>
            <p:nvPr/>
          </p:nvSpPr>
          <p:spPr bwMode="auto">
            <a:xfrm>
              <a:off x="2262" y="2509"/>
              <a:ext cx="124" cy="93"/>
            </a:xfrm>
            <a:prstGeom prst="line">
              <a:avLst/>
            </a:prstGeom>
            <a:noFill/>
            <a:ln w="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71" name="Line 527"/>
            <p:cNvSpPr>
              <a:spLocks noChangeShapeType="1"/>
            </p:cNvSpPr>
            <p:nvPr/>
          </p:nvSpPr>
          <p:spPr bwMode="auto">
            <a:xfrm flipV="1">
              <a:off x="2262" y="2509"/>
              <a:ext cx="124" cy="92"/>
            </a:xfrm>
            <a:prstGeom prst="line">
              <a:avLst/>
            </a:prstGeom>
            <a:noFill/>
            <a:ln w="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72" name="Line 528"/>
            <p:cNvSpPr>
              <a:spLocks noChangeShapeType="1"/>
            </p:cNvSpPr>
            <p:nvPr/>
          </p:nvSpPr>
          <p:spPr bwMode="auto">
            <a:xfrm>
              <a:off x="2290" y="2502"/>
              <a:ext cx="124" cy="93"/>
            </a:xfrm>
            <a:prstGeom prst="line">
              <a:avLst/>
            </a:prstGeom>
            <a:noFill/>
            <a:ln w="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73" name="Line 529"/>
            <p:cNvSpPr>
              <a:spLocks noChangeShapeType="1"/>
            </p:cNvSpPr>
            <p:nvPr/>
          </p:nvSpPr>
          <p:spPr bwMode="auto">
            <a:xfrm flipV="1">
              <a:off x="2290" y="2502"/>
              <a:ext cx="124" cy="92"/>
            </a:xfrm>
            <a:prstGeom prst="line">
              <a:avLst/>
            </a:prstGeom>
            <a:noFill/>
            <a:ln w="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74" name="Line 530"/>
            <p:cNvSpPr>
              <a:spLocks noChangeShapeType="1"/>
            </p:cNvSpPr>
            <p:nvPr/>
          </p:nvSpPr>
          <p:spPr bwMode="auto">
            <a:xfrm>
              <a:off x="2317" y="2507"/>
              <a:ext cx="123" cy="92"/>
            </a:xfrm>
            <a:prstGeom prst="line">
              <a:avLst/>
            </a:prstGeom>
            <a:noFill/>
            <a:ln w="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75" name="Line 531"/>
            <p:cNvSpPr>
              <a:spLocks noChangeShapeType="1"/>
            </p:cNvSpPr>
            <p:nvPr/>
          </p:nvSpPr>
          <p:spPr bwMode="auto">
            <a:xfrm flipV="1">
              <a:off x="2317" y="2507"/>
              <a:ext cx="123" cy="92"/>
            </a:xfrm>
            <a:prstGeom prst="line">
              <a:avLst/>
            </a:prstGeom>
            <a:noFill/>
            <a:ln w="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76" name="Line 532"/>
            <p:cNvSpPr>
              <a:spLocks noChangeShapeType="1"/>
            </p:cNvSpPr>
            <p:nvPr/>
          </p:nvSpPr>
          <p:spPr bwMode="auto">
            <a:xfrm>
              <a:off x="2344" y="2503"/>
              <a:ext cx="124" cy="93"/>
            </a:xfrm>
            <a:prstGeom prst="line">
              <a:avLst/>
            </a:prstGeom>
            <a:noFill/>
            <a:ln w="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77" name="Line 533"/>
            <p:cNvSpPr>
              <a:spLocks noChangeShapeType="1"/>
            </p:cNvSpPr>
            <p:nvPr/>
          </p:nvSpPr>
          <p:spPr bwMode="auto">
            <a:xfrm flipV="1">
              <a:off x="2344" y="2503"/>
              <a:ext cx="124" cy="92"/>
            </a:xfrm>
            <a:prstGeom prst="line">
              <a:avLst/>
            </a:prstGeom>
            <a:noFill/>
            <a:ln w="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78" name="Line 534"/>
            <p:cNvSpPr>
              <a:spLocks noChangeShapeType="1"/>
            </p:cNvSpPr>
            <p:nvPr/>
          </p:nvSpPr>
          <p:spPr bwMode="auto">
            <a:xfrm>
              <a:off x="2371" y="2510"/>
              <a:ext cx="124" cy="92"/>
            </a:xfrm>
            <a:prstGeom prst="line">
              <a:avLst/>
            </a:prstGeom>
            <a:noFill/>
            <a:ln w="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79" name="Line 535"/>
            <p:cNvSpPr>
              <a:spLocks noChangeShapeType="1"/>
            </p:cNvSpPr>
            <p:nvPr/>
          </p:nvSpPr>
          <p:spPr bwMode="auto">
            <a:xfrm flipV="1">
              <a:off x="2371" y="2509"/>
              <a:ext cx="124" cy="93"/>
            </a:xfrm>
            <a:prstGeom prst="line">
              <a:avLst/>
            </a:prstGeom>
            <a:noFill/>
            <a:ln w="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80" name="Line 536"/>
            <p:cNvSpPr>
              <a:spLocks noChangeShapeType="1"/>
            </p:cNvSpPr>
            <p:nvPr/>
          </p:nvSpPr>
          <p:spPr bwMode="auto">
            <a:xfrm>
              <a:off x="2398" y="2499"/>
              <a:ext cx="124" cy="93"/>
            </a:xfrm>
            <a:prstGeom prst="line">
              <a:avLst/>
            </a:prstGeom>
            <a:noFill/>
            <a:ln w="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81" name="Line 537"/>
            <p:cNvSpPr>
              <a:spLocks noChangeShapeType="1"/>
            </p:cNvSpPr>
            <p:nvPr/>
          </p:nvSpPr>
          <p:spPr bwMode="auto">
            <a:xfrm flipV="1">
              <a:off x="2398" y="2499"/>
              <a:ext cx="124" cy="93"/>
            </a:xfrm>
            <a:prstGeom prst="line">
              <a:avLst/>
            </a:prstGeom>
            <a:noFill/>
            <a:ln w="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82" name="Line 538"/>
            <p:cNvSpPr>
              <a:spLocks noChangeShapeType="1"/>
            </p:cNvSpPr>
            <p:nvPr/>
          </p:nvSpPr>
          <p:spPr bwMode="auto">
            <a:xfrm>
              <a:off x="2425" y="2508"/>
              <a:ext cx="124" cy="92"/>
            </a:xfrm>
            <a:prstGeom prst="line">
              <a:avLst/>
            </a:prstGeom>
            <a:noFill/>
            <a:ln w="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83" name="Line 539"/>
            <p:cNvSpPr>
              <a:spLocks noChangeShapeType="1"/>
            </p:cNvSpPr>
            <p:nvPr/>
          </p:nvSpPr>
          <p:spPr bwMode="auto">
            <a:xfrm flipV="1">
              <a:off x="2425" y="2508"/>
              <a:ext cx="124" cy="92"/>
            </a:xfrm>
            <a:prstGeom prst="line">
              <a:avLst/>
            </a:prstGeom>
            <a:noFill/>
            <a:ln w="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84" name="Line 540"/>
            <p:cNvSpPr>
              <a:spLocks noChangeShapeType="1"/>
            </p:cNvSpPr>
            <p:nvPr/>
          </p:nvSpPr>
          <p:spPr bwMode="auto">
            <a:xfrm>
              <a:off x="2453" y="2502"/>
              <a:ext cx="123" cy="93"/>
            </a:xfrm>
            <a:prstGeom prst="line">
              <a:avLst/>
            </a:prstGeom>
            <a:noFill/>
            <a:ln w="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85" name="Line 541"/>
            <p:cNvSpPr>
              <a:spLocks noChangeShapeType="1"/>
            </p:cNvSpPr>
            <p:nvPr/>
          </p:nvSpPr>
          <p:spPr bwMode="auto">
            <a:xfrm flipV="1">
              <a:off x="2453" y="2502"/>
              <a:ext cx="123" cy="92"/>
            </a:xfrm>
            <a:prstGeom prst="line">
              <a:avLst/>
            </a:prstGeom>
            <a:noFill/>
            <a:ln w="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86" name="Line 542"/>
            <p:cNvSpPr>
              <a:spLocks noChangeShapeType="1"/>
            </p:cNvSpPr>
            <p:nvPr/>
          </p:nvSpPr>
          <p:spPr bwMode="auto">
            <a:xfrm>
              <a:off x="2479" y="2509"/>
              <a:ext cx="124" cy="92"/>
            </a:xfrm>
            <a:prstGeom prst="line">
              <a:avLst/>
            </a:prstGeom>
            <a:noFill/>
            <a:ln w="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87" name="Line 543"/>
            <p:cNvSpPr>
              <a:spLocks noChangeShapeType="1"/>
            </p:cNvSpPr>
            <p:nvPr/>
          </p:nvSpPr>
          <p:spPr bwMode="auto">
            <a:xfrm flipV="1">
              <a:off x="2479" y="2509"/>
              <a:ext cx="124" cy="92"/>
            </a:xfrm>
            <a:prstGeom prst="line">
              <a:avLst/>
            </a:prstGeom>
            <a:noFill/>
            <a:ln w="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88" name="Line 544"/>
            <p:cNvSpPr>
              <a:spLocks noChangeShapeType="1"/>
            </p:cNvSpPr>
            <p:nvPr/>
          </p:nvSpPr>
          <p:spPr bwMode="auto">
            <a:xfrm>
              <a:off x="2506" y="2507"/>
              <a:ext cx="124" cy="92"/>
            </a:xfrm>
            <a:prstGeom prst="line">
              <a:avLst/>
            </a:prstGeom>
            <a:noFill/>
            <a:ln w="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89" name="Line 545"/>
            <p:cNvSpPr>
              <a:spLocks noChangeShapeType="1"/>
            </p:cNvSpPr>
            <p:nvPr/>
          </p:nvSpPr>
          <p:spPr bwMode="auto">
            <a:xfrm flipV="1">
              <a:off x="2506" y="2507"/>
              <a:ext cx="124" cy="92"/>
            </a:xfrm>
            <a:prstGeom prst="line">
              <a:avLst/>
            </a:prstGeom>
            <a:noFill/>
            <a:ln w="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90" name="Line 546"/>
            <p:cNvSpPr>
              <a:spLocks noChangeShapeType="1"/>
            </p:cNvSpPr>
            <p:nvPr/>
          </p:nvSpPr>
          <p:spPr bwMode="auto">
            <a:xfrm>
              <a:off x="2534" y="2504"/>
              <a:ext cx="123" cy="92"/>
            </a:xfrm>
            <a:prstGeom prst="line">
              <a:avLst/>
            </a:prstGeom>
            <a:noFill/>
            <a:ln w="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91" name="Line 547"/>
            <p:cNvSpPr>
              <a:spLocks noChangeShapeType="1"/>
            </p:cNvSpPr>
            <p:nvPr/>
          </p:nvSpPr>
          <p:spPr bwMode="auto">
            <a:xfrm flipV="1">
              <a:off x="2534" y="2504"/>
              <a:ext cx="123" cy="92"/>
            </a:xfrm>
            <a:prstGeom prst="line">
              <a:avLst/>
            </a:prstGeom>
            <a:noFill/>
            <a:ln w="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92" name="Line 548"/>
            <p:cNvSpPr>
              <a:spLocks noChangeShapeType="1"/>
            </p:cNvSpPr>
            <p:nvPr/>
          </p:nvSpPr>
          <p:spPr bwMode="auto">
            <a:xfrm>
              <a:off x="2560" y="2508"/>
              <a:ext cx="124" cy="93"/>
            </a:xfrm>
            <a:prstGeom prst="line">
              <a:avLst/>
            </a:prstGeom>
            <a:noFill/>
            <a:ln w="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93" name="Line 549"/>
            <p:cNvSpPr>
              <a:spLocks noChangeShapeType="1"/>
            </p:cNvSpPr>
            <p:nvPr/>
          </p:nvSpPr>
          <p:spPr bwMode="auto">
            <a:xfrm flipV="1">
              <a:off x="2560" y="2508"/>
              <a:ext cx="124" cy="93"/>
            </a:xfrm>
            <a:prstGeom prst="line">
              <a:avLst/>
            </a:prstGeom>
            <a:noFill/>
            <a:ln w="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94" name="Line 550"/>
            <p:cNvSpPr>
              <a:spLocks noChangeShapeType="1"/>
            </p:cNvSpPr>
            <p:nvPr/>
          </p:nvSpPr>
          <p:spPr bwMode="auto">
            <a:xfrm>
              <a:off x="2587" y="2505"/>
              <a:ext cx="124" cy="92"/>
            </a:xfrm>
            <a:prstGeom prst="line">
              <a:avLst/>
            </a:prstGeom>
            <a:noFill/>
            <a:ln w="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95" name="Line 551"/>
            <p:cNvSpPr>
              <a:spLocks noChangeShapeType="1"/>
            </p:cNvSpPr>
            <p:nvPr/>
          </p:nvSpPr>
          <p:spPr bwMode="auto">
            <a:xfrm flipV="1">
              <a:off x="2587" y="2504"/>
              <a:ext cx="124" cy="93"/>
            </a:xfrm>
            <a:prstGeom prst="line">
              <a:avLst/>
            </a:prstGeom>
            <a:noFill/>
            <a:ln w="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96" name="Line 552"/>
            <p:cNvSpPr>
              <a:spLocks noChangeShapeType="1"/>
            </p:cNvSpPr>
            <p:nvPr/>
          </p:nvSpPr>
          <p:spPr bwMode="auto">
            <a:xfrm>
              <a:off x="2615" y="2505"/>
              <a:ext cx="123" cy="93"/>
            </a:xfrm>
            <a:prstGeom prst="line">
              <a:avLst/>
            </a:prstGeom>
            <a:noFill/>
            <a:ln w="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97" name="Line 553"/>
            <p:cNvSpPr>
              <a:spLocks noChangeShapeType="1"/>
            </p:cNvSpPr>
            <p:nvPr/>
          </p:nvSpPr>
          <p:spPr bwMode="auto">
            <a:xfrm flipV="1">
              <a:off x="2615" y="2505"/>
              <a:ext cx="123" cy="92"/>
            </a:xfrm>
            <a:prstGeom prst="line">
              <a:avLst/>
            </a:prstGeom>
            <a:noFill/>
            <a:ln w="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98" name="Line 554"/>
            <p:cNvSpPr>
              <a:spLocks noChangeShapeType="1"/>
            </p:cNvSpPr>
            <p:nvPr/>
          </p:nvSpPr>
          <p:spPr bwMode="auto">
            <a:xfrm>
              <a:off x="2642" y="2505"/>
              <a:ext cx="123" cy="92"/>
            </a:xfrm>
            <a:prstGeom prst="line">
              <a:avLst/>
            </a:prstGeom>
            <a:noFill/>
            <a:ln w="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99" name="Line 555"/>
            <p:cNvSpPr>
              <a:spLocks noChangeShapeType="1"/>
            </p:cNvSpPr>
            <p:nvPr/>
          </p:nvSpPr>
          <p:spPr bwMode="auto">
            <a:xfrm flipV="1">
              <a:off x="2642" y="2505"/>
              <a:ext cx="123" cy="92"/>
            </a:xfrm>
            <a:prstGeom prst="line">
              <a:avLst/>
            </a:prstGeom>
            <a:noFill/>
            <a:ln w="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00" name="Line 556"/>
            <p:cNvSpPr>
              <a:spLocks noChangeShapeType="1"/>
            </p:cNvSpPr>
            <p:nvPr/>
          </p:nvSpPr>
          <p:spPr bwMode="auto">
            <a:xfrm>
              <a:off x="2669" y="2502"/>
              <a:ext cx="124" cy="93"/>
            </a:xfrm>
            <a:prstGeom prst="line">
              <a:avLst/>
            </a:prstGeom>
            <a:noFill/>
            <a:ln w="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01" name="Line 557"/>
            <p:cNvSpPr>
              <a:spLocks noChangeShapeType="1"/>
            </p:cNvSpPr>
            <p:nvPr/>
          </p:nvSpPr>
          <p:spPr bwMode="auto">
            <a:xfrm flipV="1">
              <a:off x="2669" y="2502"/>
              <a:ext cx="124" cy="93"/>
            </a:xfrm>
            <a:prstGeom prst="line">
              <a:avLst/>
            </a:prstGeom>
            <a:noFill/>
            <a:ln w="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02" name="Line 558"/>
            <p:cNvSpPr>
              <a:spLocks noChangeShapeType="1"/>
            </p:cNvSpPr>
            <p:nvPr/>
          </p:nvSpPr>
          <p:spPr bwMode="auto">
            <a:xfrm>
              <a:off x="2696" y="2505"/>
              <a:ext cx="124" cy="92"/>
            </a:xfrm>
            <a:prstGeom prst="line">
              <a:avLst/>
            </a:prstGeom>
            <a:noFill/>
            <a:ln w="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03" name="Line 559"/>
            <p:cNvSpPr>
              <a:spLocks noChangeShapeType="1"/>
            </p:cNvSpPr>
            <p:nvPr/>
          </p:nvSpPr>
          <p:spPr bwMode="auto">
            <a:xfrm flipV="1">
              <a:off x="2696" y="2504"/>
              <a:ext cx="124" cy="93"/>
            </a:xfrm>
            <a:prstGeom prst="line">
              <a:avLst/>
            </a:prstGeom>
            <a:noFill/>
            <a:ln w="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04" name="Line 560"/>
            <p:cNvSpPr>
              <a:spLocks noChangeShapeType="1"/>
            </p:cNvSpPr>
            <p:nvPr/>
          </p:nvSpPr>
          <p:spPr bwMode="auto">
            <a:xfrm>
              <a:off x="2723" y="2511"/>
              <a:ext cx="124" cy="92"/>
            </a:xfrm>
            <a:prstGeom prst="line">
              <a:avLst/>
            </a:prstGeom>
            <a:noFill/>
            <a:ln w="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05" name="Line 561"/>
            <p:cNvSpPr>
              <a:spLocks noChangeShapeType="1"/>
            </p:cNvSpPr>
            <p:nvPr/>
          </p:nvSpPr>
          <p:spPr bwMode="auto">
            <a:xfrm flipV="1">
              <a:off x="2723" y="2510"/>
              <a:ext cx="124" cy="93"/>
            </a:xfrm>
            <a:prstGeom prst="line">
              <a:avLst/>
            </a:prstGeom>
            <a:noFill/>
            <a:ln w="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06" name="Line 562"/>
            <p:cNvSpPr>
              <a:spLocks noChangeShapeType="1"/>
            </p:cNvSpPr>
            <p:nvPr/>
          </p:nvSpPr>
          <p:spPr bwMode="auto">
            <a:xfrm>
              <a:off x="2750" y="2505"/>
              <a:ext cx="124" cy="93"/>
            </a:xfrm>
            <a:prstGeom prst="line">
              <a:avLst/>
            </a:prstGeom>
            <a:noFill/>
            <a:ln w="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07" name="Line 563"/>
            <p:cNvSpPr>
              <a:spLocks noChangeShapeType="1"/>
            </p:cNvSpPr>
            <p:nvPr/>
          </p:nvSpPr>
          <p:spPr bwMode="auto">
            <a:xfrm flipV="1">
              <a:off x="2750" y="2505"/>
              <a:ext cx="124" cy="93"/>
            </a:xfrm>
            <a:prstGeom prst="line">
              <a:avLst/>
            </a:prstGeom>
            <a:noFill/>
            <a:ln w="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08" name="Line 564"/>
            <p:cNvSpPr>
              <a:spLocks noChangeShapeType="1"/>
            </p:cNvSpPr>
            <p:nvPr/>
          </p:nvSpPr>
          <p:spPr bwMode="auto">
            <a:xfrm>
              <a:off x="2777" y="2505"/>
              <a:ext cx="124" cy="93"/>
            </a:xfrm>
            <a:prstGeom prst="line">
              <a:avLst/>
            </a:prstGeom>
            <a:noFill/>
            <a:ln w="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09" name="Line 565"/>
            <p:cNvSpPr>
              <a:spLocks noChangeShapeType="1"/>
            </p:cNvSpPr>
            <p:nvPr/>
          </p:nvSpPr>
          <p:spPr bwMode="auto">
            <a:xfrm flipV="1">
              <a:off x="2777" y="2505"/>
              <a:ext cx="124" cy="92"/>
            </a:xfrm>
            <a:prstGeom prst="line">
              <a:avLst/>
            </a:prstGeom>
            <a:noFill/>
            <a:ln w="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10" name="Line 566"/>
            <p:cNvSpPr>
              <a:spLocks noChangeShapeType="1"/>
            </p:cNvSpPr>
            <p:nvPr/>
          </p:nvSpPr>
          <p:spPr bwMode="auto">
            <a:xfrm>
              <a:off x="2804" y="2508"/>
              <a:ext cx="124" cy="92"/>
            </a:xfrm>
            <a:prstGeom prst="line">
              <a:avLst/>
            </a:prstGeom>
            <a:noFill/>
            <a:ln w="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11" name="Line 567"/>
            <p:cNvSpPr>
              <a:spLocks noChangeShapeType="1"/>
            </p:cNvSpPr>
            <p:nvPr/>
          </p:nvSpPr>
          <p:spPr bwMode="auto">
            <a:xfrm flipV="1">
              <a:off x="2804" y="2508"/>
              <a:ext cx="124" cy="92"/>
            </a:xfrm>
            <a:prstGeom prst="line">
              <a:avLst/>
            </a:prstGeom>
            <a:noFill/>
            <a:ln w="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12" name="Line 568"/>
            <p:cNvSpPr>
              <a:spLocks noChangeShapeType="1"/>
            </p:cNvSpPr>
            <p:nvPr/>
          </p:nvSpPr>
          <p:spPr bwMode="auto">
            <a:xfrm>
              <a:off x="2831" y="2505"/>
              <a:ext cx="124" cy="92"/>
            </a:xfrm>
            <a:prstGeom prst="line">
              <a:avLst/>
            </a:prstGeom>
            <a:noFill/>
            <a:ln w="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13" name="Line 569"/>
            <p:cNvSpPr>
              <a:spLocks noChangeShapeType="1"/>
            </p:cNvSpPr>
            <p:nvPr/>
          </p:nvSpPr>
          <p:spPr bwMode="auto">
            <a:xfrm flipV="1">
              <a:off x="2831" y="2504"/>
              <a:ext cx="124" cy="93"/>
            </a:xfrm>
            <a:prstGeom prst="line">
              <a:avLst/>
            </a:prstGeom>
            <a:noFill/>
            <a:ln w="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14" name="Line 570"/>
            <p:cNvSpPr>
              <a:spLocks noChangeShapeType="1"/>
            </p:cNvSpPr>
            <p:nvPr/>
          </p:nvSpPr>
          <p:spPr bwMode="auto">
            <a:xfrm>
              <a:off x="2858" y="2506"/>
              <a:ext cx="124" cy="93"/>
            </a:xfrm>
            <a:prstGeom prst="line">
              <a:avLst/>
            </a:prstGeom>
            <a:noFill/>
            <a:ln w="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15" name="Line 571"/>
            <p:cNvSpPr>
              <a:spLocks noChangeShapeType="1"/>
            </p:cNvSpPr>
            <p:nvPr/>
          </p:nvSpPr>
          <p:spPr bwMode="auto">
            <a:xfrm flipV="1">
              <a:off x="2858" y="2506"/>
              <a:ext cx="124" cy="92"/>
            </a:xfrm>
            <a:prstGeom prst="line">
              <a:avLst/>
            </a:prstGeom>
            <a:noFill/>
            <a:ln w="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16" name="Line 572"/>
            <p:cNvSpPr>
              <a:spLocks noChangeShapeType="1"/>
            </p:cNvSpPr>
            <p:nvPr/>
          </p:nvSpPr>
          <p:spPr bwMode="auto">
            <a:xfrm>
              <a:off x="2885" y="2506"/>
              <a:ext cx="124" cy="92"/>
            </a:xfrm>
            <a:prstGeom prst="line">
              <a:avLst/>
            </a:prstGeom>
            <a:noFill/>
            <a:ln w="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17" name="Line 573"/>
            <p:cNvSpPr>
              <a:spLocks noChangeShapeType="1"/>
            </p:cNvSpPr>
            <p:nvPr/>
          </p:nvSpPr>
          <p:spPr bwMode="auto">
            <a:xfrm flipV="1">
              <a:off x="2885" y="2506"/>
              <a:ext cx="124" cy="92"/>
            </a:xfrm>
            <a:prstGeom prst="line">
              <a:avLst/>
            </a:prstGeom>
            <a:noFill/>
            <a:ln w="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18" name="Line 574"/>
            <p:cNvSpPr>
              <a:spLocks noChangeShapeType="1"/>
            </p:cNvSpPr>
            <p:nvPr/>
          </p:nvSpPr>
          <p:spPr bwMode="auto">
            <a:xfrm>
              <a:off x="2912" y="2506"/>
              <a:ext cx="124" cy="92"/>
            </a:xfrm>
            <a:prstGeom prst="line">
              <a:avLst/>
            </a:prstGeom>
            <a:noFill/>
            <a:ln w="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19" name="Line 575"/>
            <p:cNvSpPr>
              <a:spLocks noChangeShapeType="1"/>
            </p:cNvSpPr>
            <p:nvPr/>
          </p:nvSpPr>
          <p:spPr bwMode="auto">
            <a:xfrm flipV="1">
              <a:off x="2912" y="2506"/>
              <a:ext cx="124" cy="92"/>
            </a:xfrm>
            <a:prstGeom prst="line">
              <a:avLst/>
            </a:prstGeom>
            <a:noFill/>
            <a:ln w="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20" name="Line 576"/>
            <p:cNvSpPr>
              <a:spLocks noChangeShapeType="1"/>
            </p:cNvSpPr>
            <p:nvPr/>
          </p:nvSpPr>
          <p:spPr bwMode="auto">
            <a:xfrm>
              <a:off x="2939" y="2504"/>
              <a:ext cx="124" cy="92"/>
            </a:xfrm>
            <a:prstGeom prst="line">
              <a:avLst/>
            </a:prstGeom>
            <a:noFill/>
            <a:ln w="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21" name="Line 577"/>
            <p:cNvSpPr>
              <a:spLocks noChangeShapeType="1"/>
            </p:cNvSpPr>
            <p:nvPr/>
          </p:nvSpPr>
          <p:spPr bwMode="auto">
            <a:xfrm flipV="1">
              <a:off x="2939" y="2504"/>
              <a:ext cx="124" cy="92"/>
            </a:xfrm>
            <a:prstGeom prst="line">
              <a:avLst/>
            </a:prstGeom>
            <a:noFill/>
            <a:ln w="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22" name="Line 578"/>
            <p:cNvSpPr>
              <a:spLocks noChangeShapeType="1"/>
            </p:cNvSpPr>
            <p:nvPr/>
          </p:nvSpPr>
          <p:spPr bwMode="auto">
            <a:xfrm>
              <a:off x="2967" y="2501"/>
              <a:ext cx="124" cy="92"/>
            </a:xfrm>
            <a:prstGeom prst="line">
              <a:avLst/>
            </a:prstGeom>
            <a:noFill/>
            <a:ln w="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23" name="Line 579"/>
            <p:cNvSpPr>
              <a:spLocks noChangeShapeType="1"/>
            </p:cNvSpPr>
            <p:nvPr/>
          </p:nvSpPr>
          <p:spPr bwMode="auto">
            <a:xfrm flipV="1">
              <a:off x="2967" y="2501"/>
              <a:ext cx="124" cy="92"/>
            </a:xfrm>
            <a:prstGeom prst="line">
              <a:avLst/>
            </a:prstGeom>
            <a:noFill/>
            <a:ln w="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24" name="Line 580"/>
            <p:cNvSpPr>
              <a:spLocks noChangeShapeType="1"/>
            </p:cNvSpPr>
            <p:nvPr/>
          </p:nvSpPr>
          <p:spPr bwMode="auto">
            <a:xfrm>
              <a:off x="2993" y="2512"/>
              <a:ext cx="124" cy="92"/>
            </a:xfrm>
            <a:prstGeom prst="line">
              <a:avLst/>
            </a:prstGeom>
            <a:noFill/>
            <a:ln w="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25" name="Line 581"/>
            <p:cNvSpPr>
              <a:spLocks noChangeShapeType="1"/>
            </p:cNvSpPr>
            <p:nvPr/>
          </p:nvSpPr>
          <p:spPr bwMode="auto">
            <a:xfrm flipV="1">
              <a:off x="2993" y="2512"/>
              <a:ext cx="124" cy="92"/>
            </a:xfrm>
            <a:prstGeom prst="line">
              <a:avLst/>
            </a:prstGeom>
            <a:noFill/>
            <a:ln w="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26" name="Line 582"/>
            <p:cNvSpPr>
              <a:spLocks noChangeShapeType="1"/>
            </p:cNvSpPr>
            <p:nvPr/>
          </p:nvSpPr>
          <p:spPr bwMode="auto">
            <a:xfrm>
              <a:off x="3021" y="2503"/>
              <a:ext cx="124" cy="92"/>
            </a:xfrm>
            <a:prstGeom prst="line">
              <a:avLst/>
            </a:prstGeom>
            <a:noFill/>
            <a:ln w="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27" name="Line 583"/>
            <p:cNvSpPr>
              <a:spLocks noChangeShapeType="1"/>
            </p:cNvSpPr>
            <p:nvPr/>
          </p:nvSpPr>
          <p:spPr bwMode="auto">
            <a:xfrm flipV="1">
              <a:off x="3021" y="2502"/>
              <a:ext cx="124" cy="93"/>
            </a:xfrm>
            <a:prstGeom prst="line">
              <a:avLst/>
            </a:prstGeom>
            <a:noFill/>
            <a:ln w="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28" name="Line 584"/>
            <p:cNvSpPr>
              <a:spLocks noChangeShapeType="1"/>
            </p:cNvSpPr>
            <p:nvPr/>
          </p:nvSpPr>
          <p:spPr bwMode="auto">
            <a:xfrm>
              <a:off x="3048" y="2507"/>
              <a:ext cx="123" cy="93"/>
            </a:xfrm>
            <a:prstGeom prst="line">
              <a:avLst/>
            </a:prstGeom>
            <a:noFill/>
            <a:ln w="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29" name="Line 585"/>
            <p:cNvSpPr>
              <a:spLocks noChangeShapeType="1"/>
            </p:cNvSpPr>
            <p:nvPr/>
          </p:nvSpPr>
          <p:spPr bwMode="auto">
            <a:xfrm flipV="1">
              <a:off x="3048" y="2507"/>
              <a:ext cx="123" cy="92"/>
            </a:xfrm>
            <a:prstGeom prst="line">
              <a:avLst/>
            </a:prstGeom>
            <a:noFill/>
            <a:ln w="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30" name="Line 586"/>
            <p:cNvSpPr>
              <a:spLocks noChangeShapeType="1"/>
            </p:cNvSpPr>
            <p:nvPr/>
          </p:nvSpPr>
          <p:spPr bwMode="auto">
            <a:xfrm>
              <a:off x="3075" y="2500"/>
              <a:ext cx="124" cy="92"/>
            </a:xfrm>
            <a:prstGeom prst="line">
              <a:avLst/>
            </a:prstGeom>
            <a:noFill/>
            <a:ln w="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31" name="Line 587"/>
            <p:cNvSpPr>
              <a:spLocks noChangeShapeType="1"/>
            </p:cNvSpPr>
            <p:nvPr/>
          </p:nvSpPr>
          <p:spPr bwMode="auto">
            <a:xfrm flipV="1">
              <a:off x="3075" y="2500"/>
              <a:ext cx="124" cy="92"/>
            </a:xfrm>
            <a:prstGeom prst="line">
              <a:avLst/>
            </a:prstGeom>
            <a:noFill/>
            <a:ln w="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32" name="Line 588"/>
            <p:cNvSpPr>
              <a:spLocks noChangeShapeType="1"/>
            </p:cNvSpPr>
            <p:nvPr/>
          </p:nvSpPr>
          <p:spPr bwMode="auto">
            <a:xfrm>
              <a:off x="3102" y="2512"/>
              <a:ext cx="124" cy="92"/>
            </a:xfrm>
            <a:prstGeom prst="line">
              <a:avLst/>
            </a:prstGeom>
            <a:noFill/>
            <a:ln w="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33" name="Line 589"/>
            <p:cNvSpPr>
              <a:spLocks noChangeShapeType="1"/>
            </p:cNvSpPr>
            <p:nvPr/>
          </p:nvSpPr>
          <p:spPr bwMode="auto">
            <a:xfrm flipV="1">
              <a:off x="3102" y="2511"/>
              <a:ext cx="124" cy="93"/>
            </a:xfrm>
            <a:prstGeom prst="line">
              <a:avLst/>
            </a:prstGeom>
            <a:noFill/>
            <a:ln w="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34" name="Line 590"/>
            <p:cNvSpPr>
              <a:spLocks noChangeShapeType="1"/>
            </p:cNvSpPr>
            <p:nvPr/>
          </p:nvSpPr>
          <p:spPr bwMode="auto">
            <a:xfrm>
              <a:off x="3129" y="2505"/>
              <a:ext cx="124" cy="92"/>
            </a:xfrm>
            <a:prstGeom prst="line">
              <a:avLst/>
            </a:prstGeom>
            <a:noFill/>
            <a:ln w="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35" name="Line 591"/>
            <p:cNvSpPr>
              <a:spLocks noChangeShapeType="1"/>
            </p:cNvSpPr>
            <p:nvPr/>
          </p:nvSpPr>
          <p:spPr bwMode="auto">
            <a:xfrm flipV="1">
              <a:off x="3129" y="2505"/>
              <a:ext cx="124" cy="92"/>
            </a:xfrm>
            <a:prstGeom prst="line">
              <a:avLst/>
            </a:prstGeom>
            <a:noFill/>
            <a:ln w="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36" name="Line 592"/>
            <p:cNvSpPr>
              <a:spLocks noChangeShapeType="1"/>
            </p:cNvSpPr>
            <p:nvPr/>
          </p:nvSpPr>
          <p:spPr bwMode="auto">
            <a:xfrm>
              <a:off x="3156" y="2505"/>
              <a:ext cx="124" cy="92"/>
            </a:xfrm>
            <a:prstGeom prst="line">
              <a:avLst/>
            </a:prstGeom>
            <a:noFill/>
            <a:ln w="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37" name="Line 593"/>
            <p:cNvSpPr>
              <a:spLocks noChangeShapeType="1"/>
            </p:cNvSpPr>
            <p:nvPr/>
          </p:nvSpPr>
          <p:spPr bwMode="auto">
            <a:xfrm flipV="1">
              <a:off x="3156" y="2505"/>
              <a:ext cx="124" cy="92"/>
            </a:xfrm>
            <a:prstGeom prst="line">
              <a:avLst/>
            </a:prstGeom>
            <a:noFill/>
            <a:ln w="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38" name="Line 594"/>
            <p:cNvSpPr>
              <a:spLocks noChangeShapeType="1"/>
            </p:cNvSpPr>
            <p:nvPr/>
          </p:nvSpPr>
          <p:spPr bwMode="auto">
            <a:xfrm>
              <a:off x="3183" y="2508"/>
              <a:ext cx="124" cy="92"/>
            </a:xfrm>
            <a:prstGeom prst="line">
              <a:avLst/>
            </a:prstGeom>
            <a:noFill/>
            <a:ln w="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39" name="Line 595"/>
            <p:cNvSpPr>
              <a:spLocks noChangeShapeType="1"/>
            </p:cNvSpPr>
            <p:nvPr/>
          </p:nvSpPr>
          <p:spPr bwMode="auto">
            <a:xfrm flipV="1">
              <a:off x="3183" y="2508"/>
              <a:ext cx="124" cy="92"/>
            </a:xfrm>
            <a:prstGeom prst="line">
              <a:avLst/>
            </a:prstGeom>
            <a:noFill/>
            <a:ln w="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0" name="Line 596"/>
            <p:cNvSpPr>
              <a:spLocks noChangeShapeType="1"/>
            </p:cNvSpPr>
            <p:nvPr/>
          </p:nvSpPr>
          <p:spPr bwMode="auto">
            <a:xfrm>
              <a:off x="3211" y="2500"/>
              <a:ext cx="123" cy="93"/>
            </a:xfrm>
            <a:prstGeom prst="line">
              <a:avLst/>
            </a:prstGeom>
            <a:noFill/>
            <a:ln w="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" name="Line 597"/>
            <p:cNvSpPr>
              <a:spLocks noChangeShapeType="1"/>
            </p:cNvSpPr>
            <p:nvPr/>
          </p:nvSpPr>
          <p:spPr bwMode="auto">
            <a:xfrm flipV="1">
              <a:off x="3211" y="2500"/>
              <a:ext cx="123" cy="93"/>
            </a:xfrm>
            <a:prstGeom prst="line">
              <a:avLst/>
            </a:prstGeom>
            <a:noFill/>
            <a:ln w="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" name="Line 598"/>
            <p:cNvSpPr>
              <a:spLocks noChangeShapeType="1"/>
            </p:cNvSpPr>
            <p:nvPr/>
          </p:nvSpPr>
          <p:spPr bwMode="auto">
            <a:xfrm>
              <a:off x="3237" y="2510"/>
              <a:ext cx="124" cy="93"/>
            </a:xfrm>
            <a:prstGeom prst="line">
              <a:avLst/>
            </a:prstGeom>
            <a:noFill/>
            <a:ln w="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" name="Line 599"/>
            <p:cNvSpPr>
              <a:spLocks noChangeShapeType="1"/>
            </p:cNvSpPr>
            <p:nvPr/>
          </p:nvSpPr>
          <p:spPr bwMode="auto">
            <a:xfrm flipV="1">
              <a:off x="3237" y="2510"/>
              <a:ext cx="124" cy="92"/>
            </a:xfrm>
            <a:prstGeom prst="line">
              <a:avLst/>
            </a:prstGeom>
            <a:noFill/>
            <a:ln w="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" name="Line 600"/>
            <p:cNvSpPr>
              <a:spLocks noChangeShapeType="1"/>
            </p:cNvSpPr>
            <p:nvPr/>
          </p:nvSpPr>
          <p:spPr bwMode="auto">
            <a:xfrm>
              <a:off x="3264" y="2504"/>
              <a:ext cx="124" cy="92"/>
            </a:xfrm>
            <a:prstGeom prst="line">
              <a:avLst/>
            </a:prstGeom>
            <a:noFill/>
            <a:ln w="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" name="Line 601"/>
            <p:cNvSpPr>
              <a:spLocks noChangeShapeType="1"/>
            </p:cNvSpPr>
            <p:nvPr/>
          </p:nvSpPr>
          <p:spPr bwMode="auto">
            <a:xfrm flipV="1">
              <a:off x="3264" y="2504"/>
              <a:ext cx="124" cy="92"/>
            </a:xfrm>
            <a:prstGeom prst="line">
              <a:avLst/>
            </a:prstGeom>
            <a:noFill/>
            <a:ln w="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" name="Line 602"/>
            <p:cNvSpPr>
              <a:spLocks noChangeShapeType="1"/>
            </p:cNvSpPr>
            <p:nvPr/>
          </p:nvSpPr>
          <p:spPr bwMode="auto">
            <a:xfrm>
              <a:off x="3291" y="2506"/>
              <a:ext cx="124" cy="93"/>
            </a:xfrm>
            <a:prstGeom prst="line">
              <a:avLst/>
            </a:prstGeom>
            <a:noFill/>
            <a:ln w="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" name="Line 603"/>
            <p:cNvSpPr>
              <a:spLocks noChangeShapeType="1"/>
            </p:cNvSpPr>
            <p:nvPr/>
          </p:nvSpPr>
          <p:spPr bwMode="auto">
            <a:xfrm flipV="1">
              <a:off x="3291" y="2506"/>
              <a:ext cx="124" cy="93"/>
            </a:xfrm>
            <a:prstGeom prst="line">
              <a:avLst/>
            </a:prstGeom>
            <a:noFill/>
            <a:ln w="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" name="Line 604"/>
            <p:cNvSpPr>
              <a:spLocks noChangeShapeType="1"/>
            </p:cNvSpPr>
            <p:nvPr/>
          </p:nvSpPr>
          <p:spPr bwMode="auto">
            <a:xfrm>
              <a:off x="3318" y="2507"/>
              <a:ext cx="124" cy="93"/>
            </a:xfrm>
            <a:prstGeom prst="line">
              <a:avLst/>
            </a:prstGeom>
            <a:noFill/>
            <a:ln w="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" name="Line 605"/>
            <p:cNvSpPr>
              <a:spLocks noChangeShapeType="1"/>
            </p:cNvSpPr>
            <p:nvPr/>
          </p:nvSpPr>
          <p:spPr bwMode="auto">
            <a:xfrm flipV="1">
              <a:off x="3318" y="2507"/>
              <a:ext cx="124" cy="93"/>
            </a:xfrm>
            <a:prstGeom prst="line">
              <a:avLst/>
            </a:prstGeom>
            <a:noFill/>
            <a:ln w="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611" name="Group 606"/>
          <p:cNvGrpSpPr>
            <a:grpSpLocks/>
          </p:cNvGrpSpPr>
          <p:nvPr/>
        </p:nvGrpSpPr>
        <p:grpSpPr bwMode="auto">
          <a:xfrm>
            <a:off x="163513" y="3041650"/>
            <a:ext cx="8716962" cy="3390900"/>
            <a:chOff x="103" y="1916"/>
            <a:chExt cx="5491" cy="2136"/>
          </a:xfrm>
        </p:grpSpPr>
        <p:sp>
          <p:nvSpPr>
            <p:cNvPr id="17650" name="Line 607"/>
            <p:cNvSpPr>
              <a:spLocks noChangeShapeType="1"/>
            </p:cNvSpPr>
            <p:nvPr/>
          </p:nvSpPr>
          <p:spPr bwMode="auto">
            <a:xfrm>
              <a:off x="3346" y="2503"/>
              <a:ext cx="123" cy="92"/>
            </a:xfrm>
            <a:prstGeom prst="line">
              <a:avLst/>
            </a:prstGeom>
            <a:noFill/>
            <a:ln w="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51" name="Line 608"/>
            <p:cNvSpPr>
              <a:spLocks noChangeShapeType="1"/>
            </p:cNvSpPr>
            <p:nvPr/>
          </p:nvSpPr>
          <p:spPr bwMode="auto">
            <a:xfrm flipV="1">
              <a:off x="3346" y="2503"/>
              <a:ext cx="123" cy="92"/>
            </a:xfrm>
            <a:prstGeom prst="line">
              <a:avLst/>
            </a:prstGeom>
            <a:noFill/>
            <a:ln w="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52" name="Line 609"/>
            <p:cNvSpPr>
              <a:spLocks noChangeShapeType="1"/>
            </p:cNvSpPr>
            <p:nvPr/>
          </p:nvSpPr>
          <p:spPr bwMode="auto">
            <a:xfrm>
              <a:off x="3373" y="2502"/>
              <a:ext cx="124" cy="92"/>
            </a:xfrm>
            <a:prstGeom prst="line">
              <a:avLst/>
            </a:prstGeom>
            <a:noFill/>
            <a:ln w="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53" name="Line 610"/>
            <p:cNvSpPr>
              <a:spLocks noChangeShapeType="1"/>
            </p:cNvSpPr>
            <p:nvPr/>
          </p:nvSpPr>
          <p:spPr bwMode="auto">
            <a:xfrm flipV="1">
              <a:off x="3373" y="2501"/>
              <a:ext cx="124" cy="93"/>
            </a:xfrm>
            <a:prstGeom prst="line">
              <a:avLst/>
            </a:prstGeom>
            <a:noFill/>
            <a:ln w="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54" name="Line 611"/>
            <p:cNvSpPr>
              <a:spLocks noChangeShapeType="1"/>
            </p:cNvSpPr>
            <p:nvPr/>
          </p:nvSpPr>
          <p:spPr bwMode="auto">
            <a:xfrm>
              <a:off x="3400" y="2510"/>
              <a:ext cx="124" cy="92"/>
            </a:xfrm>
            <a:prstGeom prst="line">
              <a:avLst/>
            </a:prstGeom>
            <a:noFill/>
            <a:ln w="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55" name="Line 612"/>
            <p:cNvSpPr>
              <a:spLocks noChangeShapeType="1"/>
            </p:cNvSpPr>
            <p:nvPr/>
          </p:nvSpPr>
          <p:spPr bwMode="auto">
            <a:xfrm flipV="1">
              <a:off x="3400" y="2509"/>
              <a:ext cx="124" cy="93"/>
            </a:xfrm>
            <a:prstGeom prst="line">
              <a:avLst/>
            </a:prstGeom>
            <a:noFill/>
            <a:ln w="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56" name="Line 613"/>
            <p:cNvSpPr>
              <a:spLocks noChangeShapeType="1"/>
            </p:cNvSpPr>
            <p:nvPr/>
          </p:nvSpPr>
          <p:spPr bwMode="auto">
            <a:xfrm>
              <a:off x="3427" y="2508"/>
              <a:ext cx="123" cy="92"/>
            </a:xfrm>
            <a:prstGeom prst="line">
              <a:avLst/>
            </a:prstGeom>
            <a:noFill/>
            <a:ln w="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57" name="Line 614"/>
            <p:cNvSpPr>
              <a:spLocks noChangeShapeType="1"/>
            </p:cNvSpPr>
            <p:nvPr/>
          </p:nvSpPr>
          <p:spPr bwMode="auto">
            <a:xfrm flipV="1">
              <a:off x="3427" y="2508"/>
              <a:ext cx="123" cy="92"/>
            </a:xfrm>
            <a:prstGeom prst="line">
              <a:avLst/>
            </a:prstGeom>
            <a:noFill/>
            <a:ln w="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58" name="Line 615"/>
            <p:cNvSpPr>
              <a:spLocks noChangeShapeType="1"/>
            </p:cNvSpPr>
            <p:nvPr/>
          </p:nvSpPr>
          <p:spPr bwMode="auto">
            <a:xfrm>
              <a:off x="3454" y="2504"/>
              <a:ext cx="124" cy="92"/>
            </a:xfrm>
            <a:prstGeom prst="line">
              <a:avLst/>
            </a:prstGeom>
            <a:noFill/>
            <a:ln w="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59" name="Line 616"/>
            <p:cNvSpPr>
              <a:spLocks noChangeShapeType="1"/>
            </p:cNvSpPr>
            <p:nvPr/>
          </p:nvSpPr>
          <p:spPr bwMode="auto">
            <a:xfrm flipV="1">
              <a:off x="3454" y="2503"/>
              <a:ext cx="124" cy="93"/>
            </a:xfrm>
            <a:prstGeom prst="line">
              <a:avLst/>
            </a:prstGeom>
            <a:noFill/>
            <a:ln w="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60" name="Line 617"/>
            <p:cNvSpPr>
              <a:spLocks noChangeShapeType="1"/>
            </p:cNvSpPr>
            <p:nvPr/>
          </p:nvSpPr>
          <p:spPr bwMode="auto">
            <a:xfrm>
              <a:off x="3481" y="2508"/>
              <a:ext cx="123" cy="93"/>
            </a:xfrm>
            <a:prstGeom prst="line">
              <a:avLst/>
            </a:prstGeom>
            <a:noFill/>
            <a:ln w="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61" name="Line 618"/>
            <p:cNvSpPr>
              <a:spLocks noChangeShapeType="1"/>
            </p:cNvSpPr>
            <p:nvPr/>
          </p:nvSpPr>
          <p:spPr bwMode="auto">
            <a:xfrm flipV="1">
              <a:off x="3481" y="2508"/>
              <a:ext cx="123" cy="93"/>
            </a:xfrm>
            <a:prstGeom prst="line">
              <a:avLst/>
            </a:prstGeom>
            <a:noFill/>
            <a:ln w="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62" name="Line 619"/>
            <p:cNvSpPr>
              <a:spLocks noChangeShapeType="1"/>
            </p:cNvSpPr>
            <p:nvPr/>
          </p:nvSpPr>
          <p:spPr bwMode="auto">
            <a:xfrm>
              <a:off x="3508" y="2505"/>
              <a:ext cx="124" cy="93"/>
            </a:xfrm>
            <a:prstGeom prst="line">
              <a:avLst/>
            </a:prstGeom>
            <a:noFill/>
            <a:ln w="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63" name="Line 620"/>
            <p:cNvSpPr>
              <a:spLocks noChangeShapeType="1"/>
            </p:cNvSpPr>
            <p:nvPr/>
          </p:nvSpPr>
          <p:spPr bwMode="auto">
            <a:xfrm flipV="1">
              <a:off x="3508" y="2505"/>
              <a:ext cx="124" cy="93"/>
            </a:xfrm>
            <a:prstGeom prst="line">
              <a:avLst/>
            </a:prstGeom>
            <a:noFill/>
            <a:ln w="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64" name="Line 621"/>
            <p:cNvSpPr>
              <a:spLocks noChangeShapeType="1"/>
            </p:cNvSpPr>
            <p:nvPr/>
          </p:nvSpPr>
          <p:spPr bwMode="auto">
            <a:xfrm>
              <a:off x="3535" y="2506"/>
              <a:ext cx="124" cy="92"/>
            </a:xfrm>
            <a:prstGeom prst="line">
              <a:avLst/>
            </a:prstGeom>
            <a:noFill/>
            <a:ln w="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65" name="Line 622"/>
            <p:cNvSpPr>
              <a:spLocks noChangeShapeType="1"/>
            </p:cNvSpPr>
            <p:nvPr/>
          </p:nvSpPr>
          <p:spPr bwMode="auto">
            <a:xfrm flipV="1">
              <a:off x="3535" y="2505"/>
              <a:ext cx="124" cy="93"/>
            </a:xfrm>
            <a:prstGeom prst="line">
              <a:avLst/>
            </a:prstGeom>
            <a:noFill/>
            <a:ln w="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66" name="Line 623"/>
            <p:cNvSpPr>
              <a:spLocks noChangeShapeType="1"/>
            </p:cNvSpPr>
            <p:nvPr/>
          </p:nvSpPr>
          <p:spPr bwMode="auto">
            <a:xfrm>
              <a:off x="3562" y="2504"/>
              <a:ext cx="124" cy="92"/>
            </a:xfrm>
            <a:prstGeom prst="line">
              <a:avLst/>
            </a:prstGeom>
            <a:noFill/>
            <a:ln w="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67" name="Line 624"/>
            <p:cNvSpPr>
              <a:spLocks noChangeShapeType="1"/>
            </p:cNvSpPr>
            <p:nvPr/>
          </p:nvSpPr>
          <p:spPr bwMode="auto">
            <a:xfrm flipV="1">
              <a:off x="3562" y="2504"/>
              <a:ext cx="124" cy="92"/>
            </a:xfrm>
            <a:prstGeom prst="line">
              <a:avLst/>
            </a:prstGeom>
            <a:noFill/>
            <a:ln w="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68" name="Line 625"/>
            <p:cNvSpPr>
              <a:spLocks noChangeShapeType="1"/>
            </p:cNvSpPr>
            <p:nvPr/>
          </p:nvSpPr>
          <p:spPr bwMode="auto">
            <a:xfrm>
              <a:off x="3589" y="2506"/>
              <a:ext cx="124" cy="92"/>
            </a:xfrm>
            <a:prstGeom prst="line">
              <a:avLst/>
            </a:prstGeom>
            <a:noFill/>
            <a:ln w="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69" name="Line 626"/>
            <p:cNvSpPr>
              <a:spLocks noChangeShapeType="1"/>
            </p:cNvSpPr>
            <p:nvPr/>
          </p:nvSpPr>
          <p:spPr bwMode="auto">
            <a:xfrm flipV="1">
              <a:off x="3589" y="2505"/>
              <a:ext cx="124" cy="93"/>
            </a:xfrm>
            <a:prstGeom prst="line">
              <a:avLst/>
            </a:prstGeom>
            <a:noFill/>
            <a:ln w="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70" name="Line 627"/>
            <p:cNvSpPr>
              <a:spLocks noChangeShapeType="1"/>
            </p:cNvSpPr>
            <p:nvPr/>
          </p:nvSpPr>
          <p:spPr bwMode="auto">
            <a:xfrm>
              <a:off x="3616" y="2509"/>
              <a:ext cx="124" cy="92"/>
            </a:xfrm>
            <a:prstGeom prst="line">
              <a:avLst/>
            </a:prstGeom>
            <a:noFill/>
            <a:ln w="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71" name="Line 628"/>
            <p:cNvSpPr>
              <a:spLocks noChangeShapeType="1"/>
            </p:cNvSpPr>
            <p:nvPr/>
          </p:nvSpPr>
          <p:spPr bwMode="auto">
            <a:xfrm flipV="1">
              <a:off x="3616" y="2509"/>
              <a:ext cx="124" cy="92"/>
            </a:xfrm>
            <a:prstGeom prst="line">
              <a:avLst/>
            </a:prstGeom>
            <a:noFill/>
            <a:ln w="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72" name="Line 629"/>
            <p:cNvSpPr>
              <a:spLocks noChangeShapeType="1"/>
            </p:cNvSpPr>
            <p:nvPr/>
          </p:nvSpPr>
          <p:spPr bwMode="auto">
            <a:xfrm>
              <a:off x="3644" y="2498"/>
              <a:ext cx="123" cy="93"/>
            </a:xfrm>
            <a:prstGeom prst="line">
              <a:avLst/>
            </a:prstGeom>
            <a:noFill/>
            <a:ln w="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73" name="Line 630"/>
            <p:cNvSpPr>
              <a:spLocks noChangeShapeType="1"/>
            </p:cNvSpPr>
            <p:nvPr/>
          </p:nvSpPr>
          <p:spPr bwMode="auto">
            <a:xfrm flipV="1">
              <a:off x="3644" y="2498"/>
              <a:ext cx="123" cy="93"/>
            </a:xfrm>
            <a:prstGeom prst="line">
              <a:avLst/>
            </a:prstGeom>
            <a:noFill/>
            <a:ln w="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74" name="Line 631"/>
            <p:cNvSpPr>
              <a:spLocks noChangeShapeType="1"/>
            </p:cNvSpPr>
            <p:nvPr/>
          </p:nvSpPr>
          <p:spPr bwMode="auto">
            <a:xfrm>
              <a:off x="3670" y="2511"/>
              <a:ext cx="124" cy="92"/>
            </a:xfrm>
            <a:prstGeom prst="line">
              <a:avLst/>
            </a:prstGeom>
            <a:noFill/>
            <a:ln w="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75" name="Line 632"/>
            <p:cNvSpPr>
              <a:spLocks noChangeShapeType="1"/>
            </p:cNvSpPr>
            <p:nvPr/>
          </p:nvSpPr>
          <p:spPr bwMode="auto">
            <a:xfrm flipV="1">
              <a:off x="3670" y="2510"/>
              <a:ext cx="124" cy="93"/>
            </a:xfrm>
            <a:prstGeom prst="line">
              <a:avLst/>
            </a:prstGeom>
            <a:noFill/>
            <a:ln w="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76" name="Line 633"/>
            <p:cNvSpPr>
              <a:spLocks noChangeShapeType="1"/>
            </p:cNvSpPr>
            <p:nvPr/>
          </p:nvSpPr>
          <p:spPr bwMode="auto">
            <a:xfrm>
              <a:off x="3697" y="2508"/>
              <a:ext cx="124" cy="92"/>
            </a:xfrm>
            <a:prstGeom prst="line">
              <a:avLst/>
            </a:prstGeom>
            <a:noFill/>
            <a:ln w="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77" name="Line 634"/>
            <p:cNvSpPr>
              <a:spLocks noChangeShapeType="1"/>
            </p:cNvSpPr>
            <p:nvPr/>
          </p:nvSpPr>
          <p:spPr bwMode="auto">
            <a:xfrm flipV="1">
              <a:off x="3697" y="2508"/>
              <a:ext cx="124" cy="92"/>
            </a:xfrm>
            <a:prstGeom prst="line">
              <a:avLst/>
            </a:prstGeom>
            <a:noFill/>
            <a:ln w="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78" name="Line 635"/>
            <p:cNvSpPr>
              <a:spLocks noChangeShapeType="1"/>
            </p:cNvSpPr>
            <p:nvPr/>
          </p:nvSpPr>
          <p:spPr bwMode="auto">
            <a:xfrm>
              <a:off x="3724" y="2504"/>
              <a:ext cx="124" cy="93"/>
            </a:xfrm>
            <a:prstGeom prst="line">
              <a:avLst/>
            </a:prstGeom>
            <a:noFill/>
            <a:ln w="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79" name="Line 636"/>
            <p:cNvSpPr>
              <a:spLocks noChangeShapeType="1"/>
            </p:cNvSpPr>
            <p:nvPr/>
          </p:nvSpPr>
          <p:spPr bwMode="auto">
            <a:xfrm flipV="1">
              <a:off x="3724" y="2504"/>
              <a:ext cx="124" cy="92"/>
            </a:xfrm>
            <a:prstGeom prst="line">
              <a:avLst/>
            </a:prstGeom>
            <a:noFill/>
            <a:ln w="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80" name="Line 637"/>
            <p:cNvSpPr>
              <a:spLocks noChangeShapeType="1"/>
            </p:cNvSpPr>
            <p:nvPr/>
          </p:nvSpPr>
          <p:spPr bwMode="auto">
            <a:xfrm>
              <a:off x="3751" y="2506"/>
              <a:ext cx="124" cy="92"/>
            </a:xfrm>
            <a:prstGeom prst="line">
              <a:avLst/>
            </a:prstGeom>
            <a:noFill/>
            <a:ln w="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81" name="Line 638"/>
            <p:cNvSpPr>
              <a:spLocks noChangeShapeType="1"/>
            </p:cNvSpPr>
            <p:nvPr/>
          </p:nvSpPr>
          <p:spPr bwMode="auto">
            <a:xfrm flipV="1">
              <a:off x="3751" y="2505"/>
              <a:ext cx="124" cy="93"/>
            </a:xfrm>
            <a:prstGeom prst="line">
              <a:avLst/>
            </a:prstGeom>
            <a:noFill/>
            <a:ln w="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82" name="Line 639"/>
            <p:cNvSpPr>
              <a:spLocks noChangeShapeType="1"/>
            </p:cNvSpPr>
            <p:nvPr/>
          </p:nvSpPr>
          <p:spPr bwMode="auto">
            <a:xfrm>
              <a:off x="3779" y="2503"/>
              <a:ext cx="123" cy="93"/>
            </a:xfrm>
            <a:prstGeom prst="line">
              <a:avLst/>
            </a:prstGeom>
            <a:noFill/>
            <a:ln w="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83" name="Line 640"/>
            <p:cNvSpPr>
              <a:spLocks noChangeShapeType="1"/>
            </p:cNvSpPr>
            <p:nvPr/>
          </p:nvSpPr>
          <p:spPr bwMode="auto">
            <a:xfrm flipV="1">
              <a:off x="3779" y="2503"/>
              <a:ext cx="123" cy="93"/>
            </a:xfrm>
            <a:prstGeom prst="line">
              <a:avLst/>
            </a:prstGeom>
            <a:noFill/>
            <a:ln w="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84" name="Line 641"/>
            <p:cNvSpPr>
              <a:spLocks noChangeShapeType="1"/>
            </p:cNvSpPr>
            <p:nvPr/>
          </p:nvSpPr>
          <p:spPr bwMode="auto">
            <a:xfrm>
              <a:off x="3805" y="2509"/>
              <a:ext cx="124" cy="93"/>
            </a:xfrm>
            <a:prstGeom prst="line">
              <a:avLst/>
            </a:prstGeom>
            <a:noFill/>
            <a:ln w="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85" name="Line 642"/>
            <p:cNvSpPr>
              <a:spLocks noChangeShapeType="1"/>
            </p:cNvSpPr>
            <p:nvPr/>
          </p:nvSpPr>
          <p:spPr bwMode="auto">
            <a:xfrm flipV="1">
              <a:off x="3805" y="2509"/>
              <a:ext cx="124" cy="93"/>
            </a:xfrm>
            <a:prstGeom prst="line">
              <a:avLst/>
            </a:prstGeom>
            <a:noFill/>
            <a:ln w="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86" name="Line 643"/>
            <p:cNvSpPr>
              <a:spLocks noChangeShapeType="1"/>
            </p:cNvSpPr>
            <p:nvPr/>
          </p:nvSpPr>
          <p:spPr bwMode="auto">
            <a:xfrm>
              <a:off x="3833" y="2502"/>
              <a:ext cx="124" cy="92"/>
            </a:xfrm>
            <a:prstGeom prst="line">
              <a:avLst/>
            </a:prstGeom>
            <a:noFill/>
            <a:ln w="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87" name="Line 644"/>
            <p:cNvSpPr>
              <a:spLocks noChangeShapeType="1"/>
            </p:cNvSpPr>
            <p:nvPr/>
          </p:nvSpPr>
          <p:spPr bwMode="auto">
            <a:xfrm flipV="1">
              <a:off x="3833" y="2501"/>
              <a:ext cx="124" cy="93"/>
            </a:xfrm>
            <a:prstGeom prst="line">
              <a:avLst/>
            </a:prstGeom>
            <a:noFill/>
            <a:ln w="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88" name="Line 645"/>
            <p:cNvSpPr>
              <a:spLocks noChangeShapeType="1"/>
            </p:cNvSpPr>
            <p:nvPr/>
          </p:nvSpPr>
          <p:spPr bwMode="auto">
            <a:xfrm>
              <a:off x="3860" y="2507"/>
              <a:ext cx="124" cy="92"/>
            </a:xfrm>
            <a:prstGeom prst="line">
              <a:avLst/>
            </a:prstGeom>
            <a:noFill/>
            <a:ln w="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89" name="Line 646"/>
            <p:cNvSpPr>
              <a:spLocks noChangeShapeType="1"/>
            </p:cNvSpPr>
            <p:nvPr/>
          </p:nvSpPr>
          <p:spPr bwMode="auto">
            <a:xfrm flipV="1">
              <a:off x="3860" y="2506"/>
              <a:ext cx="124" cy="93"/>
            </a:xfrm>
            <a:prstGeom prst="line">
              <a:avLst/>
            </a:prstGeom>
            <a:noFill/>
            <a:ln w="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90" name="Line 647"/>
            <p:cNvSpPr>
              <a:spLocks noChangeShapeType="1"/>
            </p:cNvSpPr>
            <p:nvPr/>
          </p:nvSpPr>
          <p:spPr bwMode="auto">
            <a:xfrm>
              <a:off x="3887" y="2501"/>
              <a:ext cx="124" cy="93"/>
            </a:xfrm>
            <a:prstGeom prst="line">
              <a:avLst/>
            </a:prstGeom>
            <a:noFill/>
            <a:ln w="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91" name="Line 648"/>
            <p:cNvSpPr>
              <a:spLocks noChangeShapeType="1"/>
            </p:cNvSpPr>
            <p:nvPr/>
          </p:nvSpPr>
          <p:spPr bwMode="auto">
            <a:xfrm flipV="1">
              <a:off x="3887" y="2501"/>
              <a:ext cx="124" cy="92"/>
            </a:xfrm>
            <a:prstGeom prst="line">
              <a:avLst/>
            </a:prstGeom>
            <a:noFill/>
            <a:ln w="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92" name="Line 649"/>
            <p:cNvSpPr>
              <a:spLocks noChangeShapeType="1"/>
            </p:cNvSpPr>
            <p:nvPr/>
          </p:nvSpPr>
          <p:spPr bwMode="auto">
            <a:xfrm>
              <a:off x="3914" y="2511"/>
              <a:ext cx="124" cy="92"/>
            </a:xfrm>
            <a:prstGeom prst="line">
              <a:avLst/>
            </a:prstGeom>
            <a:noFill/>
            <a:ln w="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93" name="Line 650"/>
            <p:cNvSpPr>
              <a:spLocks noChangeShapeType="1"/>
            </p:cNvSpPr>
            <p:nvPr/>
          </p:nvSpPr>
          <p:spPr bwMode="auto">
            <a:xfrm flipV="1">
              <a:off x="3914" y="2510"/>
              <a:ext cx="124" cy="93"/>
            </a:xfrm>
            <a:prstGeom prst="line">
              <a:avLst/>
            </a:prstGeom>
            <a:noFill/>
            <a:ln w="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94" name="Line 651"/>
            <p:cNvSpPr>
              <a:spLocks noChangeShapeType="1"/>
            </p:cNvSpPr>
            <p:nvPr/>
          </p:nvSpPr>
          <p:spPr bwMode="auto">
            <a:xfrm>
              <a:off x="3941" y="2507"/>
              <a:ext cx="124" cy="92"/>
            </a:xfrm>
            <a:prstGeom prst="line">
              <a:avLst/>
            </a:prstGeom>
            <a:noFill/>
            <a:ln w="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95" name="Line 652"/>
            <p:cNvSpPr>
              <a:spLocks noChangeShapeType="1"/>
            </p:cNvSpPr>
            <p:nvPr/>
          </p:nvSpPr>
          <p:spPr bwMode="auto">
            <a:xfrm flipV="1">
              <a:off x="3941" y="2507"/>
              <a:ext cx="124" cy="92"/>
            </a:xfrm>
            <a:prstGeom prst="line">
              <a:avLst/>
            </a:prstGeom>
            <a:noFill/>
            <a:ln w="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96" name="Line 653"/>
            <p:cNvSpPr>
              <a:spLocks noChangeShapeType="1"/>
            </p:cNvSpPr>
            <p:nvPr/>
          </p:nvSpPr>
          <p:spPr bwMode="auto">
            <a:xfrm>
              <a:off x="3968" y="2503"/>
              <a:ext cx="124" cy="93"/>
            </a:xfrm>
            <a:prstGeom prst="line">
              <a:avLst/>
            </a:prstGeom>
            <a:noFill/>
            <a:ln w="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97" name="Line 654"/>
            <p:cNvSpPr>
              <a:spLocks noChangeShapeType="1"/>
            </p:cNvSpPr>
            <p:nvPr/>
          </p:nvSpPr>
          <p:spPr bwMode="auto">
            <a:xfrm flipV="1">
              <a:off x="3968" y="2503"/>
              <a:ext cx="124" cy="93"/>
            </a:xfrm>
            <a:prstGeom prst="line">
              <a:avLst/>
            </a:prstGeom>
            <a:noFill/>
            <a:ln w="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98" name="Line 655"/>
            <p:cNvSpPr>
              <a:spLocks noChangeShapeType="1"/>
            </p:cNvSpPr>
            <p:nvPr/>
          </p:nvSpPr>
          <p:spPr bwMode="auto">
            <a:xfrm>
              <a:off x="3995" y="2508"/>
              <a:ext cx="124" cy="93"/>
            </a:xfrm>
            <a:prstGeom prst="line">
              <a:avLst/>
            </a:prstGeom>
            <a:noFill/>
            <a:ln w="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99" name="Line 656"/>
            <p:cNvSpPr>
              <a:spLocks noChangeShapeType="1"/>
            </p:cNvSpPr>
            <p:nvPr/>
          </p:nvSpPr>
          <p:spPr bwMode="auto">
            <a:xfrm flipV="1">
              <a:off x="3995" y="2508"/>
              <a:ext cx="124" cy="92"/>
            </a:xfrm>
            <a:prstGeom prst="line">
              <a:avLst/>
            </a:prstGeom>
            <a:noFill/>
            <a:ln w="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00" name="Line 657"/>
            <p:cNvSpPr>
              <a:spLocks noChangeShapeType="1"/>
            </p:cNvSpPr>
            <p:nvPr/>
          </p:nvSpPr>
          <p:spPr bwMode="auto">
            <a:xfrm>
              <a:off x="4023" y="2499"/>
              <a:ext cx="124" cy="93"/>
            </a:xfrm>
            <a:prstGeom prst="line">
              <a:avLst/>
            </a:prstGeom>
            <a:noFill/>
            <a:ln w="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01" name="Line 658"/>
            <p:cNvSpPr>
              <a:spLocks noChangeShapeType="1"/>
            </p:cNvSpPr>
            <p:nvPr/>
          </p:nvSpPr>
          <p:spPr bwMode="auto">
            <a:xfrm flipV="1">
              <a:off x="4023" y="2499"/>
              <a:ext cx="124" cy="93"/>
            </a:xfrm>
            <a:prstGeom prst="line">
              <a:avLst/>
            </a:prstGeom>
            <a:noFill/>
            <a:ln w="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02" name="Line 659"/>
            <p:cNvSpPr>
              <a:spLocks noChangeShapeType="1"/>
            </p:cNvSpPr>
            <p:nvPr/>
          </p:nvSpPr>
          <p:spPr bwMode="auto">
            <a:xfrm>
              <a:off x="4049" y="2510"/>
              <a:ext cx="124" cy="93"/>
            </a:xfrm>
            <a:prstGeom prst="line">
              <a:avLst/>
            </a:prstGeom>
            <a:noFill/>
            <a:ln w="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03" name="Line 660"/>
            <p:cNvSpPr>
              <a:spLocks noChangeShapeType="1"/>
            </p:cNvSpPr>
            <p:nvPr/>
          </p:nvSpPr>
          <p:spPr bwMode="auto">
            <a:xfrm flipV="1">
              <a:off x="4049" y="2510"/>
              <a:ext cx="124" cy="92"/>
            </a:xfrm>
            <a:prstGeom prst="line">
              <a:avLst/>
            </a:prstGeom>
            <a:noFill/>
            <a:ln w="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04" name="Line 661"/>
            <p:cNvSpPr>
              <a:spLocks noChangeShapeType="1"/>
            </p:cNvSpPr>
            <p:nvPr/>
          </p:nvSpPr>
          <p:spPr bwMode="auto">
            <a:xfrm>
              <a:off x="4077" y="2504"/>
              <a:ext cx="123" cy="92"/>
            </a:xfrm>
            <a:prstGeom prst="line">
              <a:avLst/>
            </a:prstGeom>
            <a:noFill/>
            <a:ln w="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05" name="Line 662"/>
            <p:cNvSpPr>
              <a:spLocks noChangeShapeType="1"/>
            </p:cNvSpPr>
            <p:nvPr/>
          </p:nvSpPr>
          <p:spPr bwMode="auto">
            <a:xfrm flipV="1">
              <a:off x="4077" y="2504"/>
              <a:ext cx="123" cy="92"/>
            </a:xfrm>
            <a:prstGeom prst="line">
              <a:avLst/>
            </a:prstGeom>
            <a:noFill/>
            <a:ln w="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06" name="Line 663"/>
            <p:cNvSpPr>
              <a:spLocks noChangeShapeType="1"/>
            </p:cNvSpPr>
            <p:nvPr/>
          </p:nvSpPr>
          <p:spPr bwMode="auto">
            <a:xfrm>
              <a:off x="4103" y="2509"/>
              <a:ext cx="124" cy="92"/>
            </a:xfrm>
            <a:prstGeom prst="line">
              <a:avLst/>
            </a:prstGeom>
            <a:noFill/>
            <a:ln w="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07" name="Line 664"/>
            <p:cNvSpPr>
              <a:spLocks noChangeShapeType="1"/>
            </p:cNvSpPr>
            <p:nvPr/>
          </p:nvSpPr>
          <p:spPr bwMode="auto">
            <a:xfrm flipV="1">
              <a:off x="4103" y="2509"/>
              <a:ext cx="124" cy="92"/>
            </a:xfrm>
            <a:prstGeom prst="line">
              <a:avLst/>
            </a:prstGeom>
            <a:noFill/>
            <a:ln w="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08" name="Line 665"/>
            <p:cNvSpPr>
              <a:spLocks noChangeShapeType="1"/>
            </p:cNvSpPr>
            <p:nvPr/>
          </p:nvSpPr>
          <p:spPr bwMode="auto">
            <a:xfrm>
              <a:off x="4130" y="2506"/>
              <a:ext cx="124" cy="92"/>
            </a:xfrm>
            <a:prstGeom prst="line">
              <a:avLst/>
            </a:prstGeom>
            <a:noFill/>
            <a:ln w="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09" name="Line 666"/>
            <p:cNvSpPr>
              <a:spLocks noChangeShapeType="1"/>
            </p:cNvSpPr>
            <p:nvPr/>
          </p:nvSpPr>
          <p:spPr bwMode="auto">
            <a:xfrm flipV="1">
              <a:off x="4130" y="2505"/>
              <a:ext cx="124" cy="93"/>
            </a:xfrm>
            <a:prstGeom prst="line">
              <a:avLst/>
            </a:prstGeom>
            <a:noFill/>
            <a:ln w="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10" name="Line 667"/>
            <p:cNvSpPr>
              <a:spLocks noChangeShapeType="1"/>
            </p:cNvSpPr>
            <p:nvPr/>
          </p:nvSpPr>
          <p:spPr bwMode="auto">
            <a:xfrm>
              <a:off x="4158" y="2506"/>
              <a:ext cx="123" cy="93"/>
            </a:xfrm>
            <a:prstGeom prst="line">
              <a:avLst/>
            </a:prstGeom>
            <a:noFill/>
            <a:ln w="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11" name="Line 668"/>
            <p:cNvSpPr>
              <a:spLocks noChangeShapeType="1"/>
            </p:cNvSpPr>
            <p:nvPr/>
          </p:nvSpPr>
          <p:spPr bwMode="auto">
            <a:xfrm flipV="1">
              <a:off x="4158" y="2506"/>
              <a:ext cx="123" cy="93"/>
            </a:xfrm>
            <a:prstGeom prst="line">
              <a:avLst/>
            </a:prstGeom>
            <a:noFill/>
            <a:ln w="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12" name="Line 669"/>
            <p:cNvSpPr>
              <a:spLocks noChangeShapeType="1"/>
            </p:cNvSpPr>
            <p:nvPr/>
          </p:nvSpPr>
          <p:spPr bwMode="auto">
            <a:xfrm>
              <a:off x="4185" y="2505"/>
              <a:ext cx="123" cy="92"/>
            </a:xfrm>
            <a:prstGeom prst="line">
              <a:avLst/>
            </a:prstGeom>
            <a:noFill/>
            <a:ln w="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13" name="Line 670"/>
            <p:cNvSpPr>
              <a:spLocks noChangeShapeType="1"/>
            </p:cNvSpPr>
            <p:nvPr/>
          </p:nvSpPr>
          <p:spPr bwMode="auto">
            <a:xfrm flipV="1">
              <a:off x="4185" y="2504"/>
              <a:ext cx="123" cy="93"/>
            </a:xfrm>
            <a:prstGeom prst="line">
              <a:avLst/>
            </a:prstGeom>
            <a:noFill/>
            <a:ln w="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14" name="Line 671"/>
            <p:cNvSpPr>
              <a:spLocks noChangeShapeType="1"/>
            </p:cNvSpPr>
            <p:nvPr/>
          </p:nvSpPr>
          <p:spPr bwMode="auto">
            <a:xfrm>
              <a:off x="4212" y="2503"/>
              <a:ext cx="124" cy="92"/>
            </a:xfrm>
            <a:prstGeom prst="line">
              <a:avLst/>
            </a:prstGeom>
            <a:noFill/>
            <a:ln w="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15" name="Line 672"/>
            <p:cNvSpPr>
              <a:spLocks noChangeShapeType="1"/>
            </p:cNvSpPr>
            <p:nvPr/>
          </p:nvSpPr>
          <p:spPr bwMode="auto">
            <a:xfrm flipV="1">
              <a:off x="4212" y="2503"/>
              <a:ext cx="124" cy="92"/>
            </a:xfrm>
            <a:prstGeom prst="line">
              <a:avLst/>
            </a:prstGeom>
            <a:noFill/>
            <a:ln w="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16" name="Line 673"/>
            <p:cNvSpPr>
              <a:spLocks noChangeShapeType="1"/>
            </p:cNvSpPr>
            <p:nvPr/>
          </p:nvSpPr>
          <p:spPr bwMode="auto">
            <a:xfrm>
              <a:off x="4239" y="2509"/>
              <a:ext cx="124" cy="92"/>
            </a:xfrm>
            <a:prstGeom prst="line">
              <a:avLst/>
            </a:prstGeom>
            <a:noFill/>
            <a:ln w="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17" name="Line 674"/>
            <p:cNvSpPr>
              <a:spLocks noChangeShapeType="1"/>
            </p:cNvSpPr>
            <p:nvPr/>
          </p:nvSpPr>
          <p:spPr bwMode="auto">
            <a:xfrm flipV="1">
              <a:off x="4239" y="2509"/>
              <a:ext cx="124" cy="92"/>
            </a:xfrm>
            <a:prstGeom prst="line">
              <a:avLst/>
            </a:prstGeom>
            <a:noFill/>
            <a:ln w="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18" name="Line 675"/>
            <p:cNvSpPr>
              <a:spLocks noChangeShapeType="1"/>
            </p:cNvSpPr>
            <p:nvPr/>
          </p:nvSpPr>
          <p:spPr bwMode="auto">
            <a:xfrm>
              <a:off x="4266" y="2502"/>
              <a:ext cx="124" cy="93"/>
            </a:xfrm>
            <a:prstGeom prst="line">
              <a:avLst/>
            </a:prstGeom>
            <a:noFill/>
            <a:ln w="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19" name="Line 676"/>
            <p:cNvSpPr>
              <a:spLocks noChangeShapeType="1"/>
            </p:cNvSpPr>
            <p:nvPr/>
          </p:nvSpPr>
          <p:spPr bwMode="auto">
            <a:xfrm flipV="1">
              <a:off x="4266" y="2502"/>
              <a:ext cx="124" cy="92"/>
            </a:xfrm>
            <a:prstGeom prst="line">
              <a:avLst/>
            </a:prstGeom>
            <a:noFill/>
            <a:ln w="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20" name="Line 677"/>
            <p:cNvSpPr>
              <a:spLocks noChangeShapeType="1"/>
            </p:cNvSpPr>
            <p:nvPr/>
          </p:nvSpPr>
          <p:spPr bwMode="auto">
            <a:xfrm>
              <a:off x="4293" y="2507"/>
              <a:ext cx="124" cy="92"/>
            </a:xfrm>
            <a:prstGeom prst="line">
              <a:avLst/>
            </a:prstGeom>
            <a:noFill/>
            <a:ln w="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21" name="Line 678"/>
            <p:cNvSpPr>
              <a:spLocks noChangeShapeType="1"/>
            </p:cNvSpPr>
            <p:nvPr/>
          </p:nvSpPr>
          <p:spPr bwMode="auto">
            <a:xfrm flipV="1">
              <a:off x="4293" y="2506"/>
              <a:ext cx="124" cy="93"/>
            </a:xfrm>
            <a:prstGeom prst="line">
              <a:avLst/>
            </a:prstGeom>
            <a:noFill/>
            <a:ln w="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22" name="Line 679"/>
            <p:cNvSpPr>
              <a:spLocks noChangeShapeType="1"/>
            </p:cNvSpPr>
            <p:nvPr/>
          </p:nvSpPr>
          <p:spPr bwMode="auto">
            <a:xfrm>
              <a:off x="4320" y="2504"/>
              <a:ext cx="124" cy="92"/>
            </a:xfrm>
            <a:prstGeom prst="line">
              <a:avLst/>
            </a:prstGeom>
            <a:noFill/>
            <a:ln w="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23" name="Line 680"/>
            <p:cNvSpPr>
              <a:spLocks noChangeShapeType="1"/>
            </p:cNvSpPr>
            <p:nvPr/>
          </p:nvSpPr>
          <p:spPr bwMode="auto">
            <a:xfrm flipV="1">
              <a:off x="4320" y="2504"/>
              <a:ext cx="124" cy="92"/>
            </a:xfrm>
            <a:prstGeom prst="line">
              <a:avLst/>
            </a:prstGeom>
            <a:noFill/>
            <a:ln w="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24" name="Line 681"/>
            <p:cNvSpPr>
              <a:spLocks noChangeShapeType="1"/>
            </p:cNvSpPr>
            <p:nvPr/>
          </p:nvSpPr>
          <p:spPr bwMode="auto">
            <a:xfrm>
              <a:off x="4347" y="2508"/>
              <a:ext cx="124" cy="92"/>
            </a:xfrm>
            <a:prstGeom prst="line">
              <a:avLst/>
            </a:prstGeom>
            <a:noFill/>
            <a:ln w="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25" name="Line 682"/>
            <p:cNvSpPr>
              <a:spLocks noChangeShapeType="1"/>
            </p:cNvSpPr>
            <p:nvPr/>
          </p:nvSpPr>
          <p:spPr bwMode="auto">
            <a:xfrm flipV="1">
              <a:off x="4347" y="2508"/>
              <a:ext cx="124" cy="92"/>
            </a:xfrm>
            <a:prstGeom prst="line">
              <a:avLst/>
            </a:prstGeom>
            <a:noFill/>
            <a:ln w="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26" name="Line 683"/>
            <p:cNvSpPr>
              <a:spLocks noChangeShapeType="1"/>
            </p:cNvSpPr>
            <p:nvPr/>
          </p:nvSpPr>
          <p:spPr bwMode="auto">
            <a:xfrm>
              <a:off x="4374" y="2507"/>
              <a:ext cx="124" cy="92"/>
            </a:xfrm>
            <a:prstGeom prst="line">
              <a:avLst/>
            </a:prstGeom>
            <a:noFill/>
            <a:ln w="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27" name="Line 684"/>
            <p:cNvSpPr>
              <a:spLocks noChangeShapeType="1"/>
            </p:cNvSpPr>
            <p:nvPr/>
          </p:nvSpPr>
          <p:spPr bwMode="auto">
            <a:xfrm flipV="1">
              <a:off x="4374" y="2507"/>
              <a:ext cx="124" cy="92"/>
            </a:xfrm>
            <a:prstGeom prst="line">
              <a:avLst/>
            </a:prstGeom>
            <a:noFill/>
            <a:ln w="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28" name="Line 685"/>
            <p:cNvSpPr>
              <a:spLocks noChangeShapeType="1"/>
            </p:cNvSpPr>
            <p:nvPr/>
          </p:nvSpPr>
          <p:spPr bwMode="auto">
            <a:xfrm>
              <a:off x="4401" y="2505"/>
              <a:ext cx="124" cy="92"/>
            </a:xfrm>
            <a:prstGeom prst="line">
              <a:avLst/>
            </a:prstGeom>
            <a:noFill/>
            <a:ln w="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29" name="Line 686"/>
            <p:cNvSpPr>
              <a:spLocks noChangeShapeType="1"/>
            </p:cNvSpPr>
            <p:nvPr/>
          </p:nvSpPr>
          <p:spPr bwMode="auto">
            <a:xfrm flipV="1">
              <a:off x="4401" y="2505"/>
              <a:ext cx="124" cy="92"/>
            </a:xfrm>
            <a:prstGeom prst="line">
              <a:avLst/>
            </a:prstGeom>
            <a:noFill/>
            <a:ln w="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30" name="Line 687"/>
            <p:cNvSpPr>
              <a:spLocks noChangeShapeType="1"/>
            </p:cNvSpPr>
            <p:nvPr/>
          </p:nvSpPr>
          <p:spPr bwMode="auto">
            <a:xfrm>
              <a:off x="4428" y="2507"/>
              <a:ext cx="124" cy="93"/>
            </a:xfrm>
            <a:prstGeom prst="line">
              <a:avLst/>
            </a:prstGeom>
            <a:noFill/>
            <a:ln w="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31" name="Line 688"/>
            <p:cNvSpPr>
              <a:spLocks noChangeShapeType="1"/>
            </p:cNvSpPr>
            <p:nvPr/>
          </p:nvSpPr>
          <p:spPr bwMode="auto">
            <a:xfrm flipV="1">
              <a:off x="4428" y="2507"/>
              <a:ext cx="124" cy="92"/>
            </a:xfrm>
            <a:prstGeom prst="line">
              <a:avLst/>
            </a:prstGeom>
            <a:noFill/>
            <a:ln w="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32" name="Line 689"/>
            <p:cNvSpPr>
              <a:spLocks noChangeShapeType="1"/>
            </p:cNvSpPr>
            <p:nvPr/>
          </p:nvSpPr>
          <p:spPr bwMode="auto">
            <a:xfrm>
              <a:off x="4455" y="2505"/>
              <a:ext cx="124" cy="93"/>
            </a:xfrm>
            <a:prstGeom prst="line">
              <a:avLst/>
            </a:prstGeom>
            <a:noFill/>
            <a:ln w="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33" name="Line 690"/>
            <p:cNvSpPr>
              <a:spLocks noChangeShapeType="1"/>
            </p:cNvSpPr>
            <p:nvPr/>
          </p:nvSpPr>
          <p:spPr bwMode="auto">
            <a:xfrm flipV="1">
              <a:off x="4455" y="2505"/>
              <a:ext cx="124" cy="93"/>
            </a:xfrm>
            <a:prstGeom prst="line">
              <a:avLst/>
            </a:prstGeom>
            <a:noFill/>
            <a:ln w="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34" name="Line 691"/>
            <p:cNvSpPr>
              <a:spLocks noChangeShapeType="1"/>
            </p:cNvSpPr>
            <p:nvPr/>
          </p:nvSpPr>
          <p:spPr bwMode="auto">
            <a:xfrm>
              <a:off x="4482" y="2506"/>
              <a:ext cx="124" cy="92"/>
            </a:xfrm>
            <a:prstGeom prst="line">
              <a:avLst/>
            </a:prstGeom>
            <a:noFill/>
            <a:ln w="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35" name="Line 692"/>
            <p:cNvSpPr>
              <a:spLocks noChangeShapeType="1"/>
            </p:cNvSpPr>
            <p:nvPr/>
          </p:nvSpPr>
          <p:spPr bwMode="auto">
            <a:xfrm flipV="1">
              <a:off x="4482" y="2505"/>
              <a:ext cx="124" cy="93"/>
            </a:xfrm>
            <a:prstGeom prst="line">
              <a:avLst/>
            </a:prstGeom>
            <a:noFill/>
            <a:ln w="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36" name="Line 693"/>
            <p:cNvSpPr>
              <a:spLocks noChangeShapeType="1"/>
            </p:cNvSpPr>
            <p:nvPr/>
          </p:nvSpPr>
          <p:spPr bwMode="auto">
            <a:xfrm>
              <a:off x="4510" y="2499"/>
              <a:ext cx="124" cy="92"/>
            </a:xfrm>
            <a:prstGeom prst="line">
              <a:avLst/>
            </a:prstGeom>
            <a:noFill/>
            <a:ln w="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37" name="Line 694"/>
            <p:cNvSpPr>
              <a:spLocks noChangeShapeType="1"/>
            </p:cNvSpPr>
            <p:nvPr/>
          </p:nvSpPr>
          <p:spPr bwMode="auto">
            <a:xfrm flipV="1">
              <a:off x="4510" y="2499"/>
              <a:ext cx="124" cy="92"/>
            </a:xfrm>
            <a:prstGeom prst="line">
              <a:avLst/>
            </a:prstGeom>
            <a:noFill/>
            <a:ln w="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38" name="Line 695"/>
            <p:cNvSpPr>
              <a:spLocks noChangeShapeType="1"/>
            </p:cNvSpPr>
            <p:nvPr/>
          </p:nvSpPr>
          <p:spPr bwMode="auto">
            <a:xfrm>
              <a:off x="4537" y="2509"/>
              <a:ext cx="124" cy="93"/>
            </a:xfrm>
            <a:prstGeom prst="line">
              <a:avLst/>
            </a:prstGeom>
            <a:noFill/>
            <a:ln w="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39" name="Line 696"/>
            <p:cNvSpPr>
              <a:spLocks noChangeShapeType="1"/>
            </p:cNvSpPr>
            <p:nvPr/>
          </p:nvSpPr>
          <p:spPr bwMode="auto">
            <a:xfrm flipV="1">
              <a:off x="4537" y="2509"/>
              <a:ext cx="124" cy="93"/>
            </a:xfrm>
            <a:prstGeom prst="line">
              <a:avLst/>
            </a:prstGeom>
            <a:noFill/>
            <a:ln w="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40" name="Line 697"/>
            <p:cNvSpPr>
              <a:spLocks noChangeShapeType="1"/>
            </p:cNvSpPr>
            <p:nvPr/>
          </p:nvSpPr>
          <p:spPr bwMode="auto">
            <a:xfrm>
              <a:off x="4564" y="2502"/>
              <a:ext cx="124" cy="92"/>
            </a:xfrm>
            <a:prstGeom prst="line">
              <a:avLst/>
            </a:prstGeom>
            <a:noFill/>
            <a:ln w="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41" name="Line 698"/>
            <p:cNvSpPr>
              <a:spLocks noChangeShapeType="1"/>
            </p:cNvSpPr>
            <p:nvPr/>
          </p:nvSpPr>
          <p:spPr bwMode="auto">
            <a:xfrm flipV="1">
              <a:off x="4564" y="2502"/>
              <a:ext cx="124" cy="92"/>
            </a:xfrm>
            <a:prstGeom prst="line">
              <a:avLst/>
            </a:prstGeom>
            <a:noFill/>
            <a:ln w="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42" name="Line 699"/>
            <p:cNvSpPr>
              <a:spLocks noChangeShapeType="1"/>
            </p:cNvSpPr>
            <p:nvPr/>
          </p:nvSpPr>
          <p:spPr bwMode="auto">
            <a:xfrm>
              <a:off x="4591" y="2509"/>
              <a:ext cx="124" cy="93"/>
            </a:xfrm>
            <a:prstGeom prst="line">
              <a:avLst/>
            </a:prstGeom>
            <a:noFill/>
            <a:ln w="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43" name="Line 700"/>
            <p:cNvSpPr>
              <a:spLocks noChangeShapeType="1"/>
            </p:cNvSpPr>
            <p:nvPr/>
          </p:nvSpPr>
          <p:spPr bwMode="auto">
            <a:xfrm flipV="1">
              <a:off x="4591" y="2509"/>
              <a:ext cx="124" cy="92"/>
            </a:xfrm>
            <a:prstGeom prst="line">
              <a:avLst/>
            </a:prstGeom>
            <a:noFill/>
            <a:ln w="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44" name="Line 701"/>
            <p:cNvSpPr>
              <a:spLocks noChangeShapeType="1"/>
            </p:cNvSpPr>
            <p:nvPr/>
          </p:nvSpPr>
          <p:spPr bwMode="auto">
            <a:xfrm>
              <a:off x="4618" y="2508"/>
              <a:ext cx="124" cy="92"/>
            </a:xfrm>
            <a:prstGeom prst="line">
              <a:avLst/>
            </a:prstGeom>
            <a:noFill/>
            <a:ln w="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45" name="Line 702"/>
            <p:cNvSpPr>
              <a:spLocks noChangeShapeType="1"/>
            </p:cNvSpPr>
            <p:nvPr/>
          </p:nvSpPr>
          <p:spPr bwMode="auto">
            <a:xfrm flipV="1">
              <a:off x="4618" y="2508"/>
              <a:ext cx="124" cy="92"/>
            </a:xfrm>
            <a:prstGeom prst="line">
              <a:avLst/>
            </a:prstGeom>
            <a:noFill/>
            <a:ln w="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46" name="Line 703"/>
            <p:cNvSpPr>
              <a:spLocks noChangeShapeType="1"/>
            </p:cNvSpPr>
            <p:nvPr/>
          </p:nvSpPr>
          <p:spPr bwMode="auto">
            <a:xfrm>
              <a:off x="4645" y="2504"/>
              <a:ext cx="124" cy="92"/>
            </a:xfrm>
            <a:prstGeom prst="line">
              <a:avLst/>
            </a:prstGeom>
            <a:noFill/>
            <a:ln w="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47" name="Line 704"/>
            <p:cNvSpPr>
              <a:spLocks noChangeShapeType="1"/>
            </p:cNvSpPr>
            <p:nvPr/>
          </p:nvSpPr>
          <p:spPr bwMode="auto">
            <a:xfrm flipV="1">
              <a:off x="4645" y="2504"/>
              <a:ext cx="124" cy="92"/>
            </a:xfrm>
            <a:prstGeom prst="line">
              <a:avLst/>
            </a:prstGeom>
            <a:noFill/>
            <a:ln w="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48" name="Line 705"/>
            <p:cNvSpPr>
              <a:spLocks noChangeShapeType="1"/>
            </p:cNvSpPr>
            <p:nvPr/>
          </p:nvSpPr>
          <p:spPr bwMode="auto">
            <a:xfrm>
              <a:off x="4672" y="2507"/>
              <a:ext cx="124" cy="93"/>
            </a:xfrm>
            <a:prstGeom prst="line">
              <a:avLst/>
            </a:prstGeom>
            <a:noFill/>
            <a:ln w="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49" name="Line 706"/>
            <p:cNvSpPr>
              <a:spLocks noChangeShapeType="1"/>
            </p:cNvSpPr>
            <p:nvPr/>
          </p:nvSpPr>
          <p:spPr bwMode="auto">
            <a:xfrm flipV="1">
              <a:off x="4672" y="2507"/>
              <a:ext cx="124" cy="92"/>
            </a:xfrm>
            <a:prstGeom prst="line">
              <a:avLst/>
            </a:prstGeom>
            <a:noFill/>
            <a:ln w="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50" name="Line 707"/>
            <p:cNvSpPr>
              <a:spLocks noChangeShapeType="1"/>
            </p:cNvSpPr>
            <p:nvPr/>
          </p:nvSpPr>
          <p:spPr bwMode="auto">
            <a:xfrm>
              <a:off x="4700" y="2500"/>
              <a:ext cx="124" cy="92"/>
            </a:xfrm>
            <a:prstGeom prst="line">
              <a:avLst/>
            </a:prstGeom>
            <a:noFill/>
            <a:ln w="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51" name="Line 708"/>
            <p:cNvSpPr>
              <a:spLocks noChangeShapeType="1"/>
            </p:cNvSpPr>
            <p:nvPr/>
          </p:nvSpPr>
          <p:spPr bwMode="auto">
            <a:xfrm flipV="1">
              <a:off x="4700" y="2500"/>
              <a:ext cx="124" cy="92"/>
            </a:xfrm>
            <a:prstGeom prst="line">
              <a:avLst/>
            </a:prstGeom>
            <a:noFill/>
            <a:ln w="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52" name="Line 709"/>
            <p:cNvSpPr>
              <a:spLocks noChangeShapeType="1"/>
            </p:cNvSpPr>
            <p:nvPr/>
          </p:nvSpPr>
          <p:spPr bwMode="auto">
            <a:xfrm>
              <a:off x="4726" y="2510"/>
              <a:ext cx="124" cy="93"/>
            </a:xfrm>
            <a:prstGeom prst="line">
              <a:avLst/>
            </a:prstGeom>
            <a:noFill/>
            <a:ln w="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53" name="Line 710"/>
            <p:cNvSpPr>
              <a:spLocks noChangeShapeType="1"/>
            </p:cNvSpPr>
            <p:nvPr/>
          </p:nvSpPr>
          <p:spPr bwMode="auto">
            <a:xfrm flipV="1">
              <a:off x="4726" y="2510"/>
              <a:ext cx="124" cy="93"/>
            </a:xfrm>
            <a:prstGeom prst="line">
              <a:avLst/>
            </a:prstGeom>
            <a:noFill/>
            <a:ln w="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54" name="Line 711"/>
            <p:cNvSpPr>
              <a:spLocks noChangeShapeType="1"/>
            </p:cNvSpPr>
            <p:nvPr/>
          </p:nvSpPr>
          <p:spPr bwMode="auto">
            <a:xfrm>
              <a:off x="4754" y="2503"/>
              <a:ext cx="123" cy="93"/>
            </a:xfrm>
            <a:prstGeom prst="line">
              <a:avLst/>
            </a:prstGeom>
            <a:noFill/>
            <a:ln w="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55" name="Line 712"/>
            <p:cNvSpPr>
              <a:spLocks noChangeShapeType="1"/>
            </p:cNvSpPr>
            <p:nvPr/>
          </p:nvSpPr>
          <p:spPr bwMode="auto">
            <a:xfrm flipV="1">
              <a:off x="4754" y="2503"/>
              <a:ext cx="123" cy="92"/>
            </a:xfrm>
            <a:prstGeom prst="line">
              <a:avLst/>
            </a:prstGeom>
            <a:noFill/>
            <a:ln w="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56" name="Line 713"/>
            <p:cNvSpPr>
              <a:spLocks noChangeShapeType="1"/>
            </p:cNvSpPr>
            <p:nvPr/>
          </p:nvSpPr>
          <p:spPr bwMode="auto">
            <a:xfrm>
              <a:off x="4780" y="2507"/>
              <a:ext cx="124" cy="93"/>
            </a:xfrm>
            <a:prstGeom prst="line">
              <a:avLst/>
            </a:prstGeom>
            <a:noFill/>
            <a:ln w="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57" name="Line 714"/>
            <p:cNvSpPr>
              <a:spLocks noChangeShapeType="1"/>
            </p:cNvSpPr>
            <p:nvPr/>
          </p:nvSpPr>
          <p:spPr bwMode="auto">
            <a:xfrm flipV="1">
              <a:off x="4780" y="2507"/>
              <a:ext cx="124" cy="93"/>
            </a:xfrm>
            <a:prstGeom prst="line">
              <a:avLst/>
            </a:prstGeom>
            <a:noFill/>
            <a:ln w="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58" name="Line 715"/>
            <p:cNvSpPr>
              <a:spLocks noChangeShapeType="1"/>
            </p:cNvSpPr>
            <p:nvPr/>
          </p:nvSpPr>
          <p:spPr bwMode="auto">
            <a:xfrm>
              <a:off x="4808" y="2501"/>
              <a:ext cx="124" cy="92"/>
            </a:xfrm>
            <a:prstGeom prst="line">
              <a:avLst/>
            </a:prstGeom>
            <a:noFill/>
            <a:ln w="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59" name="Line 716"/>
            <p:cNvSpPr>
              <a:spLocks noChangeShapeType="1"/>
            </p:cNvSpPr>
            <p:nvPr/>
          </p:nvSpPr>
          <p:spPr bwMode="auto">
            <a:xfrm flipV="1">
              <a:off x="4808" y="2501"/>
              <a:ext cx="124" cy="92"/>
            </a:xfrm>
            <a:prstGeom prst="line">
              <a:avLst/>
            </a:prstGeom>
            <a:noFill/>
            <a:ln w="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60" name="Line 717"/>
            <p:cNvSpPr>
              <a:spLocks noChangeShapeType="1"/>
            </p:cNvSpPr>
            <p:nvPr/>
          </p:nvSpPr>
          <p:spPr bwMode="auto">
            <a:xfrm>
              <a:off x="4835" y="2510"/>
              <a:ext cx="123" cy="93"/>
            </a:xfrm>
            <a:prstGeom prst="line">
              <a:avLst/>
            </a:prstGeom>
            <a:noFill/>
            <a:ln w="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61" name="Line 718"/>
            <p:cNvSpPr>
              <a:spLocks noChangeShapeType="1"/>
            </p:cNvSpPr>
            <p:nvPr/>
          </p:nvSpPr>
          <p:spPr bwMode="auto">
            <a:xfrm flipV="1">
              <a:off x="4835" y="2510"/>
              <a:ext cx="123" cy="93"/>
            </a:xfrm>
            <a:prstGeom prst="line">
              <a:avLst/>
            </a:prstGeom>
            <a:noFill/>
            <a:ln w="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62" name="Line 719"/>
            <p:cNvSpPr>
              <a:spLocks noChangeShapeType="1"/>
            </p:cNvSpPr>
            <p:nvPr/>
          </p:nvSpPr>
          <p:spPr bwMode="auto">
            <a:xfrm>
              <a:off x="4862" y="2505"/>
              <a:ext cx="123" cy="93"/>
            </a:xfrm>
            <a:prstGeom prst="line">
              <a:avLst/>
            </a:prstGeom>
            <a:noFill/>
            <a:ln w="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63" name="Line 720"/>
            <p:cNvSpPr>
              <a:spLocks noChangeShapeType="1"/>
            </p:cNvSpPr>
            <p:nvPr/>
          </p:nvSpPr>
          <p:spPr bwMode="auto">
            <a:xfrm flipV="1">
              <a:off x="4862" y="2505"/>
              <a:ext cx="123" cy="92"/>
            </a:xfrm>
            <a:prstGeom prst="line">
              <a:avLst/>
            </a:prstGeom>
            <a:noFill/>
            <a:ln w="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64" name="Line 721"/>
            <p:cNvSpPr>
              <a:spLocks noChangeShapeType="1"/>
            </p:cNvSpPr>
            <p:nvPr/>
          </p:nvSpPr>
          <p:spPr bwMode="auto">
            <a:xfrm>
              <a:off x="4889" y="2505"/>
              <a:ext cx="124" cy="92"/>
            </a:xfrm>
            <a:prstGeom prst="line">
              <a:avLst/>
            </a:prstGeom>
            <a:noFill/>
            <a:ln w="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65" name="Line 722"/>
            <p:cNvSpPr>
              <a:spLocks noChangeShapeType="1"/>
            </p:cNvSpPr>
            <p:nvPr/>
          </p:nvSpPr>
          <p:spPr bwMode="auto">
            <a:xfrm flipV="1">
              <a:off x="4889" y="2504"/>
              <a:ext cx="124" cy="93"/>
            </a:xfrm>
            <a:prstGeom prst="line">
              <a:avLst/>
            </a:prstGeom>
            <a:noFill/>
            <a:ln w="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66" name="Line 723"/>
            <p:cNvSpPr>
              <a:spLocks noChangeShapeType="1"/>
            </p:cNvSpPr>
            <p:nvPr/>
          </p:nvSpPr>
          <p:spPr bwMode="auto">
            <a:xfrm>
              <a:off x="4916" y="2509"/>
              <a:ext cx="123" cy="92"/>
            </a:xfrm>
            <a:prstGeom prst="line">
              <a:avLst/>
            </a:prstGeom>
            <a:noFill/>
            <a:ln w="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67" name="Line 724"/>
            <p:cNvSpPr>
              <a:spLocks noChangeShapeType="1"/>
            </p:cNvSpPr>
            <p:nvPr/>
          </p:nvSpPr>
          <p:spPr bwMode="auto">
            <a:xfrm flipV="1">
              <a:off x="4916" y="2509"/>
              <a:ext cx="123" cy="92"/>
            </a:xfrm>
            <a:prstGeom prst="line">
              <a:avLst/>
            </a:prstGeom>
            <a:noFill/>
            <a:ln w="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68" name="Line 725"/>
            <p:cNvSpPr>
              <a:spLocks noChangeShapeType="1"/>
            </p:cNvSpPr>
            <p:nvPr/>
          </p:nvSpPr>
          <p:spPr bwMode="auto">
            <a:xfrm>
              <a:off x="4943" y="2502"/>
              <a:ext cx="124" cy="92"/>
            </a:xfrm>
            <a:prstGeom prst="line">
              <a:avLst/>
            </a:prstGeom>
            <a:noFill/>
            <a:ln w="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69" name="Line 726"/>
            <p:cNvSpPr>
              <a:spLocks noChangeShapeType="1"/>
            </p:cNvSpPr>
            <p:nvPr/>
          </p:nvSpPr>
          <p:spPr bwMode="auto">
            <a:xfrm flipV="1">
              <a:off x="4943" y="2501"/>
              <a:ext cx="124" cy="93"/>
            </a:xfrm>
            <a:prstGeom prst="line">
              <a:avLst/>
            </a:prstGeom>
            <a:noFill/>
            <a:ln w="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70" name="Line 727"/>
            <p:cNvSpPr>
              <a:spLocks noChangeShapeType="1"/>
            </p:cNvSpPr>
            <p:nvPr/>
          </p:nvSpPr>
          <p:spPr bwMode="auto">
            <a:xfrm>
              <a:off x="4970" y="2509"/>
              <a:ext cx="124" cy="93"/>
            </a:xfrm>
            <a:prstGeom prst="line">
              <a:avLst/>
            </a:prstGeom>
            <a:noFill/>
            <a:ln w="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71" name="Line 728"/>
            <p:cNvSpPr>
              <a:spLocks noChangeShapeType="1"/>
            </p:cNvSpPr>
            <p:nvPr/>
          </p:nvSpPr>
          <p:spPr bwMode="auto">
            <a:xfrm flipV="1">
              <a:off x="4970" y="2509"/>
              <a:ext cx="124" cy="93"/>
            </a:xfrm>
            <a:prstGeom prst="line">
              <a:avLst/>
            </a:prstGeom>
            <a:noFill/>
            <a:ln w="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72" name="Line 729"/>
            <p:cNvSpPr>
              <a:spLocks noChangeShapeType="1"/>
            </p:cNvSpPr>
            <p:nvPr/>
          </p:nvSpPr>
          <p:spPr bwMode="auto">
            <a:xfrm>
              <a:off x="4997" y="2502"/>
              <a:ext cx="124" cy="92"/>
            </a:xfrm>
            <a:prstGeom prst="line">
              <a:avLst/>
            </a:prstGeom>
            <a:noFill/>
            <a:ln w="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73" name="Line 730"/>
            <p:cNvSpPr>
              <a:spLocks noChangeShapeType="1"/>
            </p:cNvSpPr>
            <p:nvPr/>
          </p:nvSpPr>
          <p:spPr bwMode="auto">
            <a:xfrm flipV="1">
              <a:off x="4997" y="2501"/>
              <a:ext cx="124" cy="93"/>
            </a:xfrm>
            <a:prstGeom prst="line">
              <a:avLst/>
            </a:prstGeom>
            <a:noFill/>
            <a:ln w="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74" name="Line 731"/>
            <p:cNvSpPr>
              <a:spLocks noChangeShapeType="1"/>
            </p:cNvSpPr>
            <p:nvPr/>
          </p:nvSpPr>
          <p:spPr bwMode="auto">
            <a:xfrm>
              <a:off x="5024" y="2508"/>
              <a:ext cx="124" cy="92"/>
            </a:xfrm>
            <a:prstGeom prst="line">
              <a:avLst/>
            </a:prstGeom>
            <a:noFill/>
            <a:ln w="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75" name="Line 732"/>
            <p:cNvSpPr>
              <a:spLocks noChangeShapeType="1"/>
            </p:cNvSpPr>
            <p:nvPr/>
          </p:nvSpPr>
          <p:spPr bwMode="auto">
            <a:xfrm flipV="1">
              <a:off x="5024" y="2508"/>
              <a:ext cx="124" cy="92"/>
            </a:xfrm>
            <a:prstGeom prst="line">
              <a:avLst/>
            </a:prstGeom>
            <a:noFill/>
            <a:ln w="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76" name="Line 733"/>
            <p:cNvSpPr>
              <a:spLocks noChangeShapeType="1"/>
            </p:cNvSpPr>
            <p:nvPr/>
          </p:nvSpPr>
          <p:spPr bwMode="auto">
            <a:xfrm>
              <a:off x="5051" y="2508"/>
              <a:ext cx="124" cy="93"/>
            </a:xfrm>
            <a:prstGeom prst="line">
              <a:avLst/>
            </a:prstGeom>
            <a:noFill/>
            <a:ln w="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77" name="Line 734"/>
            <p:cNvSpPr>
              <a:spLocks noChangeShapeType="1"/>
            </p:cNvSpPr>
            <p:nvPr/>
          </p:nvSpPr>
          <p:spPr bwMode="auto">
            <a:xfrm flipV="1">
              <a:off x="5051" y="2508"/>
              <a:ext cx="124" cy="92"/>
            </a:xfrm>
            <a:prstGeom prst="line">
              <a:avLst/>
            </a:prstGeom>
            <a:noFill/>
            <a:ln w="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78" name="Line 735"/>
            <p:cNvSpPr>
              <a:spLocks noChangeShapeType="1"/>
            </p:cNvSpPr>
            <p:nvPr/>
          </p:nvSpPr>
          <p:spPr bwMode="auto">
            <a:xfrm>
              <a:off x="5078" y="2504"/>
              <a:ext cx="124" cy="92"/>
            </a:xfrm>
            <a:prstGeom prst="line">
              <a:avLst/>
            </a:prstGeom>
            <a:noFill/>
            <a:ln w="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79" name="Line 736"/>
            <p:cNvSpPr>
              <a:spLocks noChangeShapeType="1"/>
            </p:cNvSpPr>
            <p:nvPr/>
          </p:nvSpPr>
          <p:spPr bwMode="auto">
            <a:xfrm flipV="1">
              <a:off x="5078" y="2504"/>
              <a:ext cx="124" cy="92"/>
            </a:xfrm>
            <a:prstGeom prst="line">
              <a:avLst/>
            </a:prstGeom>
            <a:noFill/>
            <a:ln w="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80" name="Line 737"/>
            <p:cNvSpPr>
              <a:spLocks noChangeShapeType="1"/>
            </p:cNvSpPr>
            <p:nvPr/>
          </p:nvSpPr>
          <p:spPr bwMode="auto">
            <a:xfrm>
              <a:off x="5105" y="2507"/>
              <a:ext cx="124" cy="93"/>
            </a:xfrm>
            <a:prstGeom prst="line">
              <a:avLst/>
            </a:prstGeom>
            <a:noFill/>
            <a:ln w="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81" name="Line 738"/>
            <p:cNvSpPr>
              <a:spLocks noChangeShapeType="1"/>
            </p:cNvSpPr>
            <p:nvPr/>
          </p:nvSpPr>
          <p:spPr bwMode="auto">
            <a:xfrm flipV="1">
              <a:off x="5105" y="2507"/>
              <a:ext cx="124" cy="92"/>
            </a:xfrm>
            <a:prstGeom prst="line">
              <a:avLst/>
            </a:prstGeom>
            <a:noFill/>
            <a:ln w="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82" name="Line 739"/>
            <p:cNvSpPr>
              <a:spLocks noChangeShapeType="1"/>
            </p:cNvSpPr>
            <p:nvPr/>
          </p:nvSpPr>
          <p:spPr bwMode="auto">
            <a:xfrm>
              <a:off x="5133" y="2502"/>
              <a:ext cx="123" cy="92"/>
            </a:xfrm>
            <a:prstGeom prst="line">
              <a:avLst/>
            </a:prstGeom>
            <a:noFill/>
            <a:ln w="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83" name="Line 740"/>
            <p:cNvSpPr>
              <a:spLocks noChangeShapeType="1"/>
            </p:cNvSpPr>
            <p:nvPr/>
          </p:nvSpPr>
          <p:spPr bwMode="auto">
            <a:xfrm flipV="1">
              <a:off x="5133" y="2501"/>
              <a:ext cx="123" cy="93"/>
            </a:xfrm>
            <a:prstGeom prst="line">
              <a:avLst/>
            </a:prstGeom>
            <a:noFill/>
            <a:ln w="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84" name="Line 741"/>
            <p:cNvSpPr>
              <a:spLocks noChangeShapeType="1"/>
            </p:cNvSpPr>
            <p:nvPr/>
          </p:nvSpPr>
          <p:spPr bwMode="auto">
            <a:xfrm>
              <a:off x="5159" y="2509"/>
              <a:ext cx="124" cy="93"/>
            </a:xfrm>
            <a:prstGeom prst="line">
              <a:avLst/>
            </a:prstGeom>
            <a:noFill/>
            <a:ln w="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85" name="Line 742"/>
            <p:cNvSpPr>
              <a:spLocks noChangeShapeType="1"/>
            </p:cNvSpPr>
            <p:nvPr/>
          </p:nvSpPr>
          <p:spPr bwMode="auto">
            <a:xfrm flipV="1">
              <a:off x="5159" y="2509"/>
              <a:ext cx="124" cy="93"/>
            </a:xfrm>
            <a:prstGeom prst="line">
              <a:avLst/>
            </a:prstGeom>
            <a:noFill/>
            <a:ln w="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86" name="Line 743"/>
            <p:cNvSpPr>
              <a:spLocks noChangeShapeType="1"/>
            </p:cNvSpPr>
            <p:nvPr/>
          </p:nvSpPr>
          <p:spPr bwMode="auto">
            <a:xfrm>
              <a:off x="5187" y="2502"/>
              <a:ext cx="124" cy="92"/>
            </a:xfrm>
            <a:prstGeom prst="line">
              <a:avLst/>
            </a:prstGeom>
            <a:noFill/>
            <a:ln w="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87" name="Line 744"/>
            <p:cNvSpPr>
              <a:spLocks noChangeShapeType="1"/>
            </p:cNvSpPr>
            <p:nvPr/>
          </p:nvSpPr>
          <p:spPr bwMode="auto">
            <a:xfrm flipV="1">
              <a:off x="5187" y="2502"/>
              <a:ext cx="124" cy="92"/>
            </a:xfrm>
            <a:prstGeom prst="line">
              <a:avLst/>
            </a:prstGeom>
            <a:noFill/>
            <a:ln w="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88" name="Line 745"/>
            <p:cNvSpPr>
              <a:spLocks noChangeShapeType="1"/>
            </p:cNvSpPr>
            <p:nvPr/>
          </p:nvSpPr>
          <p:spPr bwMode="auto">
            <a:xfrm>
              <a:off x="5214" y="2507"/>
              <a:ext cx="124" cy="93"/>
            </a:xfrm>
            <a:prstGeom prst="line">
              <a:avLst/>
            </a:prstGeom>
            <a:noFill/>
            <a:ln w="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89" name="Line 746"/>
            <p:cNvSpPr>
              <a:spLocks noChangeShapeType="1"/>
            </p:cNvSpPr>
            <p:nvPr/>
          </p:nvSpPr>
          <p:spPr bwMode="auto">
            <a:xfrm flipV="1">
              <a:off x="5214" y="2507"/>
              <a:ext cx="124" cy="92"/>
            </a:xfrm>
            <a:prstGeom prst="line">
              <a:avLst/>
            </a:prstGeom>
            <a:noFill/>
            <a:ln w="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90" name="Line 747"/>
            <p:cNvSpPr>
              <a:spLocks noChangeShapeType="1"/>
            </p:cNvSpPr>
            <p:nvPr/>
          </p:nvSpPr>
          <p:spPr bwMode="auto">
            <a:xfrm>
              <a:off x="5241" y="2504"/>
              <a:ext cx="124" cy="92"/>
            </a:xfrm>
            <a:prstGeom prst="line">
              <a:avLst/>
            </a:prstGeom>
            <a:noFill/>
            <a:ln w="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91" name="Line 748"/>
            <p:cNvSpPr>
              <a:spLocks noChangeShapeType="1"/>
            </p:cNvSpPr>
            <p:nvPr/>
          </p:nvSpPr>
          <p:spPr bwMode="auto">
            <a:xfrm flipV="1">
              <a:off x="5241" y="2504"/>
              <a:ext cx="124" cy="92"/>
            </a:xfrm>
            <a:prstGeom prst="line">
              <a:avLst/>
            </a:prstGeom>
            <a:noFill/>
            <a:ln w="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92" name="Line 749"/>
            <p:cNvSpPr>
              <a:spLocks noChangeShapeType="1"/>
            </p:cNvSpPr>
            <p:nvPr/>
          </p:nvSpPr>
          <p:spPr bwMode="auto">
            <a:xfrm>
              <a:off x="5268" y="2507"/>
              <a:ext cx="124" cy="93"/>
            </a:xfrm>
            <a:prstGeom prst="line">
              <a:avLst/>
            </a:prstGeom>
            <a:noFill/>
            <a:ln w="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93" name="Line 750"/>
            <p:cNvSpPr>
              <a:spLocks noChangeShapeType="1"/>
            </p:cNvSpPr>
            <p:nvPr/>
          </p:nvSpPr>
          <p:spPr bwMode="auto">
            <a:xfrm flipV="1">
              <a:off x="5268" y="2507"/>
              <a:ext cx="124" cy="93"/>
            </a:xfrm>
            <a:prstGeom prst="line">
              <a:avLst/>
            </a:prstGeom>
            <a:noFill/>
            <a:ln w="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94" name="Line 751"/>
            <p:cNvSpPr>
              <a:spLocks noChangeShapeType="1"/>
            </p:cNvSpPr>
            <p:nvPr/>
          </p:nvSpPr>
          <p:spPr bwMode="auto">
            <a:xfrm>
              <a:off x="5295" y="2506"/>
              <a:ext cx="124" cy="93"/>
            </a:xfrm>
            <a:prstGeom prst="line">
              <a:avLst/>
            </a:prstGeom>
            <a:noFill/>
            <a:ln w="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95" name="Line 752"/>
            <p:cNvSpPr>
              <a:spLocks noChangeShapeType="1"/>
            </p:cNvSpPr>
            <p:nvPr/>
          </p:nvSpPr>
          <p:spPr bwMode="auto">
            <a:xfrm flipV="1">
              <a:off x="5295" y="2506"/>
              <a:ext cx="124" cy="93"/>
            </a:xfrm>
            <a:prstGeom prst="line">
              <a:avLst/>
            </a:prstGeom>
            <a:noFill/>
            <a:ln w="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96" name="Line 753"/>
            <p:cNvSpPr>
              <a:spLocks noChangeShapeType="1"/>
            </p:cNvSpPr>
            <p:nvPr/>
          </p:nvSpPr>
          <p:spPr bwMode="auto">
            <a:xfrm>
              <a:off x="5322" y="2504"/>
              <a:ext cx="124" cy="93"/>
            </a:xfrm>
            <a:prstGeom prst="line">
              <a:avLst/>
            </a:prstGeom>
            <a:noFill/>
            <a:ln w="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97" name="Line 754"/>
            <p:cNvSpPr>
              <a:spLocks noChangeShapeType="1"/>
            </p:cNvSpPr>
            <p:nvPr/>
          </p:nvSpPr>
          <p:spPr bwMode="auto">
            <a:xfrm flipV="1">
              <a:off x="5322" y="2504"/>
              <a:ext cx="124" cy="93"/>
            </a:xfrm>
            <a:prstGeom prst="line">
              <a:avLst/>
            </a:prstGeom>
            <a:noFill/>
            <a:ln w="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98" name="Line 755"/>
            <p:cNvSpPr>
              <a:spLocks noChangeShapeType="1"/>
            </p:cNvSpPr>
            <p:nvPr/>
          </p:nvSpPr>
          <p:spPr bwMode="auto">
            <a:xfrm>
              <a:off x="5349" y="2506"/>
              <a:ext cx="124" cy="93"/>
            </a:xfrm>
            <a:prstGeom prst="line">
              <a:avLst/>
            </a:prstGeom>
            <a:noFill/>
            <a:ln w="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99" name="Line 756"/>
            <p:cNvSpPr>
              <a:spLocks noChangeShapeType="1"/>
            </p:cNvSpPr>
            <p:nvPr/>
          </p:nvSpPr>
          <p:spPr bwMode="auto">
            <a:xfrm flipV="1">
              <a:off x="5349" y="2506"/>
              <a:ext cx="124" cy="92"/>
            </a:xfrm>
            <a:prstGeom prst="line">
              <a:avLst/>
            </a:prstGeom>
            <a:noFill/>
            <a:ln w="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00" name="Line 757"/>
            <p:cNvSpPr>
              <a:spLocks noChangeShapeType="1"/>
            </p:cNvSpPr>
            <p:nvPr/>
          </p:nvSpPr>
          <p:spPr bwMode="auto">
            <a:xfrm>
              <a:off x="5377" y="2501"/>
              <a:ext cx="123" cy="92"/>
            </a:xfrm>
            <a:prstGeom prst="line">
              <a:avLst/>
            </a:prstGeom>
            <a:noFill/>
            <a:ln w="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01" name="Line 758"/>
            <p:cNvSpPr>
              <a:spLocks noChangeShapeType="1"/>
            </p:cNvSpPr>
            <p:nvPr/>
          </p:nvSpPr>
          <p:spPr bwMode="auto">
            <a:xfrm flipV="1">
              <a:off x="5377" y="2501"/>
              <a:ext cx="123" cy="92"/>
            </a:xfrm>
            <a:prstGeom prst="line">
              <a:avLst/>
            </a:prstGeom>
            <a:noFill/>
            <a:ln w="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02" name="Line 759"/>
            <p:cNvSpPr>
              <a:spLocks noChangeShapeType="1"/>
            </p:cNvSpPr>
            <p:nvPr/>
          </p:nvSpPr>
          <p:spPr bwMode="auto">
            <a:xfrm>
              <a:off x="5403" y="2512"/>
              <a:ext cx="124" cy="93"/>
            </a:xfrm>
            <a:prstGeom prst="line">
              <a:avLst/>
            </a:prstGeom>
            <a:noFill/>
            <a:ln w="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03" name="Line 760"/>
            <p:cNvSpPr>
              <a:spLocks noChangeShapeType="1"/>
            </p:cNvSpPr>
            <p:nvPr/>
          </p:nvSpPr>
          <p:spPr bwMode="auto">
            <a:xfrm flipV="1">
              <a:off x="5403" y="2512"/>
              <a:ext cx="124" cy="93"/>
            </a:xfrm>
            <a:prstGeom prst="line">
              <a:avLst/>
            </a:prstGeom>
            <a:noFill/>
            <a:ln w="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04" name="Line 761"/>
            <p:cNvSpPr>
              <a:spLocks noChangeShapeType="1"/>
            </p:cNvSpPr>
            <p:nvPr/>
          </p:nvSpPr>
          <p:spPr bwMode="auto">
            <a:xfrm>
              <a:off x="5099" y="2085"/>
              <a:ext cx="124" cy="92"/>
            </a:xfrm>
            <a:prstGeom prst="line">
              <a:avLst/>
            </a:prstGeom>
            <a:noFill/>
            <a:ln w="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05" name="Line 762"/>
            <p:cNvSpPr>
              <a:spLocks noChangeShapeType="1"/>
            </p:cNvSpPr>
            <p:nvPr/>
          </p:nvSpPr>
          <p:spPr bwMode="auto">
            <a:xfrm flipV="1">
              <a:off x="5099" y="2085"/>
              <a:ext cx="124" cy="92"/>
            </a:xfrm>
            <a:prstGeom prst="line">
              <a:avLst/>
            </a:prstGeom>
            <a:noFill/>
            <a:ln w="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06" name="Rectangle 763"/>
            <p:cNvSpPr>
              <a:spLocks noChangeArrowheads="1"/>
            </p:cNvSpPr>
            <p:nvPr/>
          </p:nvSpPr>
          <p:spPr bwMode="auto">
            <a:xfrm>
              <a:off x="555" y="1916"/>
              <a:ext cx="4923" cy="908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07" name="Line 764"/>
            <p:cNvSpPr>
              <a:spLocks noChangeShapeType="1"/>
            </p:cNvSpPr>
            <p:nvPr/>
          </p:nvSpPr>
          <p:spPr bwMode="auto">
            <a:xfrm>
              <a:off x="555" y="3816"/>
              <a:ext cx="3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08" name="Line 765"/>
            <p:cNvSpPr>
              <a:spLocks noChangeShapeType="1"/>
            </p:cNvSpPr>
            <p:nvPr/>
          </p:nvSpPr>
          <p:spPr bwMode="auto">
            <a:xfrm flipH="1">
              <a:off x="5443" y="3816"/>
              <a:ext cx="3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09" name="Rectangle 766"/>
            <p:cNvSpPr>
              <a:spLocks noChangeArrowheads="1"/>
            </p:cNvSpPr>
            <p:nvPr/>
          </p:nvSpPr>
          <p:spPr bwMode="auto">
            <a:xfrm>
              <a:off x="211" y="3724"/>
              <a:ext cx="187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100">
                  <a:solidFill>
                    <a:srgbClr val="000000"/>
                  </a:solidFill>
                  <a:latin typeface="Arial" charset="0"/>
                </a:rPr>
                <a:t>  0</a:t>
              </a:r>
              <a:endParaRPr lang="en-US"/>
            </a:p>
          </p:txBody>
        </p:sp>
        <p:sp>
          <p:nvSpPr>
            <p:cNvPr id="17810" name="Line 767"/>
            <p:cNvSpPr>
              <a:spLocks noChangeShapeType="1"/>
            </p:cNvSpPr>
            <p:nvPr/>
          </p:nvSpPr>
          <p:spPr bwMode="auto">
            <a:xfrm>
              <a:off x="555" y="3651"/>
              <a:ext cx="3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11" name="Line 768"/>
            <p:cNvSpPr>
              <a:spLocks noChangeShapeType="1"/>
            </p:cNvSpPr>
            <p:nvPr/>
          </p:nvSpPr>
          <p:spPr bwMode="auto">
            <a:xfrm flipH="1">
              <a:off x="5443" y="3651"/>
              <a:ext cx="3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12" name="Rectangle 769"/>
            <p:cNvSpPr>
              <a:spLocks noChangeArrowheads="1"/>
            </p:cNvSpPr>
            <p:nvPr/>
          </p:nvSpPr>
          <p:spPr bwMode="auto">
            <a:xfrm>
              <a:off x="157" y="3559"/>
              <a:ext cx="233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100">
                  <a:solidFill>
                    <a:srgbClr val="000000"/>
                  </a:solidFill>
                  <a:latin typeface="Arial" charset="0"/>
                </a:rPr>
                <a:t> 50</a:t>
              </a:r>
              <a:endParaRPr lang="en-US"/>
            </a:p>
          </p:txBody>
        </p:sp>
        <p:sp>
          <p:nvSpPr>
            <p:cNvPr id="17813" name="Line 770"/>
            <p:cNvSpPr>
              <a:spLocks noChangeShapeType="1"/>
            </p:cNvSpPr>
            <p:nvPr/>
          </p:nvSpPr>
          <p:spPr bwMode="auto">
            <a:xfrm>
              <a:off x="555" y="3486"/>
              <a:ext cx="3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14" name="Line 771"/>
            <p:cNvSpPr>
              <a:spLocks noChangeShapeType="1"/>
            </p:cNvSpPr>
            <p:nvPr/>
          </p:nvSpPr>
          <p:spPr bwMode="auto">
            <a:xfrm flipH="1">
              <a:off x="5443" y="3486"/>
              <a:ext cx="3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15" name="Rectangle 772"/>
            <p:cNvSpPr>
              <a:spLocks noChangeArrowheads="1"/>
            </p:cNvSpPr>
            <p:nvPr/>
          </p:nvSpPr>
          <p:spPr bwMode="auto">
            <a:xfrm>
              <a:off x="103" y="3394"/>
              <a:ext cx="279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100">
                  <a:solidFill>
                    <a:srgbClr val="000000"/>
                  </a:solidFill>
                  <a:latin typeface="Arial" charset="0"/>
                </a:rPr>
                <a:t>100</a:t>
              </a:r>
              <a:endParaRPr lang="en-US"/>
            </a:p>
          </p:txBody>
        </p:sp>
        <p:sp>
          <p:nvSpPr>
            <p:cNvPr id="17816" name="Line 773"/>
            <p:cNvSpPr>
              <a:spLocks noChangeShapeType="1"/>
            </p:cNvSpPr>
            <p:nvPr/>
          </p:nvSpPr>
          <p:spPr bwMode="auto">
            <a:xfrm>
              <a:off x="555" y="3321"/>
              <a:ext cx="3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17" name="Line 774"/>
            <p:cNvSpPr>
              <a:spLocks noChangeShapeType="1"/>
            </p:cNvSpPr>
            <p:nvPr/>
          </p:nvSpPr>
          <p:spPr bwMode="auto">
            <a:xfrm flipH="1">
              <a:off x="5443" y="3321"/>
              <a:ext cx="3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18" name="Rectangle 775"/>
            <p:cNvSpPr>
              <a:spLocks noChangeArrowheads="1"/>
            </p:cNvSpPr>
            <p:nvPr/>
          </p:nvSpPr>
          <p:spPr bwMode="auto">
            <a:xfrm>
              <a:off x="103" y="3229"/>
              <a:ext cx="279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100">
                  <a:solidFill>
                    <a:srgbClr val="000000"/>
                  </a:solidFill>
                  <a:latin typeface="Arial" charset="0"/>
                </a:rPr>
                <a:t>150</a:t>
              </a:r>
              <a:endParaRPr lang="en-US"/>
            </a:p>
          </p:txBody>
        </p:sp>
        <p:sp>
          <p:nvSpPr>
            <p:cNvPr id="17819" name="Line 776"/>
            <p:cNvSpPr>
              <a:spLocks noChangeShapeType="1"/>
            </p:cNvSpPr>
            <p:nvPr/>
          </p:nvSpPr>
          <p:spPr bwMode="auto">
            <a:xfrm>
              <a:off x="555" y="3156"/>
              <a:ext cx="3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20" name="Line 777"/>
            <p:cNvSpPr>
              <a:spLocks noChangeShapeType="1"/>
            </p:cNvSpPr>
            <p:nvPr/>
          </p:nvSpPr>
          <p:spPr bwMode="auto">
            <a:xfrm flipH="1">
              <a:off x="5443" y="3156"/>
              <a:ext cx="3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21" name="Rectangle 778"/>
            <p:cNvSpPr>
              <a:spLocks noChangeArrowheads="1"/>
            </p:cNvSpPr>
            <p:nvPr/>
          </p:nvSpPr>
          <p:spPr bwMode="auto">
            <a:xfrm>
              <a:off x="103" y="3064"/>
              <a:ext cx="279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100">
                  <a:solidFill>
                    <a:srgbClr val="000000"/>
                  </a:solidFill>
                  <a:latin typeface="Arial" charset="0"/>
                </a:rPr>
                <a:t>200</a:t>
              </a:r>
              <a:endParaRPr lang="en-US"/>
            </a:p>
          </p:txBody>
        </p:sp>
        <p:sp>
          <p:nvSpPr>
            <p:cNvPr id="17822" name="Line 779"/>
            <p:cNvSpPr>
              <a:spLocks noChangeShapeType="1"/>
            </p:cNvSpPr>
            <p:nvPr/>
          </p:nvSpPr>
          <p:spPr bwMode="auto">
            <a:xfrm>
              <a:off x="555" y="2991"/>
              <a:ext cx="3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23" name="Line 780"/>
            <p:cNvSpPr>
              <a:spLocks noChangeShapeType="1"/>
            </p:cNvSpPr>
            <p:nvPr/>
          </p:nvSpPr>
          <p:spPr bwMode="auto">
            <a:xfrm flipH="1">
              <a:off x="5443" y="2991"/>
              <a:ext cx="3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24" name="Rectangle 781"/>
            <p:cNvSpPr>
              <a:spLocks noChangeArrowheads="1"/>
            </p:cNvSpPr>
            <p:nvPr/>
          </p:nvSpPr>
          <p:spPr bwMode="auto">
            <a:xfrm>
              <a:off x="103" y="2899"/>
              <a:ext cx="279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100">
                  <a:solidFill>
                    <a:srgbClr val="000000"/>
                  </a:solidFill>
                  <a:latin typeface="Arial" charset="0"/>
                </a:rPr>
                <a:t>250</a:t>
              </a:r>
              <a:endParaRPr lang="en-US"/>
            </a:p>
          </p:txBody>
        </p:sp>
        <p:sp>
          <p:nvSpPr>
            <p:cNvPr id="17825" name="Line 782"/>
            <p:cNvSpPr>
              <a:spLocks noChangeShapeType="1"/>
            </p:cNvSpPr>
            <p:nvPr/>
          </p:nvSpPr>
          <p:spPr bwMode="auto">
            <a:xfrm flipV="1">
              <a:off x="555" y="3790"/>
              <a:ext cx="1" cy="2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26" name="Line 783"/>
            <p:cNvSpPr>
              <a:spLocks noChangeShapeType="1"/>
            </p:cNvSpPr>
            <p:nvPr/>
          </p:nvSpPr>
          <p:spPr bwMode="auto">
            <a:xfrm>
              <a:off x="555" y="2859"/>
              <a:ext cx="1" cy="2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27" name="Rectangle 784"/>
            <p:cNvSpPr>
              <a:spLocks noChangeArrowheads="1"/>
            </p:cNvSpPr>
            <p:nvPr/>
          </p:nvSpPr>
          <p:spPr bwMode="auto">
            <a:xfrm>
              <a:off x="485" y="3850"/>
              <a:ext cx="140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100">
                  <a:solidFill>
                    <a:srgbClr val="000000"/>
                  </a:solidFill>
                  <a:latin typeface="Arial" charset="0"/>
                </a:rPr>
                <a:t> 0</a:t>
              </a:r>
              <a:endParaRPr lang="en-US"/>
            </a:p>
          </p:txBody>
        </p:sp>
        <p:sp>
          <p:nvSpPr>
            <p:cNvPr id="17828" name="Line 785"/>
            <p:cNvSpPr>
              <a:spLocks noChangeShapeType="1"/>
            </p:cNvSpPr>
            <p:nvPr/>
          </p:nvSpPr>
          <p:spPr bwMode="auto">
            <a:xfrm flipV="1">
              <a:off x="1375" y="3790"/>
              <a:ext cx="1" cy="2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29" name="Line 786"/>
            <p:cNvSpPr>
              <a:spLocks noChangeShapeType="1"/>
            </p:cNvSpPr>
            <p:nvPr/>
          </p:nvSpPr>
          <p:spPr bwMode="auto">
            <a:xfrm>
              <a:off x="1375" y="2859"/>
              <a:ext cx="1" cy="2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30" name="Rectangle 787"/>
            <p:cNvSpPr>
              <a:spLocks noChangeArrowheads="1"/>
            </p:cNvSpPr>
            <p:nvPr/>
          </p:nvSpPr>
          <p:spPr bwMode="auto">
            <a:xfrm>
              <a:off x="1258" y="3850"/>
              <a:ext cx="233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100">
                  <a:solidFill>
                    <a:srgbClr val="000000"/>
                  </a:solidFill>
                  <a:latin typeface="Arial" charset="0"/>
                </a:rPr>
                <a:t> 10</a:t>
              </a:r>
              <a:endParaRPr lang="en-US"/>
            </a:p>
          </p:txBody>
        </p:sp>
        <p:sp>
          <p:nvSpPr>
            <p:cNvPr id="17831" name="Line 788"/>
            <p:cNvSpPr>
              <a:spLocks noChangeShapeType="1"/>
            </p:cNvSpPr>
            <p:nvPr/>
          </p:nvSpPr>
          <p:spPr bwMode="auto">
            <a:xfrm flipV="1">
              <a:off x="2196" y="3790"/>
              <a:ext cx="1" cy="2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32" name="Line 789"/>
            <p:cNvSpPr>
              <a:spLocks noChangeShapeType="1"/>
            </p:cNvSpPr>
            <p:nvPr/>
          </p:nvSpPr>
          <p:spPr bwMode="auto">
            <a:xfrm>
              <a:off x="2196" y="2859"/>
              <a:ext cx="1" cy="2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33" name="Rectangle 790"/>
            <p:cNvSpPr>
              <a:spLocks noChangeArrowheads="1"/>
            </p:cNvSpPr>
            <p:nvPr/>
          </p:nvSpPr>
          <p:spPr bwMode="auto">
            <a:xfrm>
              <a:off x="2079" y="3850"/>
              <a:ext cx="233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100">
                  <a:solidFill>
                    <a:srgbClr val="000000"/>
                  </a:solidFill>
                  <a:latin typeface="Arial" charset="0"/>
                </a:rPr>
                <a:t> 20</a:t>
              </a:r>
              <a:endParaRPr lang="en-US"/>
            </a:p>
          </p:txBody>
        </p:sp>
        <p:sp>
          <p:nvSpPr>
            <p:cNvPr id="17834" name="Line 791"/>
            <p:cNvSpPr>
              <a:spLocks noChangeShapeType="1"/>
            </p:cNvSpPr>
            <p:nvPr/>
          </p:nvSpPr>
          <p:spPr bwMode="auto">
            <a:xfrm flipV="1">
              <a:off x="3016" y="3790"/>
              <a:ext cx="1" cy="2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35" name="Line 792"/>
            <p:cNvSpPr>
              <a:spLocks noChangeShapeType="1"/>
            </p:cNvSpPr>
            <p:nvPr/>
          </p:nvSpPr>
          <p:spPr bwMode="auto">
            <a:xfrm>
              <a:off x="3016" y="2859"/>
              <a:ext cx="1" cy="2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36" name="Rectangle 793"/>
            <p:cNvSpPr>
              <a:spLocks noChangeArrowheads="1"/>
            </p:cNvSpPr>
            <p:nvPr/>
          </p:nvSpPr>
          <p:spPr bwMode="auto">
            <a:xfrm>
              <a:off x="2899" y="3850"/>
              <a:ext cx="233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100">
                  <a:solidFill>
                    <a:srgbClr val="000000"/>
                  </a:solidFill>
                  <a:latin typeface="Arial" charset="0"/>
                </a:rPr>
                <a:t> 30</a:t>
              </a:r>
              <a:endParaRPr lang="en-US"/>
            </a:p>
          </p:txBody>
        </p:sp>
        <p:sp>
          <p:nvSpPr>
            <p:cNvPr id="17837" name="Line 794"/>
            <p:cNvSpPr>
              <a:spLocks noChangeShapeType="1"/>
            </p:cNvSpPr>
            <p:nvPr/>
          </p:nvSpPr>
          <p:spPr bwMode="auto">
            <a:xfrm flipV="1">
              <a:off x="3837" y="3790"/>
              <a:ext cx="1" cy="2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38" name="Line 795"/>
            <p:cNvSpPr>
              <a:spLocks noChangeShapeType="1"/>
            </p:cNvSpPr>
            <p:nvPr/>
          </p:nvSpPr>
          <p:spPr bwMode="auto">
            <a:xfrm>
              <a:off x="3837" y="2859"/>
              <a:ext cx="1" cy="2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39" name="Rectangle 796"/>
            <p:cNvSpPr>
              <a:spLocks noChangeArrowheads="1"/>
            </p:cNvSpPr>
            <p:nvPr/>
          </p:nvSpPr>
          <p:spPr bwMode="auto">
            <a:xfrm>
              <a:off x="3720" y="3850"/>
              <a:ext cx="233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100">
                  <a:solidFill>
                    <a:srgbClr val="000000"/>
                  </a:solidFill>
                  <a:latin typeface="Arial" charset="0"/>
                </a:rPr>
                <a:t> 40</a:t>
              </a:r>
              <a:endParaRPr lang="en-US"/>
            </a:p>
          </p:txBody>
        </p:sp>
        <p:sp>
          <p:nvSpPr>
            <p:cNvPr id="17840" name="Line 797"/>
            <p:cNvSpPr>
              <a:spLocks noChangeShapeType="1"/>
            </p:cNvSpPr>
            <p:nvPr/>
          </p:nvSpPr>
          <p:spPr bwMode="auto">
            <a:xfrm flipV="1">
              <a:off x="4657" y="3790"/>
              <a:ext cx="1" cy="2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41" name="Line 798"/>
            <p:cNvSpPr>
              <a:spLocks noChangeShapeType="1"/>
            </p:cNvSpPr>
            <p:nvPr/>
          </p:nvSpPr>
          <p:spPr bwMode="auto">
            <a:xfrm>
              <a:off x="4657" y="2859"/>
              <a:ext cx="1" cy="2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42" name="Rectangle 799"/>
            <p:cNvSpPr>
              <a:spLocks noChangeArrowheads="1"/>
            </p:cNvSpPr>
            <p:nvPr/>
          </p:nvSpPr>
          <p:spPr bwMode="auto">
            <a:xfrm>
              <a:off x="4540" y="3850"/>
              <a:ext cx="233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100">
                  <a:solidFill>
                    <a:srgbClr val="000000"/>
                  </a:solidFill>
                  <a:latin typeface="Arial" charset="0"/>
                </a:rPr>
                <a:t> 50</a:t>
              </a:r>
              <a:endParaRPr lang="en-US"/>
            </a:p>
          </p:txBody>
        </p:sp>
        <p:sp>
          <p:nvSpPr>
            <p:cNvPr id="17843" name="Line 800"/>
            <p:cNvSpPr>
              <a:spLocks noChangeShapeType="1"/>
            </p:cNvSpPr>
            <p:nvPr/>
          </p:nvSpPr>
          <p:spPr bwMode="auto">
            <a:xfrm flipV="1">
              <a:off x="5478" y="3790"/>
              <a:ext cx="1" cy="2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44" name="Line 801"/>
            <p:cNvSpPr>
              <a:spLocks noChangeShapeType="1"/>
            </p:cNvSpPr>
            <p:nvPr/>
          </p:nvSpPr>
          <p:spPr bwMode="auto">
            <a:xfrm>
              <a:off x="5478" y="2859"/>
              <a:ext cx="1" cy="2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45" name="Rectangle 802"/>
            <p:cNvSpPr>
              <a:spLocks noChangeArrowheads="1"/>
            </p:cNvSpPr>
            <p:nvPr/>
          </p:nvSpPr>
          <p:spPr bwMode="auto">
            <a:xfrm>
              <a:off x="5361" y="3850"/>
              <a:ext cx="233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100">
                  <a:solidFill>
                    <a:srgbClr val="000000"/>
                  </a:solidFill>
                  <a:latin typeface="Arial" charset="0"/>
                </a:rPr>
                <a:t> 60</a:t>
              </a:r>
              <a:endParaRPr lang="en-US"/>
            </a:p>
          </p:txBody>
        </p:sp>
        <p:sp>
          <p:nvSpPr>
            <p:cNvPr id="17846" name="Rectangle 803"/>
            <p:cNvSpPr>
              <a:spLocks noChangeArrowheads="1"/>
            </p:cNvSpPr>
            <p:nvPr/>
          </p:nvSpPr>
          <p:spPr bwMode="auto">
            <a:xfrm>
              <a:off x="555" y="2859"/>
              <a:ext cx="4923" cy="957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47" name="Rectangle 804"/>
            <p:cNvSpPr>
              <a:spLocks noChangeArrowheads="1"/>
            </p:cNvSpPr>
            <p:nvPr/>
          </p:nvSpPr>
          <p:spPr bwMode="auto">
            <a:xfrm>
              <a:off x="4170" y="2856"/>
              <a:ext cx="597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100">
                  <a:solidFill>
                    <a:srgbClr val="000000"/>
                  </a:solidFill>
                  <a:latin typeface="Arial" charset="0"/>
                </a:rPr>
                <a:t>L - UDP</a:t>
              </a:r>
              <a:endParaRPr lang="en-US"/>
            </a:p>
          </p:txBody>
        </p:sp>
        <p:sp>
          <p:nvSpPr>
            <p:cNvPr id="17848" name="Line 805"/>
            <p:cNvSpPr>
              <a:spLocks noChangeShapeType="1"/>
            </p:cNvSpPr>
            <p:nvPr/>
          </p:nvSpPr>
          <p:spPr bwMode="auto">
            <a:xfrm>
              <a:off x="4993" y="2948"/>
              <a:ext cx="335" cy="1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49" name="Freeform 806"/>
            <p:cNvSpPr>
              <a:spLocks/>
            </p:cNvSpPr>
            <p:nvPr/>
          </p:nvSpPr>
          <p:spPr bwMode="auto">
            <a:xfrm>
              <a:off x="555" y="2879"/>
              <a:ext cx="566" cy="683"/>
            </a:xfrm>
            <a:custGeom>
              <a:avLst/>
              <a:gdLst>
                <a:gd name="T0" fmla="*/ 49 w 2830"/>
                <a:gd name="T1" fmla="*/ 3764 h 4100"/>
                <a:gd name="T2" fmla="*/ 146 w 2830"/>
                <a:gd name="T3" fmla="*/ 2317 h 4100"/>
                <a:gd name="T4" fmla="*/ 245 w 2830"/>
                <a:gd name="T5" fmla="*/ 2377 h 4100"/>
                <a:gd name="T6" fmla="*/ 344 w 2830"/>
                <a:gd name="T7" fmla="*/ 2259 h 4100"/>
                <a:gd name="T8" fmla="*/ 442 w 2830"/>
                <a:gd name="T9" fmla="*/ 2357 h 4100"/>
                <a:gd name="T10" fmla="*/ 540 w 2830"/>
                <a:gd name="T11" fmla="*/ 2496 h 4100"/>
                <a:gd name="T12" fmla="*/ 640 w 2830"/>
                <a:gd name="T13" fmla="*/ 2061 h 4100"/>
                <a:gd name="T14" fmla="*/ 738 w 2830"/>
                <a:gd name="T15" fmla="*/ 2239 h 4100"/>
                <a:gd name="T16" fmla="*/ 811 w 2830"/>
                <a:gd name="T17" fmla="*/ 2713 h 4100"/>
                <a:gd name="T18" fmla="*/ 862 w 2830"/>
                <a:gd name="T19" fmla="*/ 2278 h 4100"/>
                <a:gd name="T20" fmla="*/ 912 w 2830"/>
                <a:gd name="T21" fmla="*/ 2297 h 4100"/>
                <a:gd name="T22" fmla="*/ 960 w 2830"/>
                <a:gd name="T23" fmla="*/ 2099 h 4100"/>
                <a:gd name="T24" fmla="*/ 1009 w 2830"/>
                <a:gd name="T25" fmla="*/ 2417 h 4100"/>
                <a:gd name="T26" fmla="*/ 1058 w 2830"/>
                <a:gd name="T27" fmla="*/ 1763 h 4100"/>
                <a:gd name="T28" fmla="*/ 1107 w 2830"/>
                <a:gd name="T29" fmla="*/ 1288 h 4100"/>
                <a:gd name="T30" fmla="*/ 1157 w 2830"/>
                <a:gd name="T31" fmla="*/ 2239 h 4100"/>
                <a:gd name="T32" fmla="*/ 1206 w 2830"/>
                <a:gd name="T33" fmla="*/ 2892 h 4100"/>
                <a:gd name="T34" fmla="*/ 1256 w 2830"/>
                <a:gd name="T35" fmla="*/ 2021 h 4100"/>
                <a:gd name="T36" fmla="*/ 1305 w 2830"/>
                <a:gd name="T37" fmla="*/ 1248 h 4100"/>
                <a:gd name="T38" fmla="*/ 1353 w 2830"/>
                <a:gd name="T39" fmla="*/ 1367 h 4100"/>
                <a:gd name="T40" fmla="*/ 1402 w 2830"/>
                <a:gd name="T41" fmla="*/ 594 h 4100"/>
                <a:gd name="T42" fmla="*/ 1451 w 2830"/>
                <a:gd name="T43" fmla="*/ 298 h 4100"/>
                <a:gd name="T44" fmla="*/ 1500 w 2830"/>
                <a:gd name="T45" fmla="*/ 1030 h 4100"/>
                <a:gd name="T46" fmla="*/ 1549 w 2830"/>
                <a:gd name="T47" fmla="*/ 2099 h 4100"/>
                <a:gd name="T48" fmla="*/ 1598 w 2830"/>
                <a:gd name="T49" fmla="*/ 2061 h 4100"/>
                <a:gd name="T50" fmla="*/ 1649 w 2830"/>
                <a:gd name="T51" fmla="*/ 2515 h 4100"/>
                <a:gd name="T52" fmla="*/ 1698 w 2830"/>
                <a:gd name="T53" fmla="*/ 2259 h 4100"/>
                <a:gd name="T54" fmla="*/ 1747 w 2830"/>
                <a:gd name="T55" fmla="*/ 1863 h 4100"/>
                <a:gd name="T56" fmla="*/ 1796 w 2830"/>
                <a:gd name="T57" fmla="*/ 1605 h 4100"/>
                <a:gd name="T58" fmla="*/ 1846 w 2830"/>
                <a:gd name="T59" fmla="*/ 1684 h 4100"/>
                <a:gd name="T60" fmla="*/ 1896 w 2830"/>
                <a:gd name="T61" fmla="*/ 1367 h 4100"/>
                <a:gd name="T62" fmla="*/ 1944 w 2830"/>
                <a:gd name="T63" fmla="*/ 238 h 4100"/>
                <a:gd name="T64" fmla="*/ 1993 w 2830"/>
                <a:gd name="T65" fmla="*/ 1110 h 4100"/>
                <a:gd name="T66" fmla="*/ 2042 w 2830"/>
                <a:gd name="T67" fmla="*/ 2199 h 4100"/>
                <a:gd name="T68" fmla="*/ 2092 w 2830"/>
                <a:gd name="T69" fmla="*/ 1723 h 4100"/>
                <a:gd name="T70" fmla="*/ 2141 w 2830"/>
                <a:gd name="T71" fmla="*/ 1466 h 4100"/>
                <a:gd name="T72" fmla="*/ 2190 w 2830"/>
                <a:gd name="T73" fmla="*/ 1625 h 4100"/>
                <a:gd name="T74" fmla="*/ 2241 w 2830"/>
                <a:gd name="T75" fmla="*/ 1703 h 4100"/>
                <a:gd name="T76" fmla="*/ 2289 w 2830"/>
                <a:gd name="T77" fmla="*/ 1545 h 4100"/>
                <a:gd name="T78" fmla="*/ 2338 w 2830"/>
                <a:gd name="T79" fmla="*/ 1703 h 4100"/>
                <a:gd name="T80" fmla="*/ 2387 w 2830"/>
                <a:gd name="T81" fmla="*/ 436 h 4100"/>
                <a:gd name="T82" fmla="*/ 2436 w 2830"/>
                <a:gd name="T83" fmla="*/ 1446 h 4100"/>
                <a:gd name="T84" fmla="*/ 2486 w 2830"/>
                <a:gd name="T85" fmla="*/ 2119 h 4100"/>
                <a:gd name="T86" fmla="*/ 2534 w 2830"/>
                <a:gd name="T87" fmla="*/ 2555 h 4100"/>
                <a:gd name="T88" fmla="*/ 2584 w 2830"/>
                <a:gd name="T89" fmla="*/ 2159 h 4100"/>
                <a:gd name="T90" fmla="*/ 2633 w 2830"/>
                <a:gd name="T91" fmla="*/ 2119 h 4100"/>
                <a:gd name="T92" fmla="*/ 2682 w 2830"/>
                <a:gd name="T93" fmla="*/ 2397 h 4100"/>
                <a:gd name="T94" fmla="*/ 2731 w 2830"/>
                <a:gd name="T95" fmla="*/ 2061 h 4100"/>
                <a:gd name="T96" fmla="*/ 2781 w 2830"/>
                <a:gd name="T97" fmla="*/ 1327 h 4100"/>
                <a:gd name="T98" fmla="*/ 2830 w 2830"/>
                <a:gd name="T99" fmla="*/ 1308 h 410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830"/>
                <a:gd name="T151" fmla="*/ 0 h 4100"/>
                <a:gd name="T152" fmla="*/ 2830 w 2830"/>
                <a:gd name="T153" fmla="*/ 4100 h 4100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830" h="4100">
                  <a:moveTo>
                    <a:pt x="0" y="3902"/>
                  </a:moveTo>
                  <a:lnTo>
                    <a:pt x="0" y="3902"/>
                  </a:lnTo>
                  <a:lnTo>
                    <a:pt x="25" y="3942"/>
                  </a:lnTo>
                  <a:lnTo>
                    <a:pt x="49" y="3764"/>
                  </a:lnTo>
                  <a:lnTo>
                    <a:pt x="74" y="4100"/>
                  </a:lnTo>
                  <a:lnTo>
                    <a:pt x="98" y="2061"/>
                  </a:lnTo>
                  <a:lnTo>
                    <a:pt x="123" y="2179"/>
                  </a:lnTo>
                  <a:lnTo>
                    <a:pt x="146" y="2317"/>
                  </a:lnTo>
                  <a:lnTo>
                    <a:pt x="172" y="2694"/>
                  </a:lnTo>
                  <a:lnTo>
                    <a:pt x="196" y="2199"/>
                  </a:lnTo>
                  <a:lnTo>
                    <a:pt x="220" y="2417"/>
                  </a:lnTo>
                  <a:lnTo>
                    <a:pt x="245" y="2377"/>
                  </a:lnTo>
                  <a:lnTo>
                    <a:pt x="269" y="2061"/>
                  </a:lnTo>
                  <a:lnTo>
                    <a:pt x="296" y="2317"/>
                  </a:lnTo>
                  <a:lnTo>
                    <a:pt x="320" y="2417"/>
                  </a:lnTo>
                  <a:lnTo>
                    <a:pt x="344" y="2259"/>
                  </a:lnTo>
                  <a:lnTo>
                    <a:pt x="369" y="2239"/>
                  </a:lnTo>
                  <a:lnTo>
                    <a:pt x="393" y="2535"/>
                  </a:lnTo>
                  <a:lnTo>
                    <a:pt x="417" y="2219"/>
                  </a:lnTo>
                  <a:lnTo>
                    <a:pt x="442" y="2357"/>
                  </a:lnTo>
                  <a:lnTo>
                    <a:pt x="467" y="2397"/>
                  </a:lnTo>
                  <a:lnTo>
                    <a:pt x="492" y="2219"/>
                  </a:lnTo>
                  <a:lnTo>
                    <a:pt x="515" y="2397"/>
                  </a:lnTo>
                  <a:lnTo>
                    <a:pt x="540" y="2496"/>
                  </a:lnTo>
                  <a:lnTo>
                    <a:pt x="564" y="2199"/>
                  </a:lnTo>
                  <a:lnTo>
                    <a:pt x="591" y="2317"/>
                  </a:lnTo>
                  <a:lnTo>
                    <a:pt x="616" y="2317"/>
                  </a:lnTo>
                  <a:lnTo>
                    <a:pt x="640" y="2061"/>
                  </a:lnTo>
                  <a:lnTo>
                    <a:pt x="665" y="2021"/>
                  </a:lnTo>
                  <a:lnTo>
                    <a:pt x="689" y="2119"/>
                  </a:lnTo>
                  <a:lnTo>
                    <a:pt x="713" y="2437"/>
                  </a:lnTo>
                  <a:lnTo>
                    <a:pt x="738" y="2239"/>
                  </a:lnTo>
                  <a:lnTo>
                    <a:pt x="762" y="2239"/>
                  </a:lnTo>
                  <a:lnTo>
                    <a:pt x="786" y="2437"/>
                  </a:lnTo>
                  <a:lnTo>
                    <a:pt x="799" y="2912"/>
                  </a:lnTo>
                  <a:lnTo>
                    <a:pt x="811" y="2713"/>
                  </a:lnTo>
                  <a:lnTo>
                    <a:pt x="824" y="2813"/>
                  </a:lnTo>
                  <a:lnTo>
                    <a:pt x="836" y="2793"/>
                  </a:lnTo>
                  <a:lnTo>
                    <a:pt x="850" y="2951"/>
                  </a:lnTo>
                  <a:lnTo>
                    <a:pt x="862" y="2278"/>
                  </a:lnTo>
                  <a:lnTo>
                    <a:pt x="873" y="1921"/>
                  </a:lnTo>
                  <a:lnTo>
                    <a:pt x="885" y="2515"/>
                  </a:lnTo>
                  <a:lnTo>
                    <a:pt x="898" y="2457"/>
                  </a:lnTo>
                  <a:lnTo>
                    <a:pt x="912" y="2297"/>
                  </a:lnTo>
                  <a:lnTo>
                    <a:pt x="923" y="2357"/>
                  </a:lnTo>
                  <a:lnTo>
                    <a:pt x="935" y="2635"/>
                  </a:lnTo>
                  <a:lnTo>
                    <a:pt x="948" y="2001"/>
                  </a:lnTo>
                  <a:lnTo>
                    <a:pt x="960" y="2099"/>
                  </a:lnTo>
                  <a:lnTo>
                    <a:pt x="972" y="1763"/>
                  </a:lnTo>
                  <a:lnTo>
                    <a:pt x="983" y="1605"/>
                  </a:lnTo>
                  <a:lnTo>
                    <a:pt x="997" y="2377"/>
                  </a:lnTo>
                  <a:lnTo>
                    <a:pt x="1009" y="2417"/>
                  </a:lnTo>
                  <a:lnTo>
                    <a:pt x="1023" y="1367"/>
                  </a:lnTo>
                  <a:lnTo>
                    <a:pt x="1033" y="1703"/>
                  </a:lnTo>
                  <a:lnTo>
                    <a:pt x="1045" y="2278"/>
                  </a:lnTo>
                  <a:lnTo>
                    <a:pt x="1058" y="1763"/>
                  </a:lnTo>
                  <a:lnTo>
                    <a:pt x="1070" y="1308"/>
                  </a:lnTo>
                  <a:lnTo>
                    <a:pt x="1082" y="2139"/>
                  </a:lnTo>
                  <a:lnTo>
                    <a:pt x="1094" y="2159"/>
                  </a:lnTo>
                  <a:lnTo>
                    <a:pt x="1107" y="1288"/>
                  </a:lnTo>
                  <a:lnTo>
                    <a:pt x="1119" y="1327"/>
                  </a:lnTo>
                  <a:lnTo>
                    <a:pt x="1132" y="2021"/>
                  </a:lnTo>
                  <a:lnTo>
                    <a:pt x="1143" y="2239"/>
                  </a:lnTo>
                  <a:lnTo>
                    <a:pt x="1157" y="2239"/>
                  </a:lnTo>
                  <a:lnTo>
                    <a:pt x="1169" y="1941"/>
                  </a:lnTo>
                  <a:lnTo>
                    <a:pt x="1181" y="2892"/>
                  </a:lnTo>
                  <a:lnTo>
                    <a:pt x="1192" y="3050"/>
                  </a:lnTo>
                  <a:lnTo>
                    <a:pt x="1206" y="2892"/>
                  </a:lnTo>
                  <a:lnTo>
                    <a:pt x="1218" y="2833"/>
                  </a:lnTo>
                  <a:lnTo>
                    <a:pt x="1231" y="2535"/>
                  </a:lnTo>
                  <a:lnTo>
                    <a:pt x="1242" y="2099"/>
                  </a:lnTo>
                  <a:lnTo>
                    <a:pt x="1256" y="2021"/>
                  </a:lnTo>
                  <a:lnTo>
                    <a:pt x="1267" y="2080"/>
                  </a:lnTo>
                  <a:lnTo>
                    <a:pt x="1279" y="1565"/>
                  </a:lnTo>
                  <a:lnTo>
                    <a:pt x="1293" y="1645"/>
                  </a:lnTo>
                  <a:lnTo>
                    <a:pt x="1305" y="1248"/>
                  </a:lnTo>
                  <a:lnTo>
                    <a:pt x="1316" y="1288"/>
                  </a:lnTo>
                  <a:lnTo>
                    <a:pt x="1328" y="1149"/>
                  </a:lnTo>
                  <a:lnTo>
                    <a:pt x="1341" y="1585"/>
                  </a:lnTo>
                  <a:lnTo>
                    <a:pt x="1353" y="1367"/>
                  </a:lnTo>
                  <a:lnTo>
                    <a:pt x="1366" y="2001"/>
                  </a:lnTo>
                  <a:lnTo>
                    <a:pt x="1377" y="1486"/>
                  </a:lnTo>
                  <a:lnTo>
                    <a:pt x="1390" y="1189"/>
                  </a:lnTo>
                  <a:lnTo>
                    <a:pt x="1402" y="594"/>
                  </a:lnTo>
                  <a:lnTo>
                    <a:pt x="1415" y="0"/>
                  </a:lnTo>
                  <a:lnTo>
                    <a:pt x="1426" y="1169"/>
                  </a:lnTo>
                  <a:lnTo>
                    <a:pt x="1439" y="594"/>
                  </a:lnTo>
                  <a:lnTo>
                    <a:pt x="1451" y="298"/>
                  </a:lnTo>
                  <a:lnTo>
                    <a:pt x="1463" y="218"/>
                  </a:lnTo>
                  <a:lnTo>
                    <a:pt x="1477" y="1625"/>
                  </a:lnTo>
                  <a:lnTo>
                    <a:pt x="1488" y="1645"/>
                  </a:lnTo>
                  <a:lnTo>
                    <a:pt x="1500" y="1030"/>
                  </a:lnTo>
                  <a:lnTo>
                    <a:pt x="1515" y="1427"/>
                  </a:lnTo>
                  <a:lnTo>
                    <a:pt x="1526" y="1486"/>
                  </a:lnTo>
                  <a:lnTo>
                    <a:pt x="1538" y="1545"/>
                  </a:lnTo>
                  <a:lnTo>
                    <a:pt x="1549" y="2099"/>
                  </a:lnTo>
                  <a:lnTo>
                    <a:pt x="1563" y="1664"/>
                  </a:lnTo>
                  <a:lnTo>
                    <a:pt x="1575" y="1763"/>
                  </a:lnTo>
                  <a:lnTo>
                    <a:pt x="1588" y="1961"/>
                  </a:lnTo>
                  <a:lnTo>
                    <a:pt x="1598" y="2061"/>
                  </a:lnTo>
                  <a:lnTo>
                    <a:pt x="1612" y="1723"/>
                  </a:lnTo>
                  <a:lnTo>
                    <a:pt x="1624" y="2278"/>
                  </a:lnTo>
                  <a:lnTo>
                    <a:pt x="1636" y="2001"/>
                  </a:lnTo>
                  <a:lnTo>
                    <a:pt x="1649" y="2515"/>
                  </a:lnTo>
                  <a:lnTo>
                    <a:pt x="1660" y="2099"/>
                  </a:lnTo>
                  <a:lnTo>
                    <a:pt x="1673" y="1981"/>
                  </a:lnTo>
                  <a:lnTo>
                    <a:pt x="1685" y="2001"/>
                  </a:lnTo>
                  <a:lnTo>
                    <a:pt x="1698" y="2259"/>
                  </a:lnTo>
                  <a:lnTo>
                    <a:pt x="1710" y="2080"/>
                  </a:lnTo>
                  <a:lnTo>
                    <a:pt x="1722" y="1783"/>
                  </a:lnTo>
                  <a:lnTo>
                    <a:pt x="1734" y="1783"/>
                  </a:lnTo>
                  <a:lnTo>
                    <a:pt x="1747" y="1863"/>
                  </a:lnTo>
                  <a:lnTo>
                    <a:pt x="1759" y="1882"/>
                  </a:lnTo>
                  <a:lnTo>
                    <a:pt x="1773" y="1981"/>
                  </a:lnTo>
                  <a:lnTo>
                    <a:pt x="1786" y="2080"/>
                  </a:lnTo>
                  <a:lnTo>
                    <a:pt x="1796" y="1605"/>
                  </a:lnTo>
                  <a:lnTo>
                    <a:pt x="1808" y="1466"/>
                  </a:lnTo>
                  <a:lnTo>
                    <a:pt x="1822" y="2001"/>
                  </a:lnTo>
                  <a:lnTo>
                    <a:pt x="1834" y="1803"/>
                  </a:lnTo>
                  <a:lnTo>
                    <a:pt x="1846" y="1684"/>
                  </a:lnTo>
                  <a:lnTo>
                    <a:pt x="1857" y="1941"/>
                  </a:lnTo>
                  <a:lnTo>
                    <a:pt x="1871" y="1684"/>
                  </a:lnTo>
                  <a:lnTo>
                    <a:pt x="1883" y="1288"/>
                  </a:lnTo>
                  <a:lnTo>
                    <a:pt x="1896" y="1367"/>
                  </a:lnTo>
                  <a:lnTo>
                    <a:pt x="1908" y="1030"/>
                  </a:lnTo>
                  <a:lnTo>
                    <a:pt x="1920" y="634"/>
                  </a:lnTo>
                  <a:lnTo>
                    <a:pt x="1932" y="912"/>
                  </a:lnTo>
                  <a:lnTo>
                    <a:pt x="1944" y="238"/>
                  </a:lnTo>
                  <a:lnTo>
                    <a:pt x="1958" y="932"/>
                  </a:lnTo>
                  <a:lnTo>
                    <a:pt x="1969" y="1545"/>
                  </a:lnTo>
                  <a:lnTo>
                    <a:pt x="1981" y="1783"/>
                  </a:lnTo>
                  <a:lnTo>
                    <a:pt x="1993" y="1110"/>
                  </a:lnTo>
                  <a:lnTo>
                    <a:pt x="2006" y="2655"/>
                  </a:lnTo>
                  <a:lnTo>
                    <a:pt x="2018" y="2575"/>
                  </a:lnTo>
                  <a:lnTo>
                    <a:pt x="2030" y="2437"/>
                  </a:lnTo>
                  <a:lnTo>
                    <a:pt x="2042" y="2199"/>
                  </a:lnTo>
                  <a:lnTo>
                    <a:pt x="2055" y="2080"/>
                  </a:lnTo>
                  <a:lnTo>
                    <a:pt x="2066" y="2476"/>
                  </a:lnTo>
                  <a:lnTo>
                    <a:pt x="2080" y="2278"/>
                  </a:lnTo>
                  <a:lnTo>
                    <a:pt x="2092" y="1723"/>
                  </a:lnTo>
                  <a:lnTo>
                    <a:pt x="2104" y="1823"/>
                  </a:lnTo>
                  <a:lnTo>
                    <a:pt x="2116" y="2001"/>
                  </a:lnTo>
                  <a:lnTo>
                    <a:pt x="2130" y="1882"/>
                  </a:lnTo>
                  <a:lnTo>
                    <a:pt x="2141" y="1466"/>
                  </a:lnTo>
                  <a:lnTo>
                    <a:pt x="2154" y="1901"/>
                  </a:lnTo>
                  <a:lnTo>
                    <a:pt x="2166" y="2080"/>
                  </a:lnTo>
                  <a:lnTo>
                    <a:pt x="2179" y="2179"/>
                  </a:lnTo>
                  <a:lnTo>
                    <a:pt x="2190" y="1625"/>
                  </a:lnTo>
                  <a:lnTo>
                    <a:pt x="2201" y="1823"/>
                  </a:lnTo>
                  <a:lnTo>
                    <a:pt x="2216" y="1506"/>
                  </a:lnTo>
                  <a:lnTo>
                    <a:pt x="2228" y="1268"/>
                  </a:lnTo>
                  <a:lnTo>
                    <a:pt x="2241" y="1703"/>
                  </a:lnTo>
                  <a:lnTo>
                    <a:pt x="2251" y="1803"/>
                  </a:lnTo>
                  <a:lnTo>
                    <a:pt x="2265" y="951"/>
                  </a:lnTo>
                  <a:lnTo>
                    <a:pt x="2277" y="1189"/>
                  </a:lnTo>
                  <a:lnTo>
                    <a:pt x="2289" y="1545"/>
                  </a:lnTo>
                  <a:lnTo>
                    <a:pt x="2302" y="1941"/>
                  </a:lnTo>
                  <a:lnTo>
                    <a:pt x="2313" y="1129"/>
                  </a:lnTo>
                  <a:lnTo>
                    <a:pt x="2326" y="1525"/>
                  </a:lnTo>
                  <a:lnTo>
                    <a:pt x="2338" y="1703"/>
                  </a:lnTo>
                  <a:lnTo>
                    <a:pt x="2352" y="1803"/>
                  </a:lnTo>
                  <a:lnTo>
                    <a:pt x="2362" y="1803"/>
                  </a:lnTo>
                  <a:lnTo>
                    <a:pt x="2374" y="832"/>
                  </a:lnTo>
                  <a:lnTo>
                    <a:pt x="2387" y="436"/>
                  </a:lnTo>
                  <a:lnTo>
                    <a:pt x="2400" y="1645"/>
                  </a:lnTo>
                  <a:lnTo>
                    <a:pt x="2412" y="2239"/>
                  </a:lnTo>
                  <a:lnTo>
                    <a:pt x="2423" y="1327"/>
                  </a:lnTo>
                  <a:lnTo>
                    <a:pt x="2436" y="1446"/>
                  </a:lnTo>
                  <a:lnTo>
                    <a:pt x="2448" y="2119"/>
                  </a:lnTo>
                  <a:lnTo>
                    <a:pt x="2460" y="2061"/>
                  </a:lnTo>
                  <a:lnTo>
                    <a:pt x="2474" y="2278"/>
                  </a:lnTo>
                  <a:lnTo>
                    <a:pt x="2486" y="2119"/>
                  </a:lnTo>
                  <a:lnTo>
                    <a:pt x="2497" y="2259"/>
                  </a:lnTo>
                  <a:lnTo>
                    <a:pt x="2509" y="1981"/>
                  </a:lnTo>
                  <a:lnTo>
                    <a:pt x="2524" y="1921"/>
                  </a:lnTo>
                  <a:lnTo>
                    <a:pt x="2534" y="2555"/>
                  </a:lnTo>
                  <a:lnTo>
                    <a:pt x="2547" y="2297"/>
                  </a:lnTo>
                  <a:lnTo>
                    <a:pt x="2559" y="1901"/>
                  </a:lnTo>
                  <a:lnTo>
                    <a:pt x="2572" y="1901"/>
                  </a:lnTo>
                  <a:lnTo>
                    <a:pt x="2584" y="2159"/>
                  </a:lnTo>
                  <a:lnTo>
                    <a:pt x="2596" y="2515"/>
                  </a:lnTo>
                  <a:lnTo>
                    <a:pt x="2609" y="2297"/>
                  </a:lnTo>
                  <a:lnTo>
                    <a:pt x="2622" y="2041"/>
                  </a:lnTo>
                  <a:lnTo>
                    <a:pt x="2633" y="2119"/>
                  </a:lnTo>
                  <a:lnTo>
                    <a:pt x="2646" y="2061"/>
                  </a:lnTo>
                  <a:lnTo>
                    <a:pt x="2658" y="2061"/>
                  </a:lnTo>
                  <a:lnTo>
                    <a:pt x="2670" y="2437"/>
                  </a:lnTo>
                  <a:lnTo>
                    <a:pt x="2682" y="2397"/>
                  </a:lnTo>
                  <a:lnTo>
                    <a:pt x="2696" y="2357"/>
                  </a:lnTo>
                  <a:lnTo>
                    <a:pt x="2708" y="1843"/>
                  </a:lnTo>
                  <a:lnTo>
                    <a:pt x="2719" y="2239"/>
                  </a:lnTo>
                  <a:lnTo>
                    <a:pt x="2731" y="2061"/>
                  </a:lnTo>
                  <a:lnTo>
                    <a:pt x="2745" y="1803"/>
                  </a:lnTo>
                  <a:lnTo>
                    <a:pt x="2757" y="1545"/>
                  </a:lnTo>
                  <a:lnTo>
                    <a:pt x="2770" y="1763"/>
                  </a:lnTo>
                  <a:lnTo>
                    <a:pt x="2781" y="1327"/>
                  </a:lnTo>
                  <a:lnTo>
                    <a:pt x="2793" y="1486"/>
                  </a:lnTo>
                  <a:lnTo>
                    <a:pt x="2806" y="1110"/>
                  </a:lnTo>
                  <a:lnTo>
                    <a:pt x="2816" y="951"/>
                  </a:lnTo>
                  <a:lnTo>
                    <a:pt x="2830" y="1308"/>
                  </a:lnTo>
                </a:path>
              </a:pathLst>
            </a:cu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612" name="Freeform 807"/>
          <p:cNvSpPr>
            <a:spLocks/>
          </p:cNvSpPr>
          <p:nvPr/>
        </p:nvSpPr>
        <p:spPr bwMode="auto">
          <a:xfrm>
            <a:off x="1779588" y="4538663"/>
            <a:ext cx="369887" cy="681037"/>
          </a:xfrm>
          <a:custGeom>
            <a:avLst/>
            <a:gdLst>
              <a:gd name="T0" fmla="*/ 12 w 1166"/>
              <a:gd name="T1" fmla="*/ 1821 h 2575"/>
              <a:gd name="T2" fmla="*/ 38 w 1166"/>
              <a:gd name="T3" fmla="*/ 1723 h 2575"/>
              <a:gd name="T4" fmla="*/ 61 w 1166"/>
              <a:gd name="T5" fmla="*/ 1406 h 2575"/>
              <a:gd name="T6" fmla="*/ 86 w 1166"/>
              <a:gd name="T7" fmla="*/ 1564 h 2575"/>
              <a:gd name="T8" fmla="*/ 110 w 1166"/>
              <a:gd name="T9" fmla="*/ 2119 h 2575"/>
              <a:gd name="T10" fmla="*/ 136 w 1166"/>
              <a:gd name="T11" fmla="*/ 1089 h 2575"/>
              <a:gd name="T12" fmla="*/ 158 w 1166"/>
              <a:gd name="T13" fmla="*/ 990 h 2575"/>
              <a:gd name="T14" fmla="*/ 185 w 1166"/>
              <a:gd name="T15" fmla="*/ 258 h 2575"/>
              <a:gd name="T16" fmla="*/ 209 w 1166"/>
              <a:gd name="T17" fmla="*/ 1069 h 2575"/>
              <a:gd name="T18" fmla="*/ 234 w 1166"/>
              <a:gd name="T19" fmla="*/ 1861 h 2575"/>
              <a:gd name="T20" fmla="*/ 258 w 1166"/>
              <a:gd name="T21" fmla="*/ 1782 h 2575"/>
              <a:gd name="T22" fmla="*/ 284 w 1166"/>
              <a:gd name="T23" fmla="*/ 2217 h 2575"/>
              <a:gd name="T24" fmla="*/ 308 w 1166"/>
              <a:gd name="T25" fmla="*/ 871 h 2575"/>
              <a:gd name="T26" fmla="*/ 333 w 1166"/>
              <a:gd name="T27" fmla="*/ 158 h 2575"/>
              <a:gd name="T28" fmla="*/ 357 w 1166"/>
              <a:gd name="T29" fmla="*/ 416 h 2575"/>
              <a:gd name="T30" fmla="*/ 382 w 1166"/>
              <a:gd name="T31" fmla="*/ 336 h 2575"/>
              <a:gd name="T32" fmla="*/ 408 w 1166"/>
              <a:gd name="T33" fmla="*/ 634 h 2575"/>
              <a:gd name="T34" fmla="*/ 431 w 1166"/>
              <a:gd name="T35" fmla="*/ 1703 h 2575"/>
              <a:gd name="T36" fmla="*/ 454 w 1166"/>
              <a:gd name="T37" fmla="*/ 970 h 2575"/>
              <a:gd name="T38" fmla="*/ 481 w 1166"/>
              <a:gd name="T39" fmla="*/ 594 h 2575"/>
              <a:gd name="T40" fmla="*/ 504 w 1166"/>
              <a:gd name="T41" fmla="*/ 1109 h 2575"/>
              <a:gd name="T42" fmla="*/ 530 w 1166"/>
              <a:gd name="T43" fmla="*/ 258 h 2575"/>
              <a:gd name="T44" fmla="*/ 553 w 1166"/>
              <a:gd name="T45" fmla="*/ 1861 h 2575"/>
              <a:gd name="T46" fmla="*/ 578 w 1166"/>
              <a:gd name="T47" fmla="*/ 1505 h 2575"/>
              <a:gd name="T48" fmla="*/ 603 w 1166"/>
              <a:gd name="T49" fmla="*/ 1485 h 2575"/>
              <a:gd name="T50" fmla="*/ 628 w 1166"/>
              <a:gd name="T51" fmla="*/ 2059 h 2575"/>
              <a:gd name="T52" fmla="*/ 652 w 1166"/>
              <a:gd name="T53" fmla="*/ 1465 h 2575"/>
              <a:gd name="T54" fmla="*/ 677 w 1166"/>
              <a:gd name="T55" fmla="*/ 396 h 2575"/>
              <a:gd name="T56" fmla="*/ 701 w 1166"/>
              <a:gd name="T57" fmla="*/ 118 h 2575"/>
              <a:gd name="T58" fmla="*/ 727 w 1166"/>
              <a:gd name="T59" fmla="*/ 476 h 2575"/>
              <a:gd name="T60" fmla="*/ 752 w 1166"/>
              <a:gd name="T61" fmla="*/ 316 h 2575"/>
              <a:gd name="T62" fmla="*/ 774 w 1166"/>
              <a:gd name="T63" fmla="*/ 1426 h 2575"/>
              <a:gd name="T64" fmla="*/ 801 w 1166"/>
              <a:gd name="T65" fmla="*/ 1505 h 2575"/>
              <a:gd name="T66" fmla="*/ 823 w 1166"/>
              <a:gd name="T67" fmla="*/ 2337 h 2575"/>
              <a:gd name="T68" fmla="*/ 849 w 1166"/>
              <a:gd name="T69" fmla="*/ 2435 h 2575"/>
              <a:gd name="T70" fmla="*/ 874 w 1166"/>
              <a:gd name="T71" fmla="*/ 1525 h 2575"/>
              <a:gd name="T72" fmla="*/ 898 w 1166"/>
              <a:gd name="T73" fmla="*/ 2575 h 2575"/>
              <a:gd name="T74" fmla="*/ 924 w 1166"/>
              <a:gd name="T75" fmla="*/ 891 h 2575"/>
              <a:gd name="T76" fmla="*/ 948 w 1166"/>
              <a:gd name="T77" fmla="*/ 990 h 2575"/>
              <a:gd name="T78" fmla="*/ 973 w 1166"/>
              <a:gd name="T79" fmla="*/ 1010 h 2575"/>
              <a:gd name="T80" fmla="*/ 996 w 1166"/>
              <a:gd name="T81" fmla="*/ 1584 h 2575"/>
              <a:gd name="T82" fmla="*/ 1022 w 1166"/>
              <a:gd name="T83" fmla="*/ 1327 h 2575"/>
              <a:gd name="T84" fmla="*/ 1046 w 1166"/>
              <a:gd name="T85" fmla="*/ 2079 h 2575"/>
              <a:gd name="T86" fmla="*/ 1070 w 1166"/>
              <a:gd name="T87" fmla="*/ 1584 h 2575"/>
              <a:gd name="T88" fmla="*/ 1097 w 1166"/>
              <a:gd name="T89" fmla="*/ 1921 h 2575"/>
              <a:gd name="T90" fmla="*/ 1119 w 1166"/>
              <a:gd name="T91" fmla="*/ 1307 h 2575"/>
              <a:gd name="T92" fmla="*/ 1145 w 1166"/>
              <a:gd name="T93" fmla="*/ 1445 h 2575"/>
              <a:gd name="T94" fmla="*/ 1166 w 1166"/>
              <a:gd name="T95" fmla="*/ 0 h 2575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1166"/>
              <a:gd name="T145" fmla="*/ 0 h 2575"/>
              <a:gd name="T146" fmla="*/ 1166 w 1166"/>
              <a:gd name="T147" fmla="*/ 2575 h 2575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1166" h="2575">
                <a:moveTo>
                  <a:pt x="0" y="1426"/>
                </a:moveTo>
                <a:lnTo>
                  <a:pt x="12" y="1821"/>
                </a:lnTo>
                <a:lnTo>
                  <a:pt x="24" y="1050"/>
                </a:lnTo>
                <a:lnTo>
                  <a:pt x="38" y="1723"/>
                </a:lnTo>
                <a:lnTo>
                  <a:pt x="50" y="1188"/>
                </a:lnTo>
                <a:lnTo>
                  <a:pt x="61" y="1406"/>
                </a:lnTo>
                <a:lnTo>
                  <a:pt x="74" y="1168"/>
                </a:lnTo>
                <a:lnTo>
                  <a:pt x="86" y="1564"/>
                </a:lnTo>
                <a:lnTo>
                  <a:pt x="100" y="1564"/>
                </a:lnTo>
                <a:lnTo>
                  <a:pt x="110" y="2119"/>
                </a:lnTo>
                <a:lnTo>
                  <a:pt x="123" y="1307"/>
                </a:lnTo>
                <a:lnTo>
                  <a:pt x="136" y="1089"/>
                </a:lnTo>
                <a:lnTo>
                  <a:pt x="148" y="712"/>
                </a:lnTo>
                <a:lnTo>
                  <a:pt x="158" y="990"/>
                </a:lnTo>
                <a:lnTo>
                  <a:pt x="174" y="436"/>
                </a:lnTo>
                <a:lnTo>
                  <a:pt x="185" y="258"/>
                </a:lnTo>
                <a:lnTo>
                  <a:pt x="197" y="634"/>
                </a:lnTo>
                <a:lnTo>
                  <a:pt x="209" y="1069"/>
                </a:lnTo>
                <a:lnTo>
                  <a:pt x="223" y="852"/>
                </a:lnTo>
                <a:lnTo>
                  <a:pt x="234" y="1861"/>
                </a:lnTo>
                <a:lnTo>
                  <a:pt x="247" y="1426"/>
                </a:lnTo>
                <a:lnTo>
                  <a:pt x="258" y="1782"/>
                </a:lnTo>
                <a:lnTo>
                  <a:pt x="272" y="2079"/>
                </a:lnTo>
                <a:lnTo>
                  <a:pt x="284" y="2217"/>
                </a:lnTo>
                <a:lnTo>
                  <a:pt x="295" y="1743"/>
                </a:lnTo>
                <a:lnTo>
                  <a:pt x="308" y="871"/>
                </a:lnTo>
                <a:lnTo>
                  <a:pt x="320" y="296"/>
                </a:lnTo>
                <a:lnTo>
                  <a:pt x="333" y="158"/>
                </a:lnTo>
                <a:lnTo>
                  <a:pt x="346" y="79"/>
                </a:lnTo>
                <a:lnTo>
                  <a:pt x="357" y="416"/>
                </a:lnTo>
                <a:lnTo>
                  <a:pt x="369" y="316"/>
                </a:lnTo>
                <a:lnTo>
                  <a:pt x="382" y="336"/>
                </a:lnTo>
                <a:lnTo>
                  <a:pt x="394" y="316"/>
                </a:lnTo>
                <a:lnTo>
                  <a:pt x="408" y="634"/>
                </a:lnTo>
                <a:lnTo>
                  <a:pt x="420" y="534"/>
                </a:lnTo>
                <a:lnTo>
                  <a:pt x="431" y="1703"/>
                </a:lnTo>
                <a:lnTo>
                  <a:pt x="443" y="990"/>
                </a:lnTo>
                <a:lnTo>
                  <a:pt x="454" y="970"/>
                </a:lnTo>
                <a:lnTo>
                  <a:pt x="466" y="514"/>
                </a:lnTo>
                <a:lnTo>
                  <a:pt x="481" y="594"/>
                </a:lnTo>
                <a:lnTo>
                  <a:pt x="493" y="911"/>
                </a:lnTo>
                <a:lnTo>
                  <a:pt x="504" y="1109"/>
                </a:lnTo>
                <a:lnTo>
                  <a:pt x="515" y="336"/>
                </a:lnTo>
                <a:lnTo>
                  <a:pt x="530" y="258"/>
                </a:lnTo>
                <a:lnTo>
                  <a:pt x="541" y="1366"/>
                </a:lnTo>
                <a:lnTo>
                  <a:pt x="553" y="1861"/>
                </a:lnTo>
                <a:lnTo>
                  <a:pt x="567" y="1663"/>
                </a:lnTo>
                <a:lnTo>
                  <a:pt x="578" y="1505"/>
                </a:lnTo>
                <a:lnTo>
                  <a:pt x="591" y="2455"/>
                </a:lnTo>
                <a:lnTo>
                  <a:pt x="603" y="1485"/>
                </a:lnTo>
                <a:lnTo>
                  <a:pt x="616" y="1168"/>
                </a:lnTo>
                <a:lnTo>
                  <a:pt x="628" y="2059"/>
                </a:lnTo>
                <a:lnTo>
                  <a:pt x="640" y="2257"/>
                </a:lnTo>
                <a:lnTo>
                  <a:pt x="652" y="1465"/>
                </a:lnTo>
                <a:lnTo>
                  <a:pt x="665" y="1208"/>
                </a:lnTo>
                <a:lnTo>
                  <a:pt x="677" y="396"/>
                </a:lnTo>
                <a:lnTo>
                  <a:pt x="688" y="60"/>
                </a:lnTo>
                <a:lnTo>
                  <a:pt x="701" y="118"/>
                </a:lnTo>
                <a:lnTo>
                  <a:pt x="714" y="118"/>
                </a:lnTo>
                <a:lnTo>
                  <a:pt x="727" y="476"/>
                </a:lnTo>
                <a:lnTo>
                  <a:pt x="739" y="376"/>
                </a:lnTo>
                <a:lnTo>
                  <a:pt x="752" y="316"/>
                </a:lnTo>
                <a:lnTo>
                  <a:pt x="762" y="930"/>
                </a:lnTo>
                <a:lnTo>
                  <a:pt x="774" y="1426"/>
                </a:lnTo>
                <a:lnTo>
                  <a:pt x="789" y="1861"/>
                </a:lnTo>
                <a:lnTo>
                  <a:pt x="801" y="1505"/>
                </a:lnTo>
                <a:lnTo>
                  <a:pt x="811" y="2217"/>
                </a:lnTo>
                <a:lnTo>
                  <a:pt x="823" y="2337"/>
                </a:lnTo>
                <a:lnTo>
                  <a:pt x="838" y="2435"/>
                </a:lnTo>
                <a:lnTo>
                  <a:pt x="849" y="2435"/>
                </a:lnTo>
                <a:lnTo>
                  <a:pt x="860" y="2415"/>
                </a:lnTo>
                <a:lnTo>
                  <a:pt x="874" y="1525"/>
                </a:lnTo>
                <a:lnTo>
                  <a:pt x="887" y="2337"/>
                </a:lnTo>
                <a:lnTo>
                  <a:pt x="898" y="2575"/>
                </a:lnTo>
                <a:lnTo>
                  <a:pt x="910" y="1763"/>
                </a:lnTo>
                <a:lnTo>
                  <a:pt x="924" y="891"/>
                </a:lnTo>
                <a:lnTo>
                  <a:pt x="935" y="732"/>
                </a:lnTo>
                <a:lnTo>
                  <a:pt x="948" y="990"/>
                </a:lnTo>
                <a:lnTo>
                  <a:pt x="961" y="1307"/>
                </a:lnTo>
                <a:lnTo>
                  <a:pt x="973" y="1010"/>
                </a:lnTo>
                <a:lnTo>
                  <a:pt x="984" y="1505"/>
                </a:lnTo>
                <a:lnTo>
                  <a:pt x="996" y="1584"/>
                </a:lnTo>
                <a:lnTo>
                  <a:pt x="1009" y="1109"/>
                </a:lnTo>
                <a:lnTo>
                  <a:pt x="1022" y="1327"/>
                </a:lnTo>
                <a:lnTo>
                  <a:pt x="1034" y="1663"/>
                </a:lnTo>
                <a:lnTo>
                  <a:pt x="1046" y="2079"/>
                </a:lnTo>
                <a:lnTo>
                  <a:pt x="1059" y="1188"/>
                </a:lnTo>
                <a:lnTo>
                  <a:pt x="1070" y="1584"/>
                </a:lnTo>
                <a:lnTo>
                  <a:pt x="1082" y="1821"/>
                </a:lnTo>
                <a:lnTo>
                  <a:pt x="1097" y="1921"/>
                </a:lnTo>
                <a:lnTo>
                  <a:pt x="1108" y="1921"/>
                </a:lnTo>
                <a:lnTo>
                  <a:pt x="1119" y="1307"/>
                </a:lnTo>
                <a:lnTo>
                  <a:pt x="1131" y="1821"/>
                </a:lnTo>
                <a:lnTo>
                  <a:pt x="1145" y="1445"/>
                </a:lnTo>
                <a:lnTo>
                  <a:pt x="1156" y="752"/>
                </a:lnTo>
                <a:lnTo>
                  <a:pt x="1166" y="0"/>
                </a:lnTo>
              </a:path>
            </a:pathLst>
          </a:custGeom>
          <a:noFill/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613" name="Freeform 808"/>
          <p:cNvSpPr>
            <a:spLocks/>
          </p:cNvSpPr>
          <p:nvPr/>
        </p:nvSpPr>
        <p:spPr bwMode="auto">
          <a:xfrm>
            <a:off x="2151063" y="4538663"/>
            <a:ext cx="773112" cy="1503362"/>
          </a:xfrm>
          <a:custGeom>
            <a:avLst/>
            <a:gdLst>
              <a:gd name="T0" fmla="*/ 35 w 2434"/>
              <a:gd name="T1" fmla="*/ 1406 h 5683"/>
              <a:gd name="T2" fmla="*/ 82 w 2434"/>
              <a:gd name="T3" fmla="*/ 1683 h 5683"/>
              <a:gd name="T4" fmla="*/ 132 w 2434"/>
              <a:gd name="T5" fmla="*/ 2277 h 5683"/>
              <a:gd name="T6" fmla="*/ 182 w 2434"/>
              <a:gd name="T7" fmla="*/ 2119 h 5683"/>
              <a:gd name="T8" fmla="*/ 232 w 2434"/>
              <a:gd name="T9" fmla="*/ 1841 h 5683"/>
              <a:gd name="T10" fmla="*/ 282 w 2434"/>
              <a:gd name="T11" fmla="*/ 693 h 5683"/>
              <a:gd name="T12" fmla="*/ 330 w 2434"/>
              <a:gd name="T13" fmla="*/ 911 h 5683"/>
              <a:gd name="T14" fmla="*/ 379 w 2434"/>
              <a:gd name="T15" fmla="*/ 1228 h 5683"/>
              <a:gd name="T16" fmla="*/ 428 w 2434"/>
              <a:gd name="T17" fmla="*/ 376 h 5683"/>
              <a:gd name="T18" fmla="*/ 477 w 2434"/>
              <a:gd name="T19" fmla="*/ 1287 h 5683"/>
              <a:gd name="T20" fmla="*/ 525 w 2434"/>
              <a:gd name="T21" fmla="*/ 2495 h 5683"/>
              <a:gd name="T22" fmla="*/ 574 w 2434"/>
              <a:gd name="T23" fmla="*/ 1981 h 5683"/>
              <a:gd name="T24" fmla="*/ 626 w 2434"/>
              <a:gd name="T25" fmla="*/ 1366 h 5683"/>
              <a:gd name="T26" fmla="*/ 675 w 2434"/>
              <a:gd name="T27" fmla="*/ 1366 h 5683"/>
              <a:gd name="T28" fmla="*/ 724 w 2434"/>
              <a:gd name="T29" fmla="*/ 178 h 5683"/>
              <a:gd name="T30" fmla="*/ 772 w 2434"/>
              <a:gd name="T31" fmla="*/ 950 h 5683"/>
              <a:gd name="T32" fmla="*/ 821 w 2434"/>
              <a:gd name="T33" fmla="*/ 2179 h 5683"/>
              <a:gd name="T34" fmla="*/ 870 w 2434"/>
              <a:gd name="T35" fmla="*/ 1445 h 5683"/>
              <a:gd name="T36" fmla="*/ 919 w 2434"/>
              <a:gd name="T37" fmla="*/ 1861 h 5683"/>
              <a:gd name="T38" fmla="*/ 970 w 2434"/>
              <a:gd name="T39" fmla="*/ 2179 h 5683"/>
              <a:gd name="T40" fmla="*/ 1019 w 2434"/>
              <a:gd name="T41" fmla="*/ 792 h 5683"/>
              <a:gd name="T42" fmla="*/ 1069 w 2434"/>
              <a:gd name="T43" fmla="*/ 118 h 5683"/>
              <a:gd name="T44" fmla="*/ 1117 w 2434"/>
              <a:gd name="T45" fmla="*/ 178 h 5683"/>
              <a:gd name="T46" fmla="*/ 1167 w 2434"/>
              <a:gd name="T47" fmla="*/ 1128 h 5683"/>
              <a:gd name="T48" fmla="*/ 1215 w 2434"/>
              <a:gd name="T49" fmla="*/ 673 h 5683"/>
              <a:gd name="T50" fmla="*/ 1264 w 2434"/>
              <a:gd name="T51" fmla="*/ 1683 h 5683"/>
              <a:gd name="T52" fmla="*/ 1315 w 2434"/>
              <a:gd name="T53" fmla="*/ 1901 h 5683"/>
              <a:gd name="T54" fmla="*/ 1363 w 2434"/>
              <a:gd name="T55" fmla="*/ 1307 h 5683"/>
              <a:gd name="T56" fmla="*/ 1412 w 2434"/>
              <a:gd name="T57" fmla="*/ 1089 h 5683"/>
              <a:gd name="T58" fmla="*/ 1462 w 2434"/>
              <a:gd name="T59" fmla="*/ 1168 h 5683"/>
              <a:gd name="T60" fmla="*/ 1511 w 2434"/>
              <a:gd name="T61" fmla="*/ 1881 h 5683"/>
              <a:gd name="T62" fmla="*/ 1560 w 2434"/>
              <a:gd name="T63" fmla="*/ 1406 h 5683"/>
              <a:gd name="T64" fmla="*/ 1608 w 2434"/>
              <a:gd name="T65" fmla="*/ 1683 h 5683"/>
              <a:gd name="T66" fmla="*/ 1657 w 2434"/>
              <a:gd name="T67" fmla="*/ 1841 h 5683"/>
              <a:gd name="T68" fmla="*/ 1707 w 2434"/>
              <a:gd name="T69" fmla="*/ 2039 h 5683"/>
              <a:gd name="T70" fmla="*/ 1756 w 2434"/>
              <a:gd name="T71" fmla="*/ 2099 h 5683"/>
              <a:gd name="T72" fmla="*/ 1805 w 2434"/>
              <a:gd name="T73" fmla="*/ 1941 h 5683"/>
              <a:gd name="T74" fmla="*/ 1856 w 2434"/>
              <a:gd name="T75" fmla="*/ 930 h 5683"/>
              <a:gd name="T76" fmla="*/ 1893 w 2434"/>
              <a:gd name="T77" fmla="*/ 5683 h 5683"/>
              <a:gd name="T78" fmla="*/ 1942 w 2434"/>
              <a:gd name="T79" fmla="*/ 1584 h 5683"/>
              <a:gd name="T80" fmla="*/ 1990 w 2434"/>
              <a:gd name="T81" fmla="*/ 1841 h 5683"/>
              <a:gd name="T82" fmla="*/ 2040 w 2434"/>
              <a:gd name="T83" fmla="*/ 1465 h 5683"/>
              <a:gd name="T84" fmla="*/ 2088 w 2434"/>
              <a:gd name="T85" fmla="*/ 2257 h 5683"/>
              <a:gd name="T86" fmla="*/ 2138 w 2434"/>
              <a:gd name="T87" fmla="*/ 1050 h 5683"/>
              <a:gd name="T88" fmla="*/ 2188 w 2434"/>
              <a:gd name="T89" fmla="*/ 1683 h 5683"/>
              <a:gd name="T90" fmla="*/ 2235 w 2434"/>
              <a:gd name="T91" fmla="*/ 2119 h 5683"/>
              <a:gd name="T92" fmla="*/ 2286 w 2434"/>
              <a:gd name="T93" fmla="*/ 1861 h 5683"/>
              <a:gd name="T94" fmla="*/ 2335 w 2434"/>
              <a:gd name="T95" fmla="*/ 1505 h 5683"/>
              <a:gd name="T96" fmla="*/ 2386 w 2434"/>
              <a:gd name="T97" fmla="*/ 772 h 5683"/>
              <a:gd name="T98" fmla="*/ 2434 w 2434"/>
              <a:gd name="T99" fmla="*/ 1287 h 5683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2434"/>
              <a:gd name="T151" fmla="*/ 0 h 5683"/>
              <a:gd name="T152" fmla="*/ 2434 w 2434"/>
              <a:gd name="T153" fmla="*/ 5683 h 5683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2434" h="5683">
                <a:moveTo>
                  <a:pt x="0" y="0"/>
                </a:moveTo>
                <a:lnTo>
                  <a:pt x="10" y="376"/>
                </a:lnTo>
                <a:lnTo>
                  <a:pt x="22" y="1604"/>
                </a:lnTo>
                <a:lnTo>
                  <a:pt x="35" y="1406"/>
                </a:lnTo>
                <a:lnTo>
                  <a:pt x="46" y="614"/>
                </a:lnTo>
                <a:lnTo>
                  <a:pt x="59" y="1901"/>
                </a:lnTo>
                <a:lnTo>
                  <a:pt x="70" y="1723"/>
                </a:lnTo>
                <a:lnTo>
                  <a:pt x="82" y="1683"/>
                </a:lnTo>
                <a:lnTo>
                  <a:pt x="96" y="1128"/>
                </a:lnTo>
                <a:lnTo>
                  <a:pt x="108" y="158"/>
                </a:lnTo>
                <a:lnTo>
                  <a:pt x="120" y="970"/>
                </a:lnTo>
                <a:lnTo>
                  <a:pt x="132" y="2277"/>
                </a:lnTo>
                <a:lnTo>
                  <a:pt x="146" y="1327"/>
                </a:lnTo>
                <a:lnTo>
                  <a:pt x="158" y="456"/>
                </a:lnTo>
                <a:lnTo>
                  <a:pt x="169" y="1564"/>
                </a:lnTo>
                <a:lnTo>
                  <a:pt x="182" y="2119"/>
                </a:lnTo>
                <a:lnTo>
                  <a:pt x="195" y="1763"/>
                </a:lnTo>
                <a:lnTo>
                  <a:pt x="206" y="1683"/>
                </a:lnTo>
                <a:lnTo>
                  <a:pt x="217" y="2079"/>
                </a:lnTo>
                <a:lnTo>
                  <a:pt x="232" y="1841"/>
                </a:lnTo>
                <a:lnTo>
                  <a:pt x="244" y="1346"/>
                </a:lnTo>
                <a:lnTo>
                  <a:pt x="255" y="1406"/>
                </a:lnTo>
                <a:lnTo>
                  <a:pt x="266" y="1148"/>
                </a:lnTo>
                <a:lnTo>
                  <a:pt x="282" y="693"/>
                </a:lnTo>
                <a:lnTo>
                  <a:pt x="293" y="970"/>
                </a:lnTo>
                <a:lnTo>
                  <a:pt x="305" y="1505"/>
                </a:lnTo>
                <a:lnTo>
                  <a:pt x="318" y="1604"/>
                </a:lnTo>
                <a:lnTo>
                  <a:pt x="330" y="911"/>
                </a:lnTo>
                <a:lnTo>
                  <a:pt x="342" y="1723"/>
                </a:lnTo>
                <a:lnTo>
                  <a:pt x="354" y="1604"/>
                </a:lnTo>
                <a:lnTo>
                  <a:pt x="367" y="1584"/>
                </a:lnTo>
                <a:lnTo>
                  <a:pt x="379" y="1228"/>
                </a:lnTo>
                <a:lnTo>
                  <a:pt x="389" y="1584"/>
                </a:lnTo>
                <a:lnTo>
                  <a:pt x="403" y="1485"/>
                </a:lnTo>
                <a:lnTo>
                  <a:pt x="416" y="1841"/>
                </a:lnTo>
                <a:lnTo>
                  <a:pt x="428" y="376"/>
                </a:lnTo>
                <a:lnTo>
                  <a:pt x="440" y="673"/>
                </a:lnTo>
                <a:lnTo>
                  <a:pt x="451" y="1901"/>
                </a:lnTo>
                <a:lnTo>
                  <a:pt x="464" y="2257"/>
                </a:lnTo>
                <a:lnTo>
                  <a:pt x="477" y="1287"/>
                </a:lnTo>
                <a:lnTo>
                  <a:pt x="489" y="2000"/>
                </a:lnTo>
                <a:lnTo>
                  <a:pt x="502" y="2495"/>
                </a:lnTo>
                <a:lnTo>
                  <a:pt x="513" y="2377"/>
                </a:lnTo>
                <a:lnTo>
                  <a:pt x="525" y="2495"/>
                </a:lnTo>
                <a:lnTo>
                  <a:pt x="540" y="1406"/>
                </a:lnTo>
                <a:lnTo>
                  <a:pt x="552" y="476"/>
                </a:lnTo>
                <a:lnTo>
                  <a:pt x="562" y="1050"/>
                </a:lnTo>
                <a:lnTo>
                  <a:pt x="574" y="1981"/>
                </a:lnTo>
                <a:lnTo>
                  <a:pt x="588" y="1247"/>
                </a:lnTo>
                <a:lnTo>
                  <a:pt x="600" y="574"/>
                </a:lnTo>
                <a:lnTo>
                  <a:pt x="612" y="1050"/>
                </a:lnTo>
                <a:lnTo>
                  <a:pt x="626" y="1366"/>
                </a:lnTo>
                <a:lnTo>
                  <a:pt x="637" y="2237"/>
                </a:lnTo>
                <a:lnTo>
                  <a:pt x="649" y="1763"/>
                </a:lnTo>
                <a:lnTo>
                  <a:pt x="661" y="1743"/>
                </a:lnTo>
                <a:lnTo>
                  <a:pt x="675" y="1366"/>
                </a:lnTo>
                <a:lnTo>
                  <a:pt x="686" y="693"/>
                </a:lnTo>
                <a:lnTo>
                  <a:pt x="699" y="60"/>
                </a:lnTo>
                <a:lnTo>
                  <a:pt x="711" y="218"/>
                </a:lnTo>
                <a:lnTo>
                  <a:pt x="724" y="178"/>
                </a:lnTo>
                <a:lnTo>
                  <a:pt x="736" y="336"/>
                </a:lnTo>
                <a:lnTo>
                  <a:pt x="747" y="336"/>
                </a:lnTo>
                <a:lnTo>
                  <a:pt x="759" y="693"/>
                </a:lnTo>
                <a:lnTo>
                  <a:pt x="772" y="950"/>
                </a:lnTo>
                <a:lnTo>
                  <a:pt x="785" y="1406"/>
                </a:lnTo>
                <a:lnTo>
                  <a:pt x="798" y="1346"/>
                </a:lnTo>
                <a:lnTo>
                  <a:pt x="810" y="1346"/>
                </a:lnTo>
                <a:lnTo>
                  <a:pt x="821" y="2179"/>
                </a:lnTo>
                <a:lnTo>
                  <a:pt x="833" y="1941"/>
                </a:lnTo>
                <a:lnTo>
                  <a:pt x="848" y="1584"/>
                </a:lnTo>
                <a:lnTo>
                  <a:pt x="860" y="930"/>
                </a:lnTo>
                <a:lnTo>
                  <a:pt x="870" y="1445"/>
                </a:lnTo>
                <a:lnTo>
                  <a:pt x="882" y="2119"/>
                </a:lnTo>
                <a:lnTo>
                  <a:pt x="896" y="2179"/>
                </a:lnTo>
                <a:lnTo>
                  <a:pt x="908" y="1624"/>
                </a:lnTo>
                <a:lnTo>
                  <a:pt x="919" y="1861"/>
                </a:lnTo>
                <a:lnTo>
                  <a:pt x="932" y="712"/>
                </a:lnTo>
                <a:lnTo>
                  <a:pt x="945" y="930"/>
                </a:lnTo>
                <a:lnTo>
                  <a:pt x="957" y="2159"/>
                </a:lnTo>
                <a:lnTo>
                  <a:pt x="970" y="2179"/>
                </a:lnTo>
                <a:lnTo>
                  <a:pt x="981" y="1663"/>
                </a:lnTo>
                <a:lnTo>
                  <a:pt x="994" y="1861"/>
                </a:lnTo>
                <a:lnTo>
                  <a:pt x="1006" y="1802"/>
                </a:lnTo>
                <a:lnTo>
                  <a:pt x="1019" y="792"/>
                </a:lnTo>
                <a:lnTo>
                  <a:pt x="1032" y="218"/>
                </a:lnTo>
                <a:lnTo>
                  <a:pt x="1042" y="1327"/>
                </a:lnTo>
                <a:lnTo>
                  <a:pt x="1055" y="2139"/>
                </a:lnTo>
                <a:lnTo>
                  <a:pt x="1069" y="118"/>
                </a:lnTo>
                <a:lnTo>
                  <a:pt x="1081" y="278"/>
                </a:lnTo>
                <a:lnTo>
                  <a:pt x="1092" y="158"/>
                </a:lnTo>
                <a:lnTo>
                  <a:pt x="1104" y="494"/>
                </a:lnTo>
                <a:lnTo>
                  <a:pt x="1117" y="178"/>
                </a:lnTo>
                <a:lnTo>
                  <a:pt x="1129" y="278"/>
                </a:lnTo>
                <a:lnTo>
                  <a:pt x="1140" y="1327"/>
                </a:lnTo>
                <a:lnTo>
                  <a:pt x="1156" y="1723"/>
                </a:lnTo>
                <a:lnTo>
                  <a:pt x="1167" y="1128"/>
                </a:lnTo>
                <a:lnTo>
                  <a:pt x="1177" y="574"/>
                </a:lnTo>
                <a:lnTo>
                  <a:pt x="1189" y="476"/>
                </a:lnTo>
                <a:lnTo>
                  <a:pt x="1204" y="278"/>
                </a:lnTo>
                <a:lnTo>
                  <a:pt x="1215" y="673"/>
                </a:lnTo>
                <a:lnTo>
                  <a:pt x="1227" y="1921"/>
                </a:lnTo>
                <a:lnTo>
                  <a:pt x="1240" y="1406"/>
                </a:lnTo>
                <a:lnTo>
                  <a:pt x="1253" y="1663"/>
                </a:lnTo>
                <a:lnTo>
                  <a:pt x="1264" y="1683"/>
                </a:lnTo>
                <a:lnTo>
                  <a:pt x="1277" y="2455"/>
                </a:lnTo>
                <a:lnTo>
                  <a:pt x="1289" y="2653"/>
                </a:lnTo>
                <a:lnTo>
                  <a:pt x="1302" y="2277"/>
                </a:lnTo>
                <a:lnTo>
                  <a:pt x="1315" y="1901"/>
                </a:lnTo>
                <a:lnTo>
                  <a:pt x="1326" y="1465"/>
                </a:lnTo>
                <a:lnTo>
                  <a:pt x="1339" y="712"/>
                </a:lnTo>
                <a:lnTo>
                  <a:pt x="1351" y="970"/>
                </a:lnTo>
                <a:lnTo>
                  <a:pt x="1363" y="1307"/>
                </a:lnTo>
                <a:lnTo>
                  <a:pt x="1376" y="1010"/>
                </a:lnTo>
                <a:lnTo>
                  <a:pt x="1387" y="1485"/>
                </a:lnTo>
                <a:lnTo>
                  <a:pt x="1400" y="1584"/>
                </a:lnTo>
                <a:lnTo>
                  <a:pt x="1412" y="1089"/>
                </a:lnTo>
                <a:lnTo>
                  <a:pt x="1425" y="1307"/>
                </a:lnTo>
                <a:lnTo>
                  <a:pt x="1436" y="1663"/>
                </a:lnTo>
                <a:lnTo>
                  <a:pt x="1448" y="2059"/>
                </a:lnTo>
                <a:lnTo>
                  <a:pt x="1462" y="1168"/>
                </a:lnTo>
                <a:lnTo>
                  <a:pt x="1476" y="1624"/>
                </a:lnTo>
                <a:lnTo>
                  <a:pt x="1484" y="1821"/>
                </a:lnTo>
                <a:lnTo>
                  <a:pt x="1497" y="1921"/>
                </a:lnTo>
                <a:lnTo>
                  <a:pt x="1511" y="1881"/>
                </a:lnTo>
                <a:lnTo>
                  <a:pt x="1523" y="1485"/>
                </a:lnTo>
                <a:lnTo>
                  <a:pt x="1533" y="1445"/>
                </a:lnTo>
                <a:lnTo>
                  <a:pt x="1548" y="1426"/>
                </a:lnTo>
                <a:lnTo>
                  <a:pt x="1560" y="1406"/>
                </a:lnTo>
                <a:lnTo>
                  <a:pt x="1571" y="1743"/>
                </a:lnTo>
                <a:lnTo>
                  <a:pt x="1585" y="1050"/>
                </a:lnTo>
                <a:lnTo>
                  <a:pt x="1598" y="812"/>
                </a:lnTo>
                <a:lnTo>
                  <a:pt x="1608" y="1683"/>
                </a:lnTo>
                <a:lnTo>
                  <a:pt x="1620" y="1604"/>
                </a:lnTo>
                <a:lnTo>
                  <a:pt x="1634" y="1604"/>
                </a:lnTo>
                <a:lnTo>
                  <a:pt x="1646" y="1287"/>
                </a:lnTo>
                <a:lnTo>
                  <a:pt x="1657" y="1841"/>
                </a:lnTo>
                <a:lnTo>
                  <a:pt x="1670" y="990"/>
                </a:lnTo>
                <a:lnTo>
                  <a:pt x="1682" y="1109"/>
                </a:lnTo>
                <a:lnTo>
                  <a:pt x="1695" y="1604"/>
                </a:lnTo>
                <a:lnTo>
                  <a:pt x="1707" y="2039"/>
                </a:lnTo>
                <a:lnTo>
                  <a:pt x="1720" y="1604"/>
                </a:lnTo>
                <a:lnTo>
                  <a:pt x="1732" y="1247"/>
                </a:lnTo>
                <a:lnTo>
                  <a:pt x="1744" y="1604"/>
                </a:lnTo>
                <a:lnTo>
                  <a:pt x="1756" y="2099"/>
                </a:lnTo>
                <a:lnTo>
                  <a:pt x="1770" y="2079"/>
                </a:lnTo>
                <a:lnTo>
                  <a:pt x="1783" y="1763"/>
                </a:lnTo>
                <a:lnTo>
                  <a:pt x="1792" y="2119"/>
                </a:lnTo>
                <a:lnTo>
                  <a:pt x="1805" y="1941"/>
                </a:lnTo>
                <a:lnTo>
                  <a:pt x="1819" y="1624"/>
                </a:lnTo>
                <a:lnTo>
                  <a:pt x="1831" y="1663"/>
                </a:lnTo>
                <a:lnTo>
                  <a:pt x="1844" y="1327"/>
                </a:lnTo>
                <a:lnTo>
                  <a:pt x="1856" y="930"/>
                </a:lnTo>
                <a:lnTo>
                  <a:pt x="1868" y="1327"/>
                </a:lnTo>
                <a:lnTo>
                  <a:pt x="1880" y="1703"/>
                </a:lnTo>
                <a:lnTo>
                  <a:pt x="1893" y="1525"/>
                </a:lnTo>
                <a:lnTo>
                  <a:pt x="1893" y="5683"/>
                </a:lnTo>
                <a:lnTo>
                  <a:pt x="1904" y="1010"/>
                </a:lnTo>
                <a:lnTo>
                  <a:pt x="1917" y="1723"/>
                </a:lnTo>
                <a:lnTo>
                  <a:pt x="1929" y="1604"/>
                </a:lnTo>
                <a:lnTo>
                  <a:pt x="1942" y="1584"/>
                </a:lnTo>
                <a:lnTo>
                  <a:pt x="1955" y="1188"/>
                </a:lnTo>
                <a:lnTo>
                  <a:pt x="1966" y="1525"/>
                </a:lnTo>
                <a:lnTo>
                  <a:pt x="1978" y="1485"/>
                </a:lnTo>
                <a:lnTo>
                  <a:pt x="1990" y="1841"/>
                </a:lnTo>
                <a:lnTo>
                  <a:pt x="2003" y="1307"/>
                </a:lnTo>
                <a:lnTo>
                  <a:pt x="2014" y="1683"/>
                </a:lnTo>
                <a:lnTo>
                  <a:pt x="2027" y="1307"/>
                </a:lnTo>
                <a:lnTo>
                  <a:pt x="2040" y="1465"/>
                </a:lnTo>
                <a:lnTo>
                  <a:pt x="2052" y="1327"/>
                </a:lnTo>
                <a:lnTo>
                  <a:pt x="2063" y="1683"/>
                </a:lnTo>
                <a:lnTo>
                  <a:pt x="2079" y="1564"/>
                </a:lnTo>
                <a:lnTo>
                  <a:pt x="2088" y="2257"/>
                </a:lnTo>
                <a:lnTo>
                  <a:pt x="2100" y="1604"/>
                </a:lnTo>
                <a:lnTo>
                  <a:pt x="2113" y="1386"/>
                </a:lnTo>
                <a:lnTo>
                  <a:pt x="2127" y="930"/>
                </a:lnTo>
                <a:lnTo>
                  <a:pt x="2138" y="1050"/>
                </a:lnTo>
                <a:lnTo>
                  <a:pt x="2149" y="1287"/>
                </a:lnTo>
                <a:lnTo>
                  <a:pt x="2163" y="1128"/>
                </a:lnTo>
                <a:lnTo>
                  <a:pt x="2176" y="1604"/>
                </a:lnTo>
                <a:lnTo>
                  <a:pt x="2188" y="1683"/>
                </a:lnTo>
                <a:lnTo>
                  <a:pt x="2200" y="1089"/>
                </a:lnTo>
                <a:lnTo>
                  <a:pt x="2212" y="1287"/>
                </a:lnTo>
                <a:lnTo>
                  <a:pt x="2224" y="1763"/>
                </a:lnTo>
                <a:lnTo>
                  <a:pt x="2235" y="2119"/>
                </a:lnTo>
                <a:lnTo>
                  <a:pt x="2250" y="1168"/>
                </a:lnTo>
                <a:lnTo>
                  <a:pt x="2262" y="1643"/>
                </a:lnTo>
                <a:lnTo>
                  <a:pt x="2273" y="1802"/>
                </a:lnTo>
                <a:lnTo>
                  <a:pt x="2286" y="1861"/>
                </a:lnTo>
                <a:lnTo>
                  <a:pt x="2299" y="1901"/>
                </a:lnTo>
                <a:lnTo>
                  <a:pt x="2310" y="1406"/>
                </a:lnTo>
                <a:lnTo>
                  <a:pt x="2322" y="1386"/>
                </a:lnTo>
                <a:lnTo>
                  <a:pt x="2335" y="1505"/>
                </a:lnTo>
                <a:lnTo>
                  <a:pt x="2349" y="1426"/>
                </a:lnTo>
                <a:lnTo>
                  <a:pt x="2359" y="1643"/>
                </a:lnTo>
                <a:lnTo>
                  <a:pt x="2371" y="1050"/>
                </a:lnTo>
                <a:lnTo>
                  <a:pt x="2386" y="772"/>
                </a:lnTo>
                <a:lnTo>
                  <a:pt x="2396" y="1683"/>
                </a:lnTo>
                <a:lnTo>
                  <a:pt x="2407" y="1604"/>
                </a:lnTo>
                <a:lnTo>
                  <a:pt x="2420" y="1624"/>
                </a:lnTo>
                <a:lnTo>
                  <a:pt x="2434" y="1287"/>
                </a:lnTo>
              </a:path>
            </a:pathLst>
          </a:custGeom>
          <a:noFill/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614" name="Freeform 809"/>
          <p:cNvSpPr>
            <a:spLocks/>
          </p:cNvSpPr>
          <p:nvPr/>
        </p:nvSpPr>
        <p:spPr bwMode="auto">
          <a:xfrm>
            <a:off x="2924175" y="4538663"/>
            <a:ext cx="33338" cy="544512"/>
          </a:xfrm>
          <a:custGeom>
            <a:avLst/>
            <a:gdLst>
              <a:gd name="T0" fmla="*/ 0 w 107"/>
              <a:gd name="T1" fmla="*/ 1287 h 2059"/>
              <a:gd name="T2" fmla="*/ 12 w 107"/>
              <a:gd name="T3" fmla="*/ 1841 h 2059"/>
              <a:gd name="T4" fmla="*/ 23 w 107"/>
              <a:gd name="T5" fmla="*/ 950 h 2059"/>
              <a:gd name="T6" fmla="*/ 37 w 107"/>
              <a:gd name="T7" fmla="*/ 1069 h 2059"/>
              <a:gd name="T8" fmla="*/ 50 w 107"/>
              <a:gd name="T9" fmla="*/ 1604 h 2059"/>
              <a:gd name="T10" fmla="*/ 61 w 107"/>
              <a:gd name="T11" fmla="*/ 2059 h 2059"/>
              <a:gd name="T12" fmla="*/ 74 w 107"/>
              <a:gd name="T13" fmla="*/ 1564 h 2059"/>
              <a:gd name="T14" fmla="*/ 86 w 107"/>
              <a:gd name="T15" fmla="*/ 1247 h 2059"/>
              <a:gd name="T16" fmla="*/ 97 w 107"/>
              <a:gd name="T17" fmla="*/ 376 h 2059"/>
              <a:gd name="T18" fmla="*/ 107 w 107"/>
              <a:gd name="T19" fmla="*/ 0 h 205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07"/>
              <a:gd name="T31" fmla="*/ 0 h 2059"/>
              <a:gd name="T32" fmla="*/ 107 w 107"/>
              <a:gd name="T33" fmla="*/ 2059 h 2059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07" h="2059">
                <a:moveTo>
                  <a:pt x="0" y="1287"/>
                </a:moveTo>
                <a:lnTo>
                  <a:pt x="12" y="1841"/>
                </a:lnTo>
                <a:lnTo>
                  <a:pt x="23" y="950"/>
                </a:lnTo>
                <a:lnTo>
                  <a:pt x="37" y="1069"/>
                </a:lnTo>
                <a:lnTo>
                  <a:pt x="50" y="1604"/>
                </a:lnTo>
                <a:lnTo>
                  <a:pt x="61" y="2059"/>
                </a:lnTo>
                <a:lnTo>
                  <a:pt x="74" y="1564"/>
                </a:lnTo>
                <a:lnTo>
                  <a:pt x="86" y="1247"/>
                </a:lnTo>
                <a:lnTo>
                  <a:pt x="97" y="376"/>
                </a:lnTo>
                <a:lnTo>
                  <a:pt x="107" y="0"/>
                </a:lnTo>
              </a:path>
            </a:pathLst>
          </a:custGeom>
          <a:noFill/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615" name="Freeform 810"/>
          <p:cNvSpPr>
            <a:spLocks/>
          </p:cNvSpPr>
          <p:nvPr/>
        </p:nvSpPr>
        <p:spPr bwMode="auto">
          <a:xfrm>
            <a:off x="2959100" y="4538663"/>
            <a:ext cx="573088" cy="754062"/>
          </a:xfrm>
          <a:custGeom>
            <a:avLst/>
            <a:gdLst>
              <a:gd name="T0" fmla="*/ 23 w 1804"/>
              <a:gd name="T1" fmla="*/ 1366 h 2851"/>
              <a:gd name="T2" fmla="*/ 60 w 1804"/>
              <a:gd name="T3" fmla="*/ 1525 h 2851"/>
              <a:gd name="T4" fmla="*/ 97 w 1804"/>
              <a:gd name="T5" fmla="*/ 871 h 2851"/>
              <a:gd name="T6" fmla="*/ 133 w 1804"/>
              <a:gd name="T7" fmla="*/ 1604 h 2851"/>
              <a:gd name="T8" fmla="*/ 169 w 1804"/>
              <a:gd name="T9" fmla="*/ 852 h 2851"/>
              <a:gd name="T10" fmla="*/ 207 w 1804"/>
              <a:gd name="T11" fmla="*/ 514 h 2851"/>
              <a:gd name="T12" fmla="*/ 245 w 1804"/>
              <a:gd name="T13" fmla="*/ 1109 h 2851"/>
              <a:gd name="T14" fmla="*/ 281 w 1804"/>
              <a:gd name="T15" fmla="*/ 1327 h 2851"/>
              <a:gd name="T16" fmla="*/ 319 w 1804"/>
              <a:gd name="T17" fmla="*/ 1763 h 2851"/>
              <a:gd name="T18" fmla="*/ 355 w 1804"/>
              <a:gd name="T19" fmla="*/ 732 h 2851"/>
              <a:gd name="T20" fmla="*/ 391 w 1804"/>
              <a:gd name="T21" fmla="*/ 1663 h 2851"/>
              <a:gd name="T22" fmla="*/ 429 w 1804"/>
              <a:gd name="T23" fmla="*/ 1030 h 2851"/>
              <a:gd name="T24" fmla="*/ 465 w 1804"/>
              <a:gd name="T25" fmla="*/ 1128 h 2851"/>
              <a:gd name="T26" fmla="*/ 501 w 1804"/>
              <a:gd name="T27" fmla="*/ 1010 h 2851"/>
              <a:gd name="T28" fmla="*/ 540 w 1804"/>
              <a:gd name="T29" fmla="*/ 732 h 2851"/>
              <a:gd name="T30" fmla="*/ 578 w 1804"/>
              <a:gd name="T31" fmla="*/ 654 h 2851"/>
              <a:gd name="T32" fmla="*/ 614 w 1804"/>
              <a:gd name="T33" fmla="*/ 1050 h 2851"/>
              <a:gd name="T34" fmla="*/ 650 w 1804"/>
              <a:gd name="T35" fmla="*/ 1683 h 2851"/>
              <a:gd name="T36" fmla="*/ 686 w 1804"/>
              <a:gd name="T37" fmla="*/ 2851 h 2851"/>
              <a:gd name="T38" fmla="*/ 725 w 1804"/>
              <a:gd name="T39" fmla="*/ 1505 h 2851"/>
              <a:gd name="T40" fmla="*/ 762 w 1804"/>
              <a:gd name="T41" fmla="*/ 2277 h 2851"/>
              <a:gd name="T42" fmla="*/ 797 w 1804"/>
              <a:gd name="T43" fmla="*/ 871 h 2851"/>
              <a:gd name="T44" fmla="*/ 834 w 1804"/>
              <a:gd name="T45" fmla="*/ 1703 h 2851"/>
              <a:gd name="T46" fmla="*/ 872 w 1804"/>
              <a:gd name="T47" fmla="*/ 1247 h 2851"/>
              <a:gd name="T48" fmla="*/ 910 w 1804"/>
              <a:gd name="T49" fmla="*/ 1505 h 2851"/>
              <a:gd name="T50" fmla="*/ 946 w 1804"/>
              <a:gd name="T51" fmla="*/ 1743 h 2851"/>
              <a:gd name="T52" fmla="*/ 983 w 1804"/>
              <a:gd name="T53" fmla="*/ 1069 h 2851"/>
              <a:gd name="T54" fmla="*/ 1020 w 1804"/>
              <a:gd name="T55" fmla="*/ 1802 h 2851"/>
              <a:gd name="T56" fmla="*/ 1055 w 1804"/>
              <a:gd name="T57" fmla="*/ 1168 h 2851"/>
              <a:gd name="T58" fmla="*/ 1092 w 1804"/>
              <a:gd name="T59" fmla="*/ 1584 h 2851"/>
              <a:gd name="T60" fmla="*/ 1130 w 1804"/>
              <a:gd name="T61" fmla="*/ 1604 h 2851"/>
              <a:gd name="T62" fmla="*/ 1167 w 1804"/>
              <a:gd name="T63" fmla="*/ 1010 h 2851"/>
              <a:gd name="T64" fmla="*/ 1205 w 1804"/>
              <a:gd name="T65" fmla="*/ 1564 h 2851"/>
              <a:gd name="T66" fmla="*/ 1242 w 1804"/>
              <a:gd name="T67" fmla="*/ 1287 h 2851"/>
              <a:gd name="T68" fmla="*/ 1278 w 1804"/>
              <a:gd name="T69" fmla="*/ 1168 h 2851"/>
              <a:gd name="T70" fmla="*/ 1315 w 1804"/>
              <a:gd name="T71" fmla="*/ 1861 h 2851"/>
              <a:gd name="T72" fmla="*/ 1352 w 1804"/>
              <a:gd name="T73" fmla="*/ 1327 h 2851"/>
              <a:gd name="T74" fmla="*/ 1388 w 1804"/>
              <a:gd name="T75" fmla="*/ 1624 h 2851"/>
              <a:gd name="T76" fmla="*/ 1427 w 1804"/>
              <a:gd name="T77" fmla="*/ 1683 h 2851"/>
              <a:gd name="T78" fmla="*/ 1463 w 1804"/>
              <a:gd name="T79" fmla="*/ 1287 h 2851"/>
              <a:gd name="T80" fmla="*/ 1501 w 1804"/>
              <a:gd name="T81" fmla="*/ 1089 h 2851"/>
              <a:gd name="T82" fmla="*/ 1537 w 1804"/>
              <a:gd name="T83" fmla="*/ 1604 h 2851"/>
              <a:gd name="T84" fmla="*/ 1573 w 1804"/>
              <a:gd name="T85" fmla="*/ 2139 h 2851"/>
              <a:gd name="T86" fmla="*/ 1611 w 1804"/>
              <a:gd name="T87" fmla="*/ 2119 h 2851"/>
              <a:gd name="T88" fmla="*/ 1648 w 1804"/>
              <a:gd name="T89" fmla="*/ 1683 h 2851"/>
              <a:gd name="T90" fmla="*/ 1683 w 1804"/>
              <a:gd name="T91" fmla="*/ 1327 h 2851"/>
              <a:gd name="T92" fmla="*/ 1721 w 1804"/>
              <a:gd name="T93" fmla="*/ 1010 h 2851"/>
              <a:gd name="T94" fmla="*/ 1757 w 1804"/>
              <a:gd name="T95" fmla="*/ 673 h 2851"/>
              <a:gd name="T96" fmla="*/ 1795 w 1804"/>
              <a:gd name="T97" fmla="*/ 712 h 2851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1804"/>
              <a:gd name="T148" fmla="*/ 0 h 2851"/>
              <a:gd name="T149" fmla="*/ 1804 w 1804"/>
              <a:gd name="T150" fmla="*/ 2851 h 2851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1804" h="2851">
                <a:moveTo>
                  <a:pt x="0" y="0"/>
                </a:moveTo>
                <a:lnTo>
                  <a:pt x="11" y="712"/>
                </a:lnTo>
                <a:lnTo>
                  <a:pt x="23" y="1366"/>
                </a:lnTo>
                <a:lnTo>
                  <a:pt x="35" y="752"/>
                </a:lnTo>
                <a:lnTo>
                  <a:pt x="47" y="970"/>
                </a:lnTo>
                <a:lnTo>
                  <a:pt x="60" y="1525"/>
                </a:lnTo>
                <a:lnTo>
                  <a:pt x="72" y="1881"/>
                </a:lnTo>
                <a:lnTo>
                  <a:pt x="84" y="1445"/>
                </a:lnTo>
                <a:lnTo>
                  <a:pt x="97" y="871"/>
                </a:lnTo>
                <a:lnTo>
                  <a:pt x="110" y="1327"/>
                </a:lnTo>
                <a:lnTo>
                  <a:pt x="121" y="2377"/>
                </a:lnTo>
                <a:lnTo>
                  <a:pt x="133" y="1604"/>
                </a:lnTo>
                <a:lnTo>
                  <a:pt x="147" y="1584"/>
                </a:lnTo>
                <a:lnTo>
                  <a:pt x="157" y="1505"/>
                </a:lnTo>
                <a:lnTo>
                  <a:pt x="169" y="852"/>
                </a:lnTo>
                <a:lnTo>
                  <a:pt x="182" y="416"/>
                </a:lnTo>
                <a:lnTo>
                  <a:pt x="196" y="258"/>
                </a:lnTo>
                <a:lnTo>
                  <a:pt x="207" y="514"/>
                </a:lnTo>
                <a:lnTo>
                  <a:pt x="218" y="396"/>
                </a:lnTo>
                <a:lnTo>
                  <a:pt x="232" y="238"/>
                </a:lnTo>
                <a:lnTo>
                  <a:pt x="245" y="1109"/>
                </a:lnTo>
                <a:lnTo>
                  <a:pt x="257" y="1802"/>
                </a:lnTo>
                <a:lnTo>
                  <a:pt x="270" y="1148"/>
                </a:lnTo>
                <a:lnTo>
                  <a:pt x="281" y="1327"/>
                </a:lnTo>
                <a:lnTo>
                  <a:pt x="293" y="1961"/>
                </a:lnTo>
                <a:lnTo>
                  <a:pt x="305" y="1981"/>
                </a:lnTo>
                <a:lnTo>
                  <a:pt x="319" y="1763"/>
                </a:lnTo>
                <a:lnTo>
                  <a:pt x="331" y="1128"/>
                </a:lnTo>
                <a:lnTo>
                  <a:pt x="342" y="911"/>
                </a:lnTo>
                <a:lnTo>
                  <a:pt x="355" y="732"/>
                </a:lnTo>
                <a:lnTo>
                  <a:pt x="367" y="1465"/>
                </a:lnTo>
                <a:lnTo>
                  <a:pt x="380" y="1485"/>
                </a:lnTo>
                <a:lnTo>
                  <a:pt x="391" y="1663"/>
                </a:lnTo>
                <a:lnTo>
                  <a:pt x="404" y="812"/>
                </a:lnTo>
                <a:lnTo>
                  <a:pt x="418" y="1109"/>
                </a:lnTo>
                <a:lnTo>
                  <a:pt x="429" y="1030"/>
                </a:lnTo>
                <a:lnTo>
                  <a:pt x="442" y="1366"/>
                </a:lnTo>
                <a:lnTo>
                  <a:pt x="453" y="1426"/>
                </a:lnTo>
                <a:lnTo>
                  <a:pt x="465" y="1128"/>
                </a:lnTo>
                <a:lnTo>
                  <a:pt x="477" y="693"/>
                </a:lnTo>
                <a:lnTo>
                  <a:pt x="490" y="634"/>
                </a:lnTo>
                <a:lnTo>
                  <a:pt x="501" y="1010"/>
                </a:lnTo>
                <a:lnTo>
                  <a:pt x="514" y="1050"/>
                </a:lnTo>
                <a:lnTo>
                  <a:pt x="526" y="930"/>
                </a:lnTo>
                <a:lnTo>
                  <a:pt x="540" y="732"/>
                </a:lnTo>
                <a:lnTo>
                  <a:pt x="553" y="673"/>
                </a:lnTo>
                <a:lnTo>
                  <a:pt x="563" y="891"/>
                </a:lnTo>
                <a:lnTo>
                  <a:pt x="578" y="654"/>
                </a:lnTo>
                <a:lnTo>
                  <a:pt x="589" y="534"/>
                </a:lnTo>
                <a:lnTo>
                  <a:pt x="601" y="712"/>
                </a:lnTo>
                <a:lnTo>
                  <a:pt x="614" y="1050"/>
                </a:lnTo>
                <a:lnTo>
                  <a:pt x="627" y="1168"/>
                </a:lnTo>
                <a:lnTo>
                  <a:pt x="638" y="1782"/>
                </a:lnTo>
                <a:lnTo>
                  <a:pt x="650" y="1683"/>
                </a:lnTo>
                <a:lnTo>
                  <a:pt x="663" y="1921"/>
                </a:lnTo>
                <a:lnTo>
                  <a:pt x="675" y="2297"/>
                </a:lnTo>
                <a:lnTo>
                  <a:pt x="686" y="2851"/>
                </a:lnTo>
                <a:lnTo>
                  <a:pt x="699" y="2198"/>
                </a:lnTo>
                <a:lnTo>
                  <a:pt x="712" y="1901"/>
                </a:lnTo>
                <a:lnTo>
                  <a:pt x="725" y="1505"/>
                </a:lnTo>
                <a:lnTo>
                  <a:pt x="737" y="1604"/>
                </a:lnTo>
                <a:lnTo>
                  <a:pt x="748" y="2277"/>
                </a:lnTo>
                <a:lnTo>
                  <a:pt x="762" y="2277"/>
                </a:lnTo>
                <a:lnTo>
                  <a:pt x="772" y="1643"/>
                </a:lnTo>
                <a:lnTo>
                  <a:pt x="785" y="1624"/>
                </a:lnTo>
                <a:lnTo>
                  <a:pt x="797" y="871"/>
                </a:lnTo>
                <a:lnTo>
                  <a:pt x="812" y="1663"/>
                </a:lnTo>
                <a:lnTo>
                  <a:pt x="822" y="2515"/>
                </a:lnTo>
                <a:lnTo>
                  <a:pt x="834" y="1703"/>
                </a:lnTo>
                <a:lnTo>
                  <a:pt x="848" y="2039"/>
                </a:lnTo>
                <a:lnTo>
                  <a:pt x="859" y="2099"/>
                </a:lnTo>
                <a:lnTo>
                  <a:pt x="872" y="1247"/>
                </a:lnTo>
                <a:lnTo>
                  <a:pt x="885" y="812"/>
                </a:lnTo>
                <a:lnTo>
                  <a:pt x="897" y="1030"/>
                </a:lnTo>
                <a:lnTo>
                  <a:pt x="910" y="1505"/>
                </a:lnTo>
                <a:lnTo>
                  <a:pt x="921" y="1624"/>
                </a:lnTo>
                <a:lnTo>
                  <a:pt x="934" y="990"/>
                </a:lnTo>
                <a:lnTo>
                  <a:pt x="946" y="1743"/>
                </a:lnTo>
                <a:lnTo>
                  <a:pt x="958" y="1604"/>
                </a:lnTo>
                <a:lnTo>
                  <a:pt x="971" y="1624"/>
                </a:lnTo>
                <a:lnTo>
                  <a:pt x="983" y="1069"/>
                </a:lnTo>
                <a:lnTo>
                  <a:pt x="995" y="1069"/>
                </a:lnTo>
                <a:lnTo>
                  <a:pt x="1007" y="1406"/>
                </a:lnTo>
                <a:lnTo>
                  <a:pt x="1020" y="1802"/>
                </a:lnTo>
                <a:lnTo>
                  <a:pt x="1033" y="1050"/>
                </a:lnTo>
                <a:lnTo>
                  <a:pt x="1044" y="1723"/>
                </a:lnTo>
                <a:lnTo>
                  <a:pt x="1055" y="1168"/>
                </a:lnTo>
                <a:lnTo>
                  <a:pt x="1070" y="1426"/>
                </a:lnTo>
                <a:lnTo>
                  <a:pt x="1081" y="1168"/>
                </a:lnTo>
                <a:lnTo>
                  <a:pt x="1092" y="1584"/>
                </a:lnTo>
                <a:lnTo>
                  <a:pt x="1105" y="1426"/>
                </a:lnTo>
                <a:lnTo>
                  <a:pt x="1117" y="2337"/>
                </a:lnTo>
                <a:lnTo>
                  <a:pt x="1130" y="1604"/>
                </a:lnTo>
                <a:lnTo>
                  <a:pt x="1141" y="1465"/>
                </a:lnTo>
                <a:lnTo>
                  <a:pt x="1157" y="891"/>
                </a:lnTo>
                <a:lnTo>
                  <a:pt x="1167" y="1010"/>
                </a:lnTo>
                <a:lnTo>
                  <a:pt x="1180" y="1287"/>
                </a:lnTo>
                <a:lnTo>
                  <a:pt x="1193" y="1128"/>
                </a:lnTo>
                <a:lnTo>
                  <a:pt x="1205" y="1564"/>
                </a:lnTo>
                <a:lnTo>
                  <a:pt x="1216" y="1624"/>
                </a:lnTo>
                <a:lnTo>
                  <a:pt x="1229" y="1089"/>
                </a:lnTo>
                <a:lnTo>
                  <a:pt x="1242" y="1287"/>
                </a:lnTo>
                <a:lnTo>
                  <a:pt x="1254" y="1683"/>
                </a:lnTo>
                <a:lnTo>
                  <a:pt x="1265" y="2039"/>
                </a:lnTo>
                <a:lnTo>
                  <a:pt x="1278" y="1168"/>
                </a:lnTo>
                <a:lnTo>
                  <a:pt x="1291" y="1643"/>
                </a:lnTo>
                <a:lnTo>
                  <a:pt x="1303" y="1723"/>
                </a:lnTo>
                <a:lnTo>
                  <a:pt x="1315" y="1861"/>
                </a:lnTo>
                <a:lnTo>
                  <a:pt x="1327" y="1901"/>
                </a:lnTo>
                <a:lnTo>
                  <a:pt x="1340" y="1406"/>
                </a:lnTo>
                <a:lnTo>
                  <a:pt x="1352" y="1327"/>
                </a:lnTo>
                <a:lnTo>
                  <a:pt x="1363" y="1465"/>
                </a:lnTo>
                <a:lnTo>
                  <a:pt x="1378" y="1445"/>
                </a:lnTo>
                <a:lnTo>
                  <a:pt x="1388" y="1624"/>
                </a:lnTo>
                <a:lnTo>
                  <a:pt x="1400" y="1030"/>
                </a:lnTo>
                <a:lnTo>
                  <a:pt x="1413" y="812"/>
                </a:lnTo>
                <a:lnTo>
                  <a:pt x="1427" y="1683"/>
                </a:lnTo>
                <a:lnTo>
                  <a:pt x="1437" y="1584"/>
                </a:lnTo>
                <a:lnTo>
                  <a:pt x="1449" y="1663"/>
                </a:lnTo>
                <a:lnTo>
                  <a:pt x="1463" y="1287"/>
                </a:lnTo>
                <a:lnTo>
                  <a:pt x="1475" y="1841"/>
                </a:lnTo>
                <a:lnTo>
                  <a:pt x="1488" y="990"/>
                </a:lnTo>
                <a:lnTo>
                  <a:pt x="1501" y="1089"/>
                </a:lnTo>
                <a:lnTo>
                  <a:pt x="1512" y="1584"/>
                </a:lnTo>
                <a:lnTo>
                  <a:pt x="1524" y="2039"/>
                </a:lnTo>
                <a:lnTo>
                  <a:pt x="1537" y="1604"/>
                </a:lnTo>
                <a:lnTo>
                  <a:pt x="1550" y="1228"/>
                </a:lnTo>
                <a:lnTo>
                  <a:pt x="1561" y="1604"/>
                </a:lnTo>
                <a:lnTo>
                  <a:pt x="1573" y="2139"/>
                </a:lnTo>
                <a:lnTo>
                  <a:pt x="1586" y="2099"/>
                </a:lnTo>
                <a:lnTo>
                  <a:pt x="1599" y="1763"/>
                </a:lnTo>
                <a:lnTo>
                  <a:pt x="1611" y="2119"/>
                </a:lnTo>
                <a:lnTo>
                  <a:pt x="1622" y="1961"/>
                </a:lnTo>
                <a:lnTo>
                  <a:pt x="1635" y="1663"/>
                </a:lnTo>
                <a:lnTo>
                  <a:pt x="1648" y="1683"/>
                </a:lnTo>
                <a:lnTo>
                  <a:pt x="1660" y="1327"/>
                </a:lnTo>
                <a:lnTo>
                  <a:pt x="1671" y="950"/>
                </a:lnTo>
                <a:lnTo>
                  <a:pt x="1683" y="1327"/>
                </a:lnTo>
                <a:lnTo>
                  <a:pt x="1696" y="1703"/>
                </a:lnTo>
                <a:lnTo>
                  <a:pt x="1708" y="1545"/>
                </a:lnTo>
                <a:lnTo>
                  <a:pt x="1721" y="1010"/>
                </a:lnTo>
                <a:lnTo>
                  <a:pt x="1732" y="1663"/>
                </a:lnTo>
                <a:lnTo>
                  <a:pt x="1745" y="594"/>
                </a:lnTo>
                <a:lnTo>
                  <a:pt x="1757" y="673"/>
                </a:lnTo>
                <a:lnTo>
                  <a:pt x="1771" y="871"/>
                </a:lnTo>
                <a:lnTo>
                  <a:pt x="1783" y="1168"/>
                </a:lnTo>
                <a:lnTo>
                  <a:pt x="1795" y="712"/>
                </a:lnTo>
                <a:lnTo>
                  <a:pt x="1804" y="0"/>
                </a:lnTo>
              </a:path>
            </a:pathLst>
          </a:custGeom>
          <a:noFill/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616" name="Freeform 811"/>
          <p:cNvSpPr>
            <a:spLocks/>
          </p:cNvSpPr>
          <p:nvPr/>
        </p:nvSpPr>
        <p:spPr bwMode="auto">
          <a:xfrm>
            <a:off x="3533775" y="4538663"/>
            <a:ext cx="22225" cy="796925"/>
          </a:xfrm>
          <a:custGeom>
            <a:avLst/>
            <a:gdLst>
              <a:gd name="T0" fmla="*/ 0 w 69"/>
              <a:gd name="T1" fmla="*/ 0 h 3010"/>
              <a:gd name="T2" fmla="*/ 10 w 69"/>
              <a:gd name="T3" fmla="*/ 3010 h 3010"/>
              <a:gd name="T4" fmla="*/ 22 w 69"/>
              <a:gd name="T5" fmla="*/ 60 h 3010"/>
              <a:gd name="T6" fmla="*/ 35 w 69"/>
              <a:gd name="T7" fmla="*/ 594 h 3010"/>
              <a:gd name="T8" fmla="*/ 47 w 69"/>
              <a:gd name="T9" fmla="*/ 990 h 3010"/>
              <a:gd name="T10" fmla="*/ 59 w 69"/>
              <a:gd name="T11" fmla="*/ 138 h 3010"/>
              <a:gd name="T12" fmla="*/ 69 w 69"/>
              <a:gd name="T13" fmla="*/ 0 h 301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9"/>
              <a:gd name="T22" fmla="*/ 0 h 3010"/>
              <a:gd name="T23" fmla="*/ 69 w 69"/>
              <a:gd name="T24" fmla="*/ 3010 h 301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9" h="3010">
                <a:moveTo>
                  <a:pt x="0" y="0"/>
                </a:moveTo>
                <a:lnTo>
                  <a:pt x="10" y="3010"/>
                </a:lnTo>
                <a:lnTo>
                  <a:pt x="22" y="60"/>
                </a:lnTo>
                <a:lnTo>
                  <a:pt x="35" y="594"/>
                </a:lnTo>
                <a:lnTo>
                  <a:pt x="47" y="990"/>
                </a:lnTo>
                <a:lnTo>
                  <a:pt x="59" y="138"/>
                </a:lnTo>
                <a:lnTo>
                  <a:pt x="69" y="0"/>
                </a:lnTo>
              </a:path>
            </a:pathLst>
          </a:custGeom>
          <a:noFill/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617" name="Freeform 812"/>
          <p:cNvSpPr>
            <a:spLocks/>
          </p:cNvSpPr>
          <p:nvPr/>
        </p:nvSpPr>
        <p:spPr bwMode="auto">
          <a:xfrm>
            <a:off x="3556000" y="4538663"/>
            <a:ext cx="20638" cy="1038225"/>
          </a:xfrm>
          <a:custGeom>
            <a:avLst/>
            <a:gdLst>
              <a:gd name="T0" fmla="*/ 0 w 61"/>
              <a:gd name="T1" fmla="*/ 0 h 3921"/>
              <a:gd name="T2" fmla="*/ 12 w 61"/>
              <a:gd name="T3" fmla="*/ 3921 h 3921"/>
              <a:gd name="T4" fmla="*/ 24 w 61"/>
              <a:gd name="T5" fmla="*/ 950 h 3921"/>
              <a:gd name="T6" fmla="*/ 36 w 61"/>
              <a:gd name="T7" fmla="*/ 1703 h 3921"/>
              <a:gd name="T8" fmla="*/ 49 w 61"/>
              <a:gd name="T9" fmla="*/ 1267 h 3921"/>
              <a:gd name="T10" fmla="*/ 61 w 61"/>
              <a:gd name="T11" fmla="*/ 0 h 392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1"/>
              <a:gd name="T19" fmla="*/ 0 h 3921"/>
              <a:gd name="T20" fmla="*/ 61 w 61"/>
              <a:gd name="T21" fmla="*/ 3921 h 392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1" h="3921">
                <a:moveTo>
                  <a:pt x="0" y="0"/>
                </a:moveTo>
                <a:lnTo>
                  <a:pt x="12" y="3921"/>
                </a:lnTo>
                <a:lnTo>
                  <a:pt x="24" y="950"/>
                </a:lnTo>
                <a:lnTo>
                  <a:pt x="36" y="1703"/>
                </a:lnTo>
                <a:lnTo>
                  <a:pt x="49" y="1267"/>
                </a:lnTo>
                <a:lnTo>
                  <a:pt x="61" y="0"/>
                </a:lnTo>
              </a:path>
            </a:pathLst>
          </a:custGeom>
          <a:noFill/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618" name="Freeform 813"/>
          <p:cNvSpPr>
            <a:spLocks/>
          </p:cNvSpPr>
          <p:nvPr/>
        </p:nvSpPr>
        <p:spPr bwMode="auto">
          <a:xfrm>
            <a:off x="3579813" y="4538663"/>
            <a:ext cx="98425" cy="1152525"/>
          </a:xfrm>
          <a:custGeom>
            <a:avLst/>
            <a:gdLst>
              <a:gd name="T0" fmla="*/ 0 w 306"/>
              <a:gd name="T1" fmla="*/ 0 h 4356"/>
              <a:gd name="T2" fmla="*/ 11 w 306"/>
              <a:gd name="T3" fmla="*/ 2931 h 4356"/>
              <a:gd name="T4" fmla="*/ 23 w 306"/>
              <a:gd name="T5" fmla="*/ 258 h 4356"/>
              <a:gd name="T6" fmla="*/ 36 w 306"/>
              <a:gd name="T7" fmla="*/ 654 h 4356"/>
              <a:gd name="T8" fmla="*/ 48 w 306"/>
              <a:gd name="T9" fmla="*/ 1307 h 4356"/>
              <a:gd name="T10" fmla="*/ 59 w 306"/>
              <a:gd name="T11" fmla="*/ 514 h 4356"/>
              <a:gd name="T12" fmla="*/ 72 w 306"/>
              <a:gd name="T13" fmla="*/ 832 h 4356"/>
              <a:gd name="T14" fmla="*/ 86 w 306"/>
              <a:gd name="T15" fmla="*/ 3862 h 4356"/>
              <a:gd name="T16" fmla="*/ 97 w 306"/>
              <a:gd name="T17" fmla="*/ 1386 h 4356"/>
              <a:gd name="T18" fmla="*/ 109 w 306"/>
              <a:gd name="T19" fmla="*/ 2079 h 4356"/>
              <a:gd name="T20" fmla="*/ 123 w 306"/>
              <a:gd name="T21" fmla="*/ 1406 h 4356"/>
              <a:gd name="T22" fmla="*/ 134 w 306"/>
              <a:gd name="T23" fmla="*/ 1643 h 4356"/>
              <a:gd name="T24" fmla="*/ 147 w 306"/>
              <a:gd name="T25" fmla="*/ 1604 h 4356"/>
              <a:gd name="T26" fmla="*/ 160 w 306"/>
              <a:gd name="T27" fmla="*/ 4356 h 4356"/>
              <a:gd name="T28" fmla="*/ 172 w 306"/>
              <a:gd name="T29" fmla="*/ 1426 h 4356"/>
              <a:gd name="T30" fmla="*/ 183 w 306"/>
              <a:gd name="T31" fmla="*/ 1881 h 4356"/>
              <a:gd name="T32" fmla="*/ 196 w 306"/>
              <a:gd name="T33" fmla="*/ 1208 h 4356"/>
              <a:gd name="T34" fmla="*/ 209 w 306"/>
              <a:gd name="T35" fmla="*/ 1525 h 4356"/>
              <a:gd name="T36" fmla="*/ 221 w 306"/>
              <a:gd name="T37" fmla="*/ 1683 h 4356"/>
              <a:gd name="T38" fmla="*/ 233 w 306"/>
              <a:gd name="T39" fmla="*/ 3069 h 4356"/>
              <a:gd name="T40" fmla="*/ 245 w 306"/>
              <a:gd name="T41" fmla="*/ 752 h 4356"/>
              <a:gd name="T42" fmla="*/ 258 w 306"/>
              <a:gd name="T43" fmla="*/ 1525 h 4356"/>
              <a:gd name="T44" fmla="*/ 270 w 306"/>
              <a:gd name="T45" fmla="*/ 1465 h 4356"/>
              <a:gd name="T46" fmla="*/ 282 w 306"/>
              <a:gd name="T47" fmla="*/ 1346 h 4356"/>
              <a:gd name="T48" fmla="*/ 295 w 306"/>
              <a:gd name="T49" fmla="*/ 812 h 4356"/>
              <a:gd name="T50" fmla="*/ 306 w 306"/>
              <a:gd name="T51" fmla="*/ 0 h 435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306"/>
              <a:gd name="T79" fmla="*/ 0 h 4356"/>
              <a:gd name="T80" fmla="*/ 306 w 306"/>
              <a:gd name="T81" fmla="*/ 4356 h 435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306" h="4356">
                <a:moveTo>
                  <a:pt x="0" y="0"/>
                </a:moveTo>
                <a:lnTo>
                  <a:pt x="11" y="2931"/>
                </a:lnTo>
                <a:lnTo>
                  <a:pt x="23" y="258"/>
                </a:lnTo>
                <a:lnTo>
                  <a:pt x="36" y="654"/>
                </a:lnTo>
                <a:lnTo>
                  <a:pt x="48" y="1307"/>
                </a:lnTo>
                <a:lnTo>
                  <a:pt x="59" y="514"/>
                </a:lnTo>
                <a:lnTo>
                  <a:pt x="72" y="832"/>
                </a:lnTo>
                <a:lnTo>
                  <a:pt x="86" y="3862"/>
                </a:lnTo>
                <a:lnTo>
                  <a:pt x="97" y="1386"/>
                </a:lnTo>
                <a:lnTo>
                  <a:pt x="109" y="2079"/>
                </a:lnTo>
                <a:lnTo>
                  <a:pt x="123" y="1406"/>
                </a:lnTo>
                <a:lnTo>
                  <a:pt x="134" y="1643"/>
                </a:lnTo>
                <a:lnTo>
                  <a:pt x="147" y="1604"/>
                </a:lnTo>
                <a:lnTo>
                  <a:pt x="160" y="4356"/>
                </a:lnTo>
                <a:lnTo>
                  <a:pt x="172" y="1426"/>
                </a:lnTo>
                <a:lnTo>
                  <a:pt x="183" y="1881"/>
                </a:lnTo>
                <a:lnTo>
                  <a:pt x="196" y="1208"/>
                </a:lnTo>
                <a:lnTo>
                  <a:pt x="209" y="1525"/>
                </a:lnTo>
                <a:lnTo>
                  <a:pt x="221" y="1683"/>
                </a:lnTo>
                <a:lnTo>
                  <a:pt x="233" y="3069"/>
                </a:lnTo>
                <a:lnTo>
                  <a:pt x="245" y="752"/>
                </a:lnTo>
                <a:lnTo>
                  <a:pt x="258" y="1525"/>
                </a:lnTo>
                <a:lnTo>
                  <a:pt x="270" y="1465"/>
                </a:lnTo>
                <a:lnTo>
                  <a:pt x="282" y="1346"/>
                </a:lnTo>
                <a:lnTo>
                  <a:pt x="295" y="812"/>
                </a:lnTo>
                <a:lnTo>
                  <a:pt x="306" y="0"/>
                </a:lnTo>
              </a:path>
            </a:pathLst>
          </a:custGeom>
          <a:noFill/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619" name="Freeform 814"/>
          <p:cNvSpPr>
            <a:spLocks/>
          </p:cNvSpPr>
          <p:nvPr/>
        </p:nvSpPr>
        <p:spPr bwMode="auto">
          <a:xfrm>
            <a:off x="3683000" y="4538663"/>
            <a:ext cx="339725" cy="1120775"/>
          </a:xfrm>
          <a:custGeom>
            <a:avLst/>
            <a:gdLst>
              <a:gd name="T0" fmla="*/ 7 w 1071"/>
              <a:gd name="T1" fmla="*/ 456 h 4238"/>
              <a:gd name="T2" fmla="*/ 32 w 1071"/>
              <a:gd name="T3" fmla="*/ 752 h 4238"/>
              <a:gd name="T4" fmla="*/ 56 w 1071"/>
              <a:gd name="T5" fmla="*/ 1584 h 4238"/>
              <a:gd name="T6" fmla="*/ 83 w 1071"/>
              <a:gd name="T7" fmla="*/ 1426 h 4238"/>
              <a:gd name="T8" fmla="*/ 107 w 1071"/>
              <a:gd name="T9" fmla="*/ 2159 h 4238"/>
              <a:gd name="T10" fmla="*/ 131 w 1071"/>
              <a:gd name="T11" fmla="*/ 1545 h 4238"/>
              <a:gd name="T12" fmla="*/ 156 w 1071"/>
              <a:gd name="T13" fmla="*/ 1128 h 4238"/>
              <a:gd name="T14" fmla="*/ 179 w 1071"/>
              <a:gd name="T15" fmla="*/ 1703 h 4238"/>
              <a:gd name="T16" fmla="*/ 206 w 1071"/>
              <a:gd name="T17" fmla="*/ 1782 h 4238"/>
              <a:gd name="T18" fmla="*/ 229 w 1071"/>
              <a:gd name="T19" fmla="*/ 1465 h 4238"/>
              <a:gd name="T20" fmla="*/ 254 w 1071"/>
              <a:gd name="T21" fmla="*/ 1643 h 4238"/>
              <a:gd name="T22" fmla="*/ 278 w 1071"/>
              <a:gd name="T23" fmla="*/ 1069 h 4238"/>
              <a:gd name="T24" fmla="*/ 304 w 1071"/>
              <a:gd name="T25" fmla="*/ 1426 h 4238"/>
              <a:gd name="T26" fmla="*/ 330 w 1071"/>
              <a:gd name="T27" fmla="*/ 1128 h 4238"/>
              <a:gd name="T28" fmla="*/ 352 w 1071"/>
              <a:gd name="T29" fmla="*/ 1188 h 4238"/>
              <a:gd name="T30" fmla="*/ 379 w 1071"/>
              <a:gd name="T31" fmla="*/ 1228 h 4238"/>
              <a:gd name="T32" fmla="*/ 401 w 1071"/>
              <a:gd name="T33" fmla="*/ 1723 h 4238"/>
              <a:gd name="T34" fmla="*/ 427 w 1071"/>
              <a:gd name="T35" fmla="*/ 1188 h 4238"/>
              <a:gd name="T36" fmla="*/ 451 w 1071"/>
              <a:gd name="T37" fmla="*/ 3327 h 4238"/>
              <a:gd name="T38" fmla="*/ 476 w 1071"/>
              <a:gd name="T39" fmla="*/ 1188 h 4238"/>
              <a:gd name="T40" fmla="*/ 500 w 1071"/>
              <a:gd name="T41" fmla="*/ 1505 h 4238"/>
              <a:gd name="T42" fmla="*/ 525 w 1071"/>
              <a:gd name="T43" fmla="*/ 3267 h 4238"/>
              <a:gd name="T44" fmla="*/ 550 w 1071"/>
              <a:gd name="T45" fmla="*/ 1208 h 4238"/>
              <a:gd name="T46" fmla="*/ 574 w 1071"/>
              <a:gd name="T47" fmla="*/ 1624 h 4238"/>
              <a:gd name="T48" fmla="*/ 599 w 1071"/>
              <a:gd name="T49" fmla="*/ 3842 h 4238"/>
              <a:gd name="T50" fmla="*/ 623 w 1071"/>
              <a:gd name="T51" fmla="*/ 1861 h 4238"/>
              <a:gd name="T52" fmla="*/ 648 w 1071"/>
              <a:gd name="T53" fmla="*/ 1307 h 4238"/>
              <a:gd name="T54" fmla="*/ 671 w 1071"/>
              <a:gd name="T55" fmla="*/ 3644 h 4238"/>
              <a:gd name="T56" fmla="*/ 697 w 1071"/>
              <a:gd name="T57" fmla="*/ 792 h 4238"/>
              <a:gd name="T58" fmla="*/ 723 w 1071"/>
              <a:gd name="T59" fmla="*/ 1366 h 4238"/>
              <a:gd name="T60" fmla="*/ 747 w 1071"/>
              <a:gd name="T61" fmla="*/ 4238 h 4238"/>
              <a:gd name="T62" fmla="*/ 772 w 1071"/>
              <a:gd name="T63" fmla="*/ 1327 h 4238"/>
              <a:gd name="T64" fmla="*/ 796 w 1071"/>
              <a:gd name="T65" fmla="*/ 1089 h 4238"/>
              <a:gd name="T66" fmla="*/ 821 w 1071"/>
              <a:gd name="T67" fmla="*/ 3980 h 4238"/>
              <a:gd name="T68" fmla="*/ 846 w 1071"/>
              <a:gd name="T69" fmla="*/ 3505 h 4238"/>
              <a:gd name="T70" fmla="*/ 869 w 1071"/>
              <a:gd name="T71" fmla="*/ 2119 h 4238"/>
              <a:gd name="T72" fmla="*/ 894 w 1071"/>
              <a:gd name="T73" fmla="*/ 1763 h 4238"/>
              <a:gd name="T74" fmla="*/ 918 w 1071"/>
              <a:gd name="T75" fmla="*/ 1821 h 4238"/>
              <a:gd name="T76" fmla="*/ 945 w 1071"/>
              <a:gd name="T77" fmla="*/ 1624 h 4238"/>
              <a:gd name="T78" fmla="*/ 967 w 1071"/>
              <a:gd name="T79" fmla="*/ 3366 h 4238"/>
              <a:gd name="T80" fmla="*/ 994 w 1071"/>
              <a:gd name="T81" fmla="*/ 1307 h 4238"/>
              <a:gd name="T82" fmla="*/ 1016 w 1071"/>
              <a:gd name="T83" fmla="*/ 1010 h 4238"/>
              <a:gd name="T84" fmla="*/ 1042 w 1071"/>
              <a:gd name="T85" fmla="*/ 1188 h 4238"/>
              <a:gd name="T86" fmla="*/ 1067 w 1071"/>
              <a:gd name="T87" fmla="*/ 258 h 4238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071"/>
              <a:gd name="T133" fmla="*/ 0 h 4238"/>
              <a:gd name="T134" fmla="*/ 1071 w 1071"/>
              <a:gd name="T135" fmla="*/ 4238 h 4238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071" h="4238">
                <a:moveTo>
                  <a:pt x="0" y="0"/>
                </a:moveTo>
                <a:lnTo>
                  <a:pt x="7" y="456"/>
                </a:lnTo>
                <a:lnTo>
                  <a:pt x="20" y="1109"/>
                </a:lnTo>
                <a:lnTo>
                  <a:pt x="32" y="752"/>
                </a:lnTo>
                <a:lnTo>
                  <a:pt x="45" y="832"/>
                </a:lnTo>
                <a:lnTo>
                  <a:pt x="56" y="1584"/>
                </a:lnTo>
                <a:lnTo>
                  <a:pt x="69" y="1604"/>
                </a:lnTo>
                <a:lnTo>
                  <a:pt x="83" y="1426"/>
                </a:lnTo>
                <a:lnTo>
                  <a:pt x="93" y="2039"/>
                </a:lnTo>
                <a:lnTo>
                  <a:pt x="107" y="2159"/>
                </a:lnTo>
                <a:lnTo>
                  <a:pt x="120" y="1821"/>
                </a:lnTo>
                <a:lnTo>
                  <a:pt x="131" y="1545"/>
                </a:lnTo>
                <a:lnTo>
                  <a:pt x="144" y="1069"/>
                </a:lnTo>
                <a:lnTo>
                  <a:pt x="156" y="1128"/>
                </a:lnTo>
                <a:lnTo>
                  <a:pt x="168" y="1841"/>
                </a:lnTo>
                <a:lnTo>
                  <a:pt x="179" y="1703"/>
                </a:lnTo>
                <a:lnTo>
                  <a:pt x="193" y="1247"/>
                </a:lnTo>
                <a:lnTo>
                  <a:pt x="206" y="1782"/>
                </a:lnTo>
                <a:lnTo>
                  <a:pt x="217" y="2119"/>
                </a:lnTo>
                <a:lnTo>
                  <a:pt x="229" y="1465"/>
                </a:lnTo>
                <a:lnTo>
                  <a:pt x="243" y="1743"/>
                </a:lnTo>
                <a:lnTo>
                  <a:pt x="254" y="1643"/>
                </a:lnTo>
                <a:lnTo>
                  <a:pt x="266" y="1643"/>
                </a:lnTo>
                <a:lnTo>
                  <a:pt x="278" y="1069"/>
                </a:lnTo>
                <a:lnTo>
                  <a:pt x="291" y="1069"/>
                </a:lnTo>
                <a:lnTo>
                  <a:pt x="304" y="1426"/>
                </a:lnTo>
                <a:lnTo>
                  <a:pt x="314" y="1782"/>
                </a:lnTo>
                <a:lnTo>
                  <a:pt x="330" y="1128"/>
                </a:lnTo>
                <a:lnTo>
                  <a:pt x="340" y="1763"/>
                </a:lnTo>
                <a:lnTo>
                  <a:pt x="352" y="1188"/>
                </a:lnTo>
                <a:lnTo>
                  <a:pt x="365" y="1406"/>
                </a:lnTo>
                <a:lnTo>
                  <a:pt x="379" y="1228"/>
                </a:lnTo>
                <a:lnTo>
                  <a:pt x="389" y="1525"/>
                </a:lnTo>
                <a:lnTo>
                  <a:pt x="401" y="1723"/>
                </a:lnTo>
                <a:lnTo>
                  <a:pt x="415" y="1386"/>
                </a:lnTo>
                <a:lnTo>
                  <a:pt x="427" y="1188"/>
                </a:lnTo>
                <a:lnTo>
                  <a:pt x="440" y="930"/>
                </a:lnTo>
                <a:lnTo>
                  <a:pt x="451" y="3327"/>
                </a:lnTo>
                <a:lnTo>
                  <a:pt x="464" y="950"/>
                </a:lnTo>
                <a:lnTo>
                  <a:pt x="476" y="1188"/>
                </a:lnTo>
                <a:lnTo>
                  <a:pt x="489" y="1228"/>
                </a:lnTo>
                <a:lnTo>
                  <a:pt x="500" y="1505"/>
                </a:lnTo>
                <a:lnTo>
                  <a:pt x="513" y="1426"/>
                </a:lnTo>
                <a:lnTo>
                  <a:pt x="525" y="3267"/>
                </a:lnTo>
                <a:lnTo>
                  <a:pt x="537" y="1267"/>
                </a:lnTo>
                <a:lnTo>
                  <a:pt x="550" y="1208"/>
                </a:lnTo>
                <a:lnTo>
                  <a:pt x="561" y="1901"/>
                </a:lnTo>
                <a:lnTo>
                  <a:pt x="574" y="1624"/>
                </a:lnTo>
                <a:lnTo>
                  <a:pt x="587" y="1208"/>
                </a:lnTo>
                <a:lnTo>
                  <a:pt x="599" y="3842"/>
                </a:lnTo>
                <a:lnTo>
                  <a:pt x="613" y="1604"/>
                </a:lnTo>
                <a:lnTo>
                  <a:pt x="623" y="1861"/>
                </a:lnTo>
                <a:lnTo>
                  <a:pt x="636" y="1307"/>
                </a:lnTo>
                <a:lnTo>
                  <a:pt x="648" y="1307"/>
                </a:lnTo>
                <a:lnTo>
                  <a:pt x="660" y="1208"/>
                </a:lnTo>
                <a:lnTo>
                  <a:pt x="671" y="3644"/>
                </a:lnTo>
                <a:lnTo>
                  <a:pt x="684" y="1743"/>
                </a:lnTo>
                <a:lnTo>
                  <a:pt x="697" y="792"/>
                </a:lnTo>
                <a:lnTo>
                  <a:pt x="709" y="792"/>
                </a:lnTo>
                <a:lnTo>
                  <a:pt x="723" y="1366"/>
                </a:lnTo>
                <a:lnTo>
                  <a:pt x="734" y="1050"/>
                </a:lnTo>
                <a:lnTo>
                  <a:pt x="747" y="4238"/>
                </a:lnTo>
                <a:lnTo>
                  <a:pt x="759" y="970"/>
                </a:lnTo>
                <a:lnTo>
                  <a:pt x="772" y="1327"/>
                </a:lnTo>
                <a:lnTo>
                  <a:pt x="784" y="1010"/>
                </a:lnTo>
                <a:lnTo>
                  <a:pt x="796" y="1089"/>
                </a:lnTo>
                <a:lnTo>
                  <a:pt x="808" y="1426"/>
                </a:lnTo>
                <a:lnTo>
                  <a:pt x="821" y="3980"/>
                </a:lnTo>
                <a:lnTo>
                  <a:pt x="833" y="1604"/>
                </a:lnTo>
                <a:lnTo>
                  <a:pt x="846" y="3505"/>
                </a:lnTo>
                <a:lnTo>
                  <a:pt x="860" y="1584"/>
                </a:lnTo>
                <a:lnTo>
                  <a:pt x="869" y="2119"/>
                </a:lnTo>
                <a:lnTo>
                  <a:pt x="882" y="2039"/>
                </a:lnTo>
                <a:lnTo>
                  <a:pt x="894" y="1763"/>
                </a:lnTo>
                <a:lnTo>
                  <a:pt x="906" y="4020"/>
                </a:lnTo>
                <a:lnTo>
                  <a:pt x="918" y="1821"/>
                </a:lnTo>
                <a:lnTo>
                  <a:pt x="930" y="1604"/>
                </a:lnTo>
                <a:lnTo>
                  <a:pt x="945" y="1624"/>
                </a:lnTo>
                <a:lnTo>
                  <a:pt x="956" y="1307"/>
                </a:lnTo>
                <a:lnTo>
                  <a:pt x="967" y="3366"/>
                </a:lnTo>
                <a:lnTo>
                  <a:pt x="979" y="1287"/>
                </a:lnTo>
                <a:lnTo>
                  <a:pt x="994" y="1307"/>
                </a:lnTo>
                <a:lnTo>
                  <a:pt x="1005" y="1505"/>
                </a:lnTo>
                <a:lnTo>
                  <a:pt x="1016" y="1010"/>
                </a:lnTo>
                <a:lnTo>
                  <a:pt x="1028" y="4020"/>
                </a:lnTo>
                <a:lnTo>
                  <a:pt x="1042" y="1188"/>
                </a:lnTo>
                <a:lnTo>
                  <a:pt x="1055" y="1426"/>
                </a:lnTo>
                <a:lnTo>
                  <a:pt x="1067" y="258"/>
                </a:lnTo>
                <a:lnTo>
                  <a:pt x="1071" y="0"/>
                </a:lnTo>
              </a:path>
            </a:pathLst>
          </a:custGeom>
          <a:noFill/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620" name="Freeform 815"/>
          <p:cNvSpPr>
            <a:spLocks/>
          </p:cNvSpPr>
          <p:nvPr/>
        </p:nvSpPr>
        <p:spPr bwMode="auto">
          <a:xfrm>
            <a:off x="4025900" y="4538663"/>
            <a:ext cx="7938" cy="1027112"/>
          </a:xfrm>
          <a:custGeom>
            <a:avLst/>
            <a:gdLst>
              <a:gd name="T0" fmla="*/ 0 w 23"/>
              <a:gd name="T1" fmla="*/ 0 h 3882"/>
              <a:gd name="T2" fmla="*/ 10 w 23"/>
              <a:gd name="T3" fmla="*/ 3882 h 3882"/>
              <a:gd name="T4" fmla="*/ 23 w 23"/>
              <a:gd name="T5" fmla="*/ 0 h 3882"/>
              <a:gd name="T6" fmla="*/ 0 60000 65536"/>
              <a:gd name="T7" fmla="*/ 0 60000 65536"/>
              <a:gd name="T8" fmla="*/ 0 60000 65536"/>
              <a:gd name="T9" fmla="*/ 0 w 23"/>
              <a:gd name="T10" fmla="*/ 0 h 3882"/>
              <a:gd name="T11" fmla="*/ 23 w 23"/>
              <a:gd name="T12" fmla="*/ 3882 h 388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" h="3882">
                <a:moveTo>
                  <a:pt x="0" y="0"/>
                </a:moveTo>
                <a:lnTo>
                  <a:pt x="10" y="3882"/>
                </a:lnTo>
                <a:lnTo>
                  <a:pt x="23" y="0"/>
                </a:lnTo>
              </a:path>
            </a:pathLst>
          </a:custGeom>
          <a:noFill/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621" name="Freeform 816"/>
          <p:cNvSpPr>
            <a:spLocks/>
          </p:cNvSpPr>
          <p:nvPr/>
        </p:nvSpPr>
        <p:spPr bwMode="auto">
          <a:xfrm>
            <a:off x="4041775" y="4538663"/>
            <a:ext cx="93663" cy="1211262"/>
          </a:xfrm>
          <a:custGeom>
            <a:avLst/>
            <a:gdLst>
              <a:gd name="T0" fmla="*/ 0 w 292"/>
              <a:gd name="T1" fmla="*/ 0 h 4574"/>
              <a:gd name="T2" fmla="*/ 8 w 292"/>
              <a:gd name="T3" fmla="*/ 494 h 4574"/>
              <a:gd name="T4" fmla="*/ 20 w 292"/>
              <a:gd name="T5" fmla="*/ 3485 h 4574"/>
              <a:gd name="T6" fmla="*/ 33 w 292"/>
              <a:gd name="T7" fmla="*/ 258 h 4574"/>
              <a:gd name="T8" fmla="*/ 45 w 292"/>
              <a:gd name="T9" fmla="*/ 456 h 4574"/>
              <a:gd name="T10" fmla="*/ 58 w 292"/>
              <a:gd name="T11" fmla="*/ 1069 h 4574"/>
              <a:gd name="T12" fmla="*/ 69 w 292"/>
              <a:gd name="T13" fmla="*/ 1802 h 4574"/>
              <a:gd name="T14" fmla="*/ 82 w 292"/>
              <a:gd name="T15" fmla="*/ 4574 h 4574"/>
              <a:gd name="T16" fmla="*/ 94 w 292"/>
              <a:gd name="T17" fmla="*/ 1426 h 4574"/>
              <a:gd name="T18" fmla="*/ 106 w 292"/>
              <a:gd name="T19" fmla="*/ 1683 h 4574"/>
              <a:gd name="T20" fmla="*/ 121 w 292"/>
              <a:gd name="T21" fmla="*/ 2357 h 4574"/>
              <a:gd name="T22" fmla="*/ 131 w 292"/>
              <a:gd name="T23" fmla="*/ 2693 h 4574"/>
              <a:gd name="T24" fmla="*/ 143 w 292"/>
              <a:gd name="T25" fmla="*/ 3505 h 4574"/>
              <a:gd name="T26" fmla="*/ 155 w 292"/>
              <a:gd name="T27" fmla="*/ 1723 h 4574"/>
              <a:gd name="T28" fmla="*/ 168 w 292"/>
              <a:gd name="T29" fmla="*/ 2099 h 4574"/>
              <a:gd name="T30" fmla="*/ 180 w 292"/>
              <a:gd name="T31" fmla="*/ 1366 h 4574"/>
              <a:gd name="T32" fmla="*/ 192 w 292"/>
              <a:gd name="T33" fmla="*/ 1327 h 4574"/>
              <a:gd name="T34" fmla="*/ 204 w 292"/>
              <a:gd name="T35" fmla="*/ 3644 h 4574"/>
              <a:gd name="T36" fmla="*/ 218 w 292"/>
              <a:gd name="T37" fmla="*/ 2039 h 4574"/>
              <a:gd name="T38" fmla="*/ 230 w 292"/>
              <a:gd name="T39" fmla="*/ 1663 h 4574"/>
              <a:gd name="T40" fmla="*/ 241 w 292"/>
              <a:gd name="T41" fmla="*/ 1188 h 4574"/>
              <a:gd name="T42" fmla="*/ 255 w 292"/>
              <a:gd name="T43" fmla="*/ 1821 h 4574"/>
              <a:gd name="T44" fmla="*/ 267 w 292"/>
              <a:gd name="T45" fmla="*/ 3664 h 4574"/>
              <a:gd name="T46" fmla="*/ 280 w 292"/>
              <a:gd name="T47" fmla="*/ 1089 h 4574"/>
              <a:gd name="T48" fmla="*/ 292 w 292"/>
              <a:gd name="T49" fmla="*/ 0 h 4574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292"/>
              <a:gd name="T76" fmla="*/ 0 h 4574"/>
              <a:gd name="T77" fmla="*/ 292 w 292"/>
              <a:gd name="T78" fmla="*/ 4574 h 4574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292" h="4574">
                <a:moveTo>
                  <a:pt x="0" y="0"/>
                </a:moveTo>
                <a:lnTo>
                  <a:pt x="8" y="494"/>
                </a:lnTo>
                <a:lnTo>
                  <a:pt x="20" y="3485"/>
                </a:lnTo>
                <a:lnTo>
                  <a:pt x="33" y="258"/>
                </a:lnTo>
                <a:lnTo>
                  <a:pt x="45" y="456"/>
                </a:lnTo>
                <a:lnTo>
                  <a:pt x="58" y="1069"/>
                </a:lnTo>
                <a:lnTo>
                  <a:pt x="69" y="1802"/>
                </a:lnTo>
                <a:lnTo>
                  <a:pt x="82" y="4574"/>
                </a:lnTo>
                <a:lnTo>
                  <a:pt x="94" y="1426"/>
                </a:lnTo>
                <a:lnTo>
                  <a:pt x="106" y="1683"/>
                </a:lnTo>
                <a:lnTo>
                  <a:pt x="121" y="2357"/>
                </a:lnTo>
                <a:lnTo>
                  <a:pt x="131" y="2693"/>
                </a:lnTo>
                <a:lnTo>
                  <a:pt x="143" y="3505"/>
                </a:lnTo>
                <a:lnTo>
                  <a:pt x="155" y="1723"/>
                </a:lnTo>
                <a:lnTo>
                  <a:pt x="168" y="2099"/>
                </a:lnTo>
                <a:lnTo>
                  <a:pt x="180" y="1366"/>
                </a:lnTo>
                <a:lnTo>
                  <a:pt x="192" y="1327"/>
                </a:lnTo>
                <a:lnTo>
                  <a:pt x="204" y="3644"/>
                </a:lnTo>
                <a:lnTo>
                  <a:pt x="218" y="2039"/>
                </a:lnTo>
                <a:lnTo>
                  <a:pt x="230" y="1663"/>
                </a:lnTo>
                <a:lnTo>
                  <a:pt x="241" y="1188"/>
                </a:lnTo>
                <a:lnTo>
                  <a:pt x="255" y="1821"/>
                </a:lnTo>
                <a:lnTo>
                  <a:pt x="267" y="3664"/>
                </a:lnTo>
                <a:lnTo>
                  <a:pt x="280" y="1089"/>
                </a:lnTo>
                <a:lnTo>
                  <a:pt x="292" y="0"/>
                </a:lnTo>
              </a:path>
            </a:pathLst>
          </a:custGeom>
          <a:noFill/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622" name="Freeform 817"/>
          <p:cNvSpPr>
            <a:spLocks/>
          </p:cNvSpPr>
          <p:nvPr/>
        </p:nvSpPr>
        <p:spPr bwMode="auto">
          <a:xfrm>
            <a:off x="4143375" y="4538663"/>
            <a:ext cx="776288" cy="1120775"/>
          </a:xfrm>
          <a:custGeom>
            <a:avLst/>
            <a:gdLst>
              <a:gd name="T0" fmla="*/ 36 w 2448"/>
              <a:gd name="T1" fmla="*/ 950 h 4238"/>
              <a:gd name="T2" fmla="*/ 86 w 2448"/>
              <a:gd name="T3" fmla="*/ 752 h 4238"/>
              <a:gd name="T4" fmla="*/ 135 w 2448"/>
              <a:gd name="T5" fmla="*/ 4218 h 4238"/>
              <a:gd name="T6" fmla="*/ 185 w 2448"/>
              <a:gd name="T7" fmla="*/ 1881 h 4238"/>
              <a:gd name="T8" fmla="*/ 234 w 2448"/>
              <a:gd name="T9" fmla="*/ 1782 h 4238"/>
              <a:gd name="T10" fmla="*/ 283 w 2448"/>
              <a:gd name="T11" fmla="*/ 3664 h 4238"/>
              <a:gd name="T12" fmla="*/ 332 w 2448"/>
              <a:gd name="T13" fmla="*/ 1148 h 4238"/>
              <a:gd name="T14" fmla="*/ 383 w 2448"/>
              <a:gd name="T15" fmla="*/ 1307 h 4238"/>
              <a:gd name="T16" fmla="*/ 431 w 2448"/>
              <a:gd name="T17" fmla="*/ 3684 h 4238"/>
              <a:gd name="T18" fmla="*/ 480 w 2448"/>
              <a:gd name="T19" fmla="*/ 812 h 4238"/>
              <a:gd name="T20" fmla="*/ 529 w 2448"/>
              <a:gd name="T21" fmla="*/ 2059 h 4238"/>
              <a:gd name="T22" fmla="*/ 577 w 2448"/>
              <a:gd name="T23" fmla="*/ 3366 h 4238"/>
              <a:gd name="T24" fmla="*/ 627 w 2448"/>
              <a:gd name="T25" fmla="*/ 1564 h 4238"/>
              <a:gd name="T26" fmla="*/ 676 w 2448"/>
              <a:gd name="T27" fmla="*/ 1505 h 4238"/>
              <a:gd name="T28" fmla="*/ 728 w 2448"/>
              <a:gd name="T29" fmla="*/ 3842 h 4238"/>
              <a:gd name="T30" fmla="*/ 776 w 2448"/>
              <a:gd name="T31" fmla="*/ 1307 h 4238"/>
              <a:gd name="T32" fmla="*/ 825 w 2448"/>
              <a:gd name="T33" fmla="*/ 792 h 4238"/>
              <a:gd name="T34" fmla="*/ 874 w 2448"/>
              <a:gd name="T35" fmla="*/ 4238 h 4238"/>
              <a:gd name="T36" fmla="*/ 922 w 2448"/>
              <a:gd name="T37" fmla="*/ 1089 h 4238"/>
              <a:gd name="T38" fmla="*/ 972 w 2448"/>
              <a:gd name="T39" fmla="*/ 3505 h 4238"/>
              <a:gd name="T40" fmla="*/ 1020 w 2448"/>
              <a:gd name="T41" fmla="*/ 1743 h 4238"/>
              <a:gd name="T42" fmla="*/ 1070 w 2448"/>
              <a:gd name="T43" fmla="*/ 1624 h 4238"/>
              <a:gd name="T44" fmla="*/ 1119 w 2448"/>
              <a:gd name="T45" fmla="*/ 3742 h 4238"/>
              <a:gd name="T46" fmla="*/ 1169 w 2448"/>
              <a:gd name="T47" fmla="*/ 1128 h 4238"/>
              <a:gd name="T48" fmla="*/ 1218 w 2448"/>
              <a:gd name="T49" fmla="*/ 3862 h 4238"/>
              <a:gd name="T50" fmla="*/ 1267 w 2448"/>
              <a:gd name="T51" fmla="*/ 1089 h 4238"/>
              <a:gd name="T52" fmla="*/ 1315 w 2448"/>
              <a:gd name="T53" fmla="*/ 1525 h 4238"/>
              <a:gd name="T54" fmla="*/ 1364 w 2448"/>
              <a:gd name="T55" fmla="*/ 871 h 4238"/>
              <a:gd name="T56" fmla="*/ 1416 w 2448"/>
              <a:gd name="T57" fmla="*/ 1525 h 4238"/>
              <a:gd name="T58" fmla="*/ 1465 w 2448"/>
              <a:gd name="T59" fmla="*/ 396 h 4238"/>
              <a:gd name="T60" fmla="*/ 1512 w 2448"/>
              <a:gd name="T61" fmla="*/ 1802 h 4238"/>
              <a:gd name="T62" fmla="*/ 1562 w 2448"/>
              <a:gd name="T63" fmla="*/ 1841 h 4238"/>
              <a:gd name="T64" fmla="*/ 1611 w 2448"/>
              <a:gd name="T65" fmla="*/ 970 h 4238"/>
              <a:gd name="T66" fmla="*/ 1659 w 2448"/>
              <a:gd name="T67" fmla="*/ 1545 h 4238"/>
              <a:gd name="T68" fmla="*/ 1708 w 2448"/>
              <a:gd name="T69" fmla="*/ 1089 h 4238"/>
              <a:gd name="T70" fmla="*/ 1757 w 2448"/>
              <a:gd name="T71" fmla="*/ 3149 h 4238"/>
              <a:gd name="T72" fmla="*/ 1808 w 2448"/>
              <a:gd name="T73" fmla="*/ 732 h 4238"/>
              <a:gd name="T74" fmla="*/ 1857 w 2448"/>
              <a:gd name="T75" fmla="*/ 2970 h 4238"/>
              <a:gd name="T76" fmla="*/ 1907 w 2448"/>
              <a:gd name="T77" fmla="*/ 514 h 4238"/>
              <a:gd name="T78" fmla="*/ 1956 w 2448"/>
              <a:gd name="T79" fmla="*/ 336 h 4238"/>
              <a:gd name="T80" fmla="*/ 2006 w 2448"/>
              <a:gd name="T81" fmla="*/ 4020 h 4238"/>
              <a:gd name="T82" fmla="*/ 2055 w 2448"/>
              <a:gd name="T83" fmla="*/ 1921 h 4238"/>
              <a:gd name="T84" fmla="*/ 2104 w 2448"/>
              <a:gd name="T85" fmla="*/ 3960 h 4238"/>
              <a:gd name="T86" fmla="*/ 2152 w 2448"/>
              <a:gd name="T87" fmla="*/ 4238 h 4238"/>
              <a:gd name="T88" fmla="*/ 2201 w 2448"/>
              <a:gd name="T89" fmla="*/ 1703 h 4238"/>
              <a:gd name="T90" fmla="*/ 2250 w 2448"/>
              <a:gd name="T91" fmla="*/ 3644 h 4238"/>
              <a:gd name="T92" fmla="*/ 2299 w 2448"/>
              <a:gd name="T93" fmla="*/ 1465 h 4238"/>
              <a:gd name="T94" fmla="*/ 2350 w 2448"/>
              <a:gd name="T95" fmla="*/ 4158 h 4238"/>
              <a:gd name="T96" fmla="*/ 2400 w 2448"/>
              <a:gd name="T97" fmla="*/ 3069 h 4238"/>
              <a:gd name="T98" fmla="*/ 2448 w 2448"/>
              <a:gd name="T99" fmla="*/ 1743 h 4238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2448"/>
              <a:gd name="T151" fmla="*/ 0 h 4238"/>
              <a:gd name="T152" fmla="*/ 2448 w 2448"/>
              <a:gd name="T153" fmla="*/ 4238 h 4238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2448" h="4238">
                <a:moveTo>
                  <a:pt x="0" y="0"/>
                </a:moveTo>
                <a:lnTo>
                  <a:pt x="12" y="891"/>
                </a:lnTo>
                <a:lnTo>
                  <a:pt x="25" y="4138"/>
                </a:lnTo>
                <a:lnTo>
                  <a:pt x="36" y="950"/>
                </a:lnTo>
                <a:lnTo>
                  <a:pt x="49" y="930"/>
                </a:lnTo>
                <a:lnTo>
                  <a:pt x="61" y="2990"/>
                </a:lnTo>
                <a:lnTo>
                  <a:pt x="74" y="278"/>
                </a:lnTo>
                <a:lnTo>
                  <a:pt x="86" y="752"/>
                </a:lnTo>
                <a:lnTo>
                  <a:pt x="97" y="3129"/>
                </a:lnTo>
                <a:lnTo>
                  <a:pt x="112" y="634"/>
                </a:lnTo>
                <a:lnTo>
                  <a:pt x="123" y="1148"/>
                </a:lnTo>
                <a:lnTo>
                  <a:pt x="135" y="4218"/>
                </a:lnTo>
                <a:lnTo>
                  <a:pt x="146" y="1643"/>
                </a:lnTo>
                <a:lnTo>
                  <a:pt x="162" y="1426"/>
                </a:lnTo>
                <a:lnTo>
                  <a:pt x="171" y="3842"/>
                </a:lnTo>
                <a:lnTo>
                  <a:pt x="185" y="1881"/>
                </a:lnTo>
                <a:lnTo>
                  <a:pt x="198" y="2079"/>
                </a:lnTo>
                <a:lnTo>
                  <a:pt x="210" y="3544"/>
                </a:lnTo>
                <a:lnTo>
                  <a:pt x="222" y="1663"/>
                </a:lnTo>
                <a:lnTo>
                  <a:pt x="234" y="1782"/>
                </a:lnTo>
                <a:lnTo>
                  <a:pt x="247" y="4198"/>
                </a:lnTo>
                <a:lnTo>
                  <a:pt x="259" y="1525"/>
                </a:lnTo>
                <a:lnTo>
                  <a:pt x="272" y="1267"/>
                </a:lnTo>
                <a:lnTo>
                  <a:pt x="283" y="3664"/>
                </a:lnTo>
                <a:lnTo>
                  <a:pt x="294" y="990"/>
                </a:lnTo>
                <a:lnTo>
                  <a:pt x="308" y="673"/>
                </a:lnTo>
                <a:lnTo>
                  <a:pt x="321" y="3544"/>
                </a:lnTo>
                <a:lnTo>
                  <a:pt x="332" y="1148"/>
                </a:lnTo>
                <a:lnTo>
                  <a:pt x="344" y="1485"/>
                </a:lnTo>
                <a:lnTo>
                  <a:pt x="357" y="3584"/>
                </a:lnTo>
                <a:lnTo>
                  <a:pt x="370" y="1426"/>
                </a:lnTo>
                <a:lnTo>
                  <a:pt x="383" y="1307"/>
                </a:lnTo>
                <a:lnTo>
                  <a:pt x="393" y="3842"/>
                </a:lnTo>
                <a:lnTo>
                  <a:pt x="405" y="1128"/>
                </a:lnTo>
                <a:lnTo>
                  <a:pt x="419" y="1128"/>
                </a:lnTo>
                <a:lnTo>
                  <a:pt x="431" y="3684"/>
                </a:lnTo>
                <a:lnTo>
                  <a:pt x="442" y="1624"/>
                </a:lnTo>
                <a:lnTo>
                  <a:pt x="454" y="1247"/>
                </a:lnTo>
                <a:lnTo>
                  <a:pt x="467" y="4040"/>
                </a:lnTo>
                <a:lnTo>
                  <a:pt x="480" y="812"/>
                </a:lnTo>
                <a:lnTo>
                  <a:pt x="493" y="1426"/>
                </a:lnTo>
                <a:lnTo>
                  <a:pt x="506" y="3564"/>
                </a:lnTo>
                <a:lnTo>
                  <a:pt x="517" y="1584"/>
                </a:lnTo>
                <a:lnTo>
                  <a:pt x="529" y="2059"/>
                </a:lnTo>
                <a:lnTo>
                  <a:pt x="542" y="4178"/>
                </a:lnTo>
                <a:lnTo>
                  <a:pt x="555" y="1267"/>
                </a:lnTo>
                <a:lnTo>
                  <a:pt x="565" y="1109"/>
                </a:lnTo>
                <a:lnTo>
                  <a:pt x="577" y="3366"/>
                </a:lnTo>
                <a:lnTo>
                  <a:pt x="591" y="1010"/>
                </a:lnTo>
                <a:lnTo>
                  <a:pt x="604" y="1148"/>
                </a:lnTo>
                <a:lnTo>
                  <a:pt x="616" y="3564"/>
                </a:lnTo>
                <a:lnTo>
                  <a:pt x="627" y="1564"/>
                </a:lnTo>
                <a:lnTo>
                  <a:pt x="640" y="1505"/>
                </a:lnTo>
                <a:lnTo>
                  <a:pt x="652" y="3267"/>
                </a:lnTo>
                <a:lnTo>
                  <a:pt x="665" y="1267"/>
                </a:lnTo>
                <a:lnTo>
                  <a:pt x="676" y="1505"/>
                </a:lnTo>
                <a:lnTo>
                  <a:pt x="689" y="4138"/>
                </a:lnTo>
                <a:lnTo>
                  <a:pt x="700" y="1624"/>
                </a:lnTo>
                <a:lnTo>
                  <a:pt x="713" y="1168"/>
                </a:lnTo>
                <a:lnTo>
                  <a:pt x="728" y="3842"/>
                </a:lnTo>
                <a:lnTo>
                  <a:pt x="738" y="1564"/>
                </a:lnTo>
                <a:lnTo>
                  <a:pt x="750" y="1861"/>
                </a:lnTo>
                <a:lnTo>
                  <a:pt x="763" y="3446"/>
                </a:lnTo>
                <a:lnTo>
                  <a:pt x="776" y="1307"/>
                </a:lnTo>
                <a:lnTo>
                  <a:pt x="788" y="1426"/>
                </a:lnTo>
                <a:lnTo>
                  <a:pt x="799" y="3644"/>
                </a:lnTo>
                <a:lnTo>
                  <a:pt x="811" y="1743"/>
                </a:lnTo>
                <a:lnTo>
                  <a:pt x="825" y="792"/>
                </a:lnTo>
                <a:lnTo>
                  <a:pt x="837" y="3446"/>
                </a:lnTo>
                <a:lnTo>
                  <a:pt x="850" y="1366"/>
                </a:lnTo>
                <a:lnTo>
                  <a:pt x="861" y="752"/>
                </a:lnTo>
                <a:lnTo>
                  <a:pt x="874" y="4238"/>
                </a:lnTo>
                <a:lnTo>
                  <a:pt x="887" y="970"/>
                </a:lnTo>
                <a:lnTo>
                  <a:pt x="899" y="1327"/>
                </a:lnTo>
                <a:lnTo>
                  <a:pt x="912" y="3366"/>
                </a:lnTo>
                <a:lnTo>
                  <a:pt x="922" y="1089"/>
                </a:lnTo>
                <a:lnTo>
                  <a:pt x="935" y="3862"/>
                </a:lnTo>
                <a:lnTo>
                  <a:pt x="948" y="1703"/>
                </a:lnTo>
                <a:lnTo>
                  <a:pt x="960" y="1584"/>
                </a:lnTo>
                <a:lnTo>
                  <a:pt x="972" y="3505"/>
                </a:lnTo>
                <a:lnTo>
                  <a:pt x="984" y="1445"/>
                </a:lnTo>
                <a:lnTo>
                  <a:pt x="996" y="4040"/>
                </a:lnTo>
                <a:lnTo>
                  <a:pt x="1009" y="1921"/>
                </a:lnTo>
                <a:lnTo>
                  <a:pt x="1020" y="1743"/>
                </a:lnTo>
                <a:lnTo>
                  <a:pt x="1036" y="4020"/>
                </a:lnTo>
                <a:lnTo>
                  <a:pt x="1046" y="1426"/>
                </a:lnTo>
                <a:lnTo>
                  <a:pt x="1058" y="3684"/>
                </a:lnTo>
                <a:lnTo>
                  <a:pt x="1070" y="1624"/>
                </a:lnTo>
                <a:lnTo>
                  <a:pt x="1082" y="1228"/>
                </a:lnTo>
                <a:lnTo>
                  <a:pt x="1095" y="3366"/>
                </a:lnTo>
                <a:lnTo>
                  <a:pt x="1107" y="1307"/>
                </a:lnTo>
                <a:lnTo>
                  <a:pt x="1119" y="3742"/>
                </a:lnTo>
                <a:lnTo>
                  <a:pt x="1133" y="1841"/>
                </a:lnTo>
                <a:lnTo>
                  <a:pt x="1144" y="990"/>
                </a:lnTo>
                <a:lnTo>
                  <a:pt x="1157" y="4020"/>
                </a:lnTo>
                <a:lnTo>
                  <a:pt x="1169" y="1128"/>
                </a:lnTo>
                <a:lnTo>
                  <a:pt x="1182" y="3802"/>
                </a:lnTo>
                <a:lnTo>
                  <a:pt x="1195" y="1307"/>
                </a:lnTo>
                <a:lnTo>
                  <a:pt x="1206" y="1584"/>
                </a:lnTo>
                <a:lnTo>
                  <a:pt x="1218" y="3862"/>
                </a:lnTo>
                <a:lnTo>
                  <a:pt x="1230" y="1663"/>
                </a:lnTo>
                <a:lnTo>
                  <a:pt x="1243" y="3505"/>
                </a:lnTo>
                <a:lnTo>
                  <a:pt x="1257" y="1624"/>
                </a:lnTo>
                <a:lnTo>
                  <a:pt x="1267" y="1089"/>
                </a:lnTo>
                <a:lnTo>
                  <a:pt x="1280" y="3960"/>
                </a:lnTo>
                <a:lnTo>
                  <a:pt x="1292" y="1624"/>
                </a:lnTo>
                <a:lnTo>
                  <a:pt x="1305" y="3901"/>
                </a:lnTo>
                <a:lnTo>
                  <a:pt x="1315" y="1525"/>
                </a:lnTo>
                <a:lnTo>
                  <a:pt x="1328" y="4178"/>
                </a:lnTo>
                <a:lnTo>
                  <a:pt x="1343" y="1584"/>
                </a:lnTo>
                <a:lnTo>
                  <a:pt x="1354" y="3347"/>
                </a:lnTo>
                <a:lnTo>
                  <a:pt x="1364" y="871"/>
                </a:lnTo>
                <a:lnTo>
                  <a:pt x="1377" y="2555"/>
                </a:lnTo>
                <a:lnTo>
                  <a:pt x="1392" y="534"/>
                </a:lnTo>
                <a:lnTo>
                  <a:pt x="1402" y="3782"/>
                </a:lnTo>
                <a:lnTo>
                  <a:pt x="1416" y="1525"/>
                </a:lnTo>
                <a:lnTo>
                  <a:pt x="1429" y="3862"/>
                </a:lnTo>
                <a:lnTo>
                  <a:pt x="1439" y="852"/>
                </a:lnTo>
                <a:lnTo>
                  <a:pt x="1451" y="3802"/>
                </a:lnTo>
                <a:lnTo>
                  <a:pt x="1465" y="396"/>
                </a:lnTo>
                <a:lnTo>
                  <a:pt x="1476" y="4218"/>
                </a:lnTo>
                <a:lnTo>
                  <a:pt x="1488" y="1168"/>
                </a:lnTo>
                <a:lnTo>
                  <a:pt x="1500" y="3684"/>
                </a:lnTo>
                <a:lnTo>
                  <a:pt x="1512" y="1802"/>
                </a:lnTo>
                <a:lnTo>
                  <a:pt x="1525" y="3664"/>
                </a:lnTo>
                <a:lnTo>
                  <a:pt x="1538" y="1861"/>
                </a:lnTo>
                <a:lnTo>
                  <a:pt x="1550" y="3485"/>
                </a:lnTo>
                <a:lnTo>
                  <a:pt x="1562" y="1841"/>
                </a:lnTo>
                <a:lnTo>
                  <a:pt x="1574" y="3525"/>
                </a:lnTo>
                <a:lnTo>
                  <a:pt x="1585" y="1465"/>
                </a:lnTo>
                <a:lnTo>
                  <a:pt x="1598" y="3980"/>
                </a:lnTo>
                <a:lnTo>
                  <a:pt x="1611" y="970"/>
                </a:lnTo>
                <a:lnTo>
                  <a:pt x="1622" y="3446"/>
                </a:lnTo>
                <a:lnTo>
                  <a:pt x="1635" y="1327"/>
                </a:lnTo>
                <a:lnTo>
                  <a:pt x="1649" y="3406"/>
                </a:lnTo>
                <a:lnTo>
                  <a:pt x="1659" y="1545"/>
                </a:lnTo>
                <a:lnTo>
                  <a:pt x="1671" y="3624"/>
                </a:lnTo>
                <a:lnTo>
                  <a:pt x="1684" y="1802"/>
                </a:lnTo>
                <a:lnTo>
                  <a:pt x="1695" y="3366"/>
                </a:lnTo>
                <a:lnTo>
                  <a:pt x="1708" y="1089"/>
                </a:lnTo>
                <a:lnTo>
                  <a:pt x="1722" y="1426"/>
                </a:lnTo>
                <a:lnTo>
                  <a:pt x="1734" y="3980"/>
                </a:lnTo>
                <a:lnTo>
                  <a:pt x="1747" y="416"/>
                </a:lnTo>
                <a:lnTo>
                  <a:pt x="1757" y="3149"/>
                </a:lnTo>
                <a:lnTo>
                  <a:pt x="1772" y="336"/>
                </a:lnTo>
                <a:lnTo>
                  <a:pt x="1783" y="574"/>
                </a:lnTo>
                <a:lnTo>
                  <a:pt x="1796" y="3762"/>
                </a:lnTo>
                <a:lnTo>
                  <a:pt x="1808" y="732"/>
                </a:lnTo>
                <a:lnTo>
                  <a:pt x="1819" y="2970"/>
                </a:lnTo>
                <a:lnTo>
                  <a:pt x="1832" y="158"/>
                </a:lnTo>
                <a:lnTo>
                  <a:pt x="1845" y="158"/>
                </a:lnTo>
                <a:lnTo>
                  <a:pt x="1857" y="2970"/>
                </a:lnTo>
                <a:lnTo>
                  <a:pt x="1870" y="673"/>
                </a:lnTo>
                <a:lnTo>
                  <a:pt x="1882" y="2970"/>
                </a:lnTo>
                <a:lnTo>
                  <a:pt x="1894" y="1109"/>
                </a:lnTo>
                <a:lnTo>
                  <a:pt x="1907" y="514"/>
                </a:lnTo>
                <a:lnTo>
                  <a:pt x="1919" y="3901"/>
                </a:lnTo>
                <a:lnTo>
                  <a:pt x="1931" y="1366"/>
                </a:lnTo>
                <a:lnTo>
                  <a:pt x="1942" y="3842"/>
                </a:lnTo>
                <a:lnTo>
                  <a:pt x="1956" y="336"/>
                </a:lnTo>
                <a:lnTo>
                  <a:pt x="1967" y="911"/>
                </a:lnTo>
                <a:lnTo>
                  <a:pt x="1980" y="3723"/>
                </a:lnTo>
                <a:lnTo>
                  <a:pt x="1991" y="1247"/>
                </a:lnTo>
                <a:lnTo>
                  <a:pt x="2006" y="4020"/>
                </a:lnTo>
                <a:lnTo>
                  <a:pt x="2017" y="1366"/>
                </a:lnTo>
                <a:lnTo>
                  <a:pt x="2030" y="1703"/>
                </a:lnTo>
                <a:lnTo>
                  <a:pt x="2042" y="4040"/>
                </a:lnTo>
                <a:lnTo>
                  <a:pt x="2055" y="1921"/>
                </a:lnTo>
                <a:lnTo>
                  <a:pt x="2066" y="4100"/>
                </a:lnTo>
                <a:lnTo>
                  <a:pt x="2079" y="2357"/>
                </a:lnTo>
                <a:lnTo>
                  <a:pt x="2091" y="2217"/>
                </a:lnTo>
                <a:lnTo>
                  <a:pt x="2104" y="3960"/>
                </a:lnTo>
                <a:lnTo>
                  <a:pt x="2116" y="2257"/>
                </a:lnTo>
                <a:lnTo>
                  <a:pt x="2127" y="4060"/>
                </a:lnTo>
                <a:lnTo>
                  <a:pt x="2140" y="2495"/>
                </a:lnTo>
                <a:lnTo>
                  <a:pt x="2152" y="4238"/>
                </a:lnTo>
                <a:lnTo>
                  <a:pt x="2165" y="4138"/>
                </a:lnTo>
                <a:lnTo>
                  <a:pt x="2178" y="1643"/>
                </a:lnTo>
                <a:lnTo>
                  <a:pt x="2189" y="3604"/>
                </a:lnTo>
                <a:lnTo>
                  <a:pt x="2201" y="1703"/>
                </a:lnTo>
                <a:lnTo>
                  <a:pt x="2214" y="3862"/>
                </a:lnTo>
                <a:lnTo>
                  <a:pt x="2225" y="3307"/>
                </a:lnTo>
                <a:lnTo>
                  <a:pt x="2237" y="1307"/>
                </a:lnTo>
                <a:lnTo>
                  <a:pt x="2250" y="3644"/>
                </a:lnTo>
                <a:lnTo>
                  <a:pt x="2262" y="1901"/>
                </a:lnTo>
                <a:lnTo>
                  <a:pt x="2276" y="3664"/>
                </a:lnTo>
                <a:lnTo>
                  <a:pt x="2287" y="3684"/>
                </a:lnTo>
                <a:lnTo>
                  <a:pt x="2299" y="1465"/>
                </a:lnTo>
                <a:lnTo>
                  <a:pt x="2313" y="3664"/>
                </a:lnTo>
                <a:lnTo>
                  <a:pt x="2324" y="1861"/>
                </a:lnTo>
                <a:lnTo>
                  <a:pt x="2338" y="3485"/>
                </a:lnTo>
                <a:lnTo>
                  <a:pt x="2350" y="4158"/>
                </a:lnTo>
                <a:lnTo>
                  <a:pt x="2362" y="1208"/>
                </a:lnTo>
                <a:lnTo>
                  <a:pt x="2374" y="3842"/>
                </a:lnTo>
                <a:lnTo>
                  <a:pt x="2386" y="1663"/>
                </a:lnTo>
                <a:lnTo>
                  <a:pt x="2400" y="3069"/>
                </a:lnTo>
                <a:lnTo>
                  <a:pt x="2412" y="3466"/>
                </a:lnTo>
                <a:lnTo>
                  <a:pt x="2423" y="1069"/>
                </a:lnTo>
                <a:lnTo>
                  <a:pt x="2435" y="3307"/>
                </a:lnTo>
                <a:lnTo>
                  <a:pt x="2448" y="1743"/>
                </a:lnTo>
              </a:path>
            </a:pathLst>
          </a:custGeom>
          <a:noFill/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623" name="Freeform 818"/>
          <p:cNvSpPr>
            <a:spLocks/>
          </p:cNvSpPr>
          <p:nvPr/>
        </p:nvSpPr>
        <p:spPr bwMode="auto">
          <a:xfrm>
            <a:off x="4919663" y="4738688"/>
            <a:ext cx="774700" cy="1303337"/>
          </a:xfrm>
          <a:custGeom>
            <a:avLst/>
            <a:gdLst>
              <a:gd name="T0" fmla="*/ 37 w 2437"/>
              <a:gd name="T1" fmla="*/ 278 h 4931"/>
              <a:gd name="T2" fmla="*/ 86 w 2437"/>
              <a:gd name="T3" fmla="*/ 3268 h 4931"/>
              <a:gd name="T4" fmla="*/ 134 w 2437"/>
              <a:gd name="T5" fmla="*/ 3110 h 4931"/>
              <a:gd name="T6" fmla="*/ 185 w 2437"/>
              <a:gd name="T7" fmla="*/ 634 h 4931"/>
              <a:gd name="T8" fmla="*/ 233 w 2437"/>
              <a:gd name="T9" fmla="*/ 2990 h 4931"/>
              <a:gd name="T10" fmla="*/ 283 w 2437"/>
              <a:gd name="T11" fmla="*/ 812 h 4931"/>
              <a:gd name="T12" fmla="*/ 332 w 2437"/>
              <a:gd name="T13" fmla="*/ 3090 h 4931"/>
              <a:gd name="T14" fmla="*/ 381 w 2437"/>
              <a:gd name="T15" fmla="*/ 3169 h 4931"/>
              <a:gd name="T16" fmla="*/ 430 w 2437"/>
              <a:gd name="T17" fmla="*/ 733 h 4931"/>
              <a:gd name="T18" fmla="*/ 482 w 2437"/>
              <a:gd name="T19" fmla="*/ 2595 h 4931"/>
              <a:gd name="T20" fmla="*/ 529 w 2437"/>
              <a:gd name="T21" fmla="*/ 2812 h 4931"/>
              <a:gd name="T22" fmla="*/ 579 w 2437"/>
              <a:gd name="T23" fmla="*/ 515 h 4931"/>
              <a:gd name="T24" fmla="*/ 627 w 2437"/>
              <a:gd name="T25" fmla="*/ 2951 h 4931"/>
              <a:gd name="T26" fmla="*/ 676 w 2437"/>
              <a:gd name="T27" fmla="*/ 2694 h 4931"/>
              <a:gd name="T28" fmla="*/ 725 w 2437"/>
              <a:gd name="T29" fmla="*/ 991 h 4931"/>
              <a:gd name="T30" fmla="*/ 774 w 2437"/>
              <a:gd name="T31" fmla="*/ 2654 h 4931"/>
              <a:gd name="T32" fmla="*/ 826 w 2437"/>
              <a:gd name="T33" fmla="*/ 2614 h 4931"/>
              <a:gd name="T34" fmla="*/ 874 w 2437"/>
              <a:gd name="T35" fmla="*/ 3268 h 4931"/>
              <a:gd name="T36" fmla="*/ 923 w 2437"/>
              <a:gd name="T37" fmla="*/ 3110 h 4931"/>
              <a:gd name="T38" fmla="*/ 972 w 2437"/>
              <a:gd name="T39" fmla="*/ 2932 h 4931"/>
              <a:gd name="T40" fmla="*/ 1020 w 2437"/>
              <a:gd name="T41" fmla="*/ 2990 h 4931"/>
              <a:gd name="T42" fmla="*/ 1069 w 2437"/>
              <a:gd name="T43" fmla="*/ 3268 h 4931"/>
              <a:gd name="T44" fmla="*/ 1119 w 2437"/>
              <a:gd name="T45" fmla="*/ 3090 h 4931"/>
              <a:gd name="T46" fmla="*/ 1170 w 2437"/>
              <a:gd name="T47" fmla="*/ 3169 h 4931"/>
              <a:gd name="T48" fmla="*/ 1218 w 2437"/>
              <a:gd name="T49" fmla="*/ 3149 h 4931"/>
              <a:gd name="T50" fmla="*/ 1267 w 2437"/>
              <a:gd name="T51" fmla="*/ 178 h 4931"/>
              <a:gd name="T52" fmla="*/ 1316 w 2437"/>
              <a:gd name="T53" fmla="*/ 2812 h 4931"/>
              <a:gd name="T54" fmla="*/ 1366 w 2437"/>
              <a:gd name="T55" fmla="*/ 3050 h 4931"/>
              <a:gd name="T56" fmla="*/ 1401 w 2437"/>
              <a:gd name="T57" fmla="*/ 2932 h 4931"/>
              <a:gd name="T58" fmla="*/ 1452 w 2437"/>
              <a:gd name="T59" fmla="*/ 1109 h 4931"/>
              <a:gd name="T60" fmla="*/ 1501 w 2437"/>
              <a:gd name="T61" fmla="*/ 2892 h 4931"/>
              <a:gd name="T62" fmla="*/ 1550 w 2437"/>
              <a:gd name="T63" fmla="*/ 3268 h 4931"/>
              <a:gd name="T64" fmla="*/ 1599 w 2437"/>
              <a:gd name="T65" fmla="*/ 832 h 4931"/>
              <a:gd name="T66" fmla="*/ 1648 w 2437"/>
              <a:gd name="T67" fmla="*/ 3228 h 4931"/>
              <a:gd name="T68" fmla="*/ 1697 w 2437"/>
              <a:gd name="T69" fmla="*/ 3288 h 4931"/>
              <a:gd name="T70" fmla="*/ 1748 w 2437"/>
              <a:gd name="T71" fmla="*/ 1030 h 4931"/>
              <a:gd name="T72" fmla="*/ 1796 w 2437"/>
              <a:gd name="T73" fmla="*/ 2614 h 4931"/>
              <a:gd name="T74" fmla="*/ 1845 w 2437"/>
              <a:gd name="T75" fmla="*/ 2674 h 4931"/>
              <a:gd name="T76" fmla="*/ 1894 w 2437"/>
              <a:gd name="T77" fmla="*/ 416 h 4931"/>
              <a:gd name="T78" fmla="*/ 1943 w 2437"/>
              <a:gd name="T79" fmla="*/ 2753 h 4931"/>
              <a:gd name="T80" fmla="*/ 1992 w 2437"/>
              <a:gd name="T81" fmla="*/ 2812 h 4931"/>
              <a:gd name="T82" fmla="*/ 2043 w 2437"/>
              <a:gd name="T83" fmla="*/ 832 h 4931"/>
              <a:gd name="T84" fmla="*/ 2092 w 2437"/>
              <a:gd name="T85" fmla="*/ 2852 h 4931"/>
              <a:gd name="T86" fmla="*/ 2141 w 2437"/>
              <a:gd name="T87" fmla="*/ 2515 h 4931"/>
              <a:gd name="T88" fmla="*/ 2190 w 2437"/>
              <a:gd name="T89" fmla="*/ 396 h 4931"/>
              <a:gd name="T90" fmla="*/ 2239 w 2437"/>
              <a:gd name="T91" fmla="*/ 3248 h 4931"/>
              <a:gd name="T92" fmla="*/ 2288 w 2437"/>
              <a:gd name="T93" fmla="*/ 535 h 4931"/>
              <a:gd name="T94" fmla="*/ 2336 w 2437"/>
              <a:gd name="T95" fmla="*/ 3268 h 4931"/>
              <a:gd name="T96" fmla="*/ 2388 w 2437"/>
              <a:gd name="T97" fmla="*/ 3228 h 4931"/>
              <a:gd name="T98" fmla="*/ 2437 w 2437"/>
              <a:gd name="T99" fmla="*/ 793 h 4931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2437"/>
              <a:gd name="T151" fmla="*/ 0 h 4931"/>
              <a:gd name="T152" fmla="*/ 2437 w 2437"/>
              <a:gd name="T153" fmla="*/ 4931 h 4931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2437" h="4931">
                <a:moveTo>
                  <a:pt x="0" y="991"/>
                </a:moveTo>
                <a:lnTo>
                  <a:pt x="11" y="2872"/>
                </a:lnTo>
                <a:lnTo>
                  <a:pt x="24" y="3228"/>
                </a:lnTo>
                <a:lnTo>
                  <a:pt x="37" y="278"/>
                </a:lnTo>
                <a:lnTo>
                  <a:pt x="49" y="2773"/>
                </a:lnTo>
                <a:lnTo>
                  <a:pt x="61" y="674"/>
                </a:lnTo>
                <a:lnTo>
                  <a:pt x="73" y="3228"/>
                </a:lnTo>
                <a:lnTo>
                  <a:pt x="86" y="3268"/>
                </a:lnTo>
                <a:lnTo>
                  <a:pt x="97" y="812"/>
                </a:lnTo>
                <a:lnTo>
                  <a:pt x="110" y="3130"/>
                </a:lnTo>
                <a:lnTo>
                  <a:pt x="124" y="852"/>
                </a:lnTo>
                <a:lnTo>
                  <a:pt x="134" y="3110"/>
                </a:lnTo>
                <a:lnTo>
                  <a:pt x="146" y="3288"/>
                </a:lnTo>
                <a:lnTo>
                  <a:pt x="159" y="1327"/>
                </a:lnTo>
                <a:lnTo>
                  <a:pt x="173" y="2971"/>
                </a:lnTo>
                <a:lnTo>
                  <a:pt x="185" y="634"/>
                </a:lnTo>
                <a:lnTo>
                  <a:pt x="196" y="2990"/>
                </a:lnTo>
                <a:lnTo>
                  <a:pt x="209" y="2595"/>
                </a:lnTo>
                <a:lnTo>
                  <a:pt x="221" y="159"/>
                </a:lnTo>
                <a:lnTo>
                  <a:pt x="233" y="2990"/>
                </a:lnTo>
                <a:lnTo>
                  <a:pt x="247" y="555"/>
                </a:lnTo>
                <a:lnTo>
                  <a:pt x="258" y="3208"/>
                </a:lnTo>
                <a:lnTo>
                  <a:pt x="270" y="2674"/>
                </a:lnTo>
                <a:lnTo>
                  <a:pt x="283" y="812"/>
                </a:lnTo>
                <a:lnTo>
                  <a:pt x="295" y="2812"/>
                </a:lnTo>
                <a:lnTo>
                  <a:pt x="306" y="3050"/>
                </a:lnTo>
                <a:lnTo>
                  <a:pt x="319" y="555"/>
                </a:lnTo>
                <a:lnTo>
                  <a:pt x="332" y="3090"/>
                </a:lnTo>
                <a:lnTo>
                  <a:pt x="345" y="3110"/>
                </a:lnTo>
                <a:lnTo>
                  <a:pt x="357" y="793"/>
                </a:lnTo>
                <a:lnTo>
                  <a:pt x="368" y="2753"/>
                </a:lnTo>
                <a:lnTo>
                  <a:pt x="381" y="3169"/>
                </a:lnTo>
                <a:lnTo>
                  <a:pt x="394" y="337"/>
                </a:lnTo>
                <a:lnTo>
                  <a:pt x="405" y="3208"/>
                </a:lnTo>
                <a:lnTo>
                  <a:pt x="417" y="2812"/>
                </a:lnTo>
                <a:lnTo>
                  <a:pt x="430" y="733"/>
                </a:lnTo>
                <a:lnTo>
                  <a:pt x="442" y="3188"/>
                </a:lnTo>
                <a:lnTo>
                  <a:pt x="455" y="3426"/>
                </a:lnTo>
                <a:lnTo>
                  <a:pt x="467" y="1169"/>
                </a:lnTo>
                <a:lnTo>
                  <a:pt x="482" y="2595"/>
                </a:lnTo>
                <a:lnTo>
                  <a:pt x="492" y="2575"/>
                </a:lnTo>
                <a:lnTo>
                  <a:pt x="505" y="238"/>
                </a:lnTo>
                <a:lnTo>
                  <a:pt x="517" y="2852"/>
                </a:lnTo>
                <a:lnTo>
                  <a:pt x="529" y="2812"/>
                </a:lnTo>
                <a:lnTo>
                  <a:pt x="541" y="931"/>
                </a:lnTo>
                <a:lnTo>
                  <a:pt x="554" y="3188"/>
                </a:lnTo>
                <a:lnTo>
                  <a:pt x="566" y="2515"/>
                </a:lnTo>
                <a:lnTo>
                  <a:pt x="579" y="515"/>
                </a:lnTo>
                <a:lnTo>
                  <a:pt x="591" y="2990"/>
                </a:lnTo>
                <a:lnTo>
                  <a:pt x="602" y="3386"/>
                </a:lnTo>
                <a:lnTo>
                  <a:pt x="614" y="693"/>
                </a:lnTo>
                <a:lnTo>
                  <a:pt x="627" y="2951"/>
                </a:lnTo>
                <a:lnTo>
                  <a:pt x="640" y="3090"/>
                </a:lnTo>
                <a:lnTo>
                  <a:pt x="653" y="376"/>
                </a:lnTo>
                <a:lnTo>
                  <a:pt x="664" y="3248"/>
                </a:lnTo>
                <a:lnTo>
                  <a:pt x="676" y="2694"/>
                </a:lnTo>
                <a:lnTo>
                  <a:pt x="689" y="555"/>
                </a:lnTo>
                <a:lnTo>
                  <a:pt x="701" y="2812"/>
                </a:lnTo>
                <a:lnTo>
                  <a:pt x="712" y="2892"/>
                </a:lnTo>
                <a:lnTo>
                  <a:pt x="725" y="991"/>
                </a:lnTo>
                <a:lnTo>
                  <a:pt x="739" y="2397"/>
                </a:lnTo>
                <a:lnTo>
                  <a:pt x="751" y="2694"/>
                </a:lnTo>
                <a:lnTo>
                  <a:pt x="761" y="614"/>
                </a:lnTo>
                <a:lnTo>
                  <a:pt x="774" y="2654"/>
                </a:lnTo>
                <a:lnTo>
                  <a:pt x="786" y="3486"/>
                </a:lnTo>
                <a:lnTo>
                  <a:pt x="798" y="476"/>
                </a:lnTo>
                <a:lnTo>
                  <a:pt x="812" y="3228"/>
                </a:lnTo>
                <a:lnTo>
                  <a:pt x="826" y="2614"/>
                </a:lnTo>
                <a:lnTo>
                  <a:pt x="836" y="2773"/>
                </a:lnTo>
                <a:lnTo>
                  <a:pt x="848" y="674"/>
                </a:lnTo>
                <a:lnTo>
                  <a:pt x="862" y="3228"/>
                </a:lnTo>
                <a:lnTo>
                  <a:pt x="874" y="3268"/>
                </a:lnTo>
                <a:lnTo>
                  <a:pt x="885" y="2753"/>
                </a:lnTo>
                <a:lnTo>
                  <a:pt x="898" y="832"/>
                </a:lnTo>
                <a:lnTo>
                  <a:pt x="910" y="3288"/>
                </a:lnTo>
                <a:lnTo>
                  <a:pt x="923" y="3110"/>
                </a:lnTo>
                <a:lnTo>
                  <a:pt x="935" y="3288"/>
                </a:lnTo>
                <a:lnTo>
                  <a:pt x="947" y="1327"/>
                </a:lnTo>
                <a:lnTo>
                  <a:pt x="960" y="2971"/>
                </a:lnTo>
                <a:lnTo>
                  <a:pt x="972" y="2932"/>
                </a:lnTo>
                <a:lnTo>
                  <a:pt x="984" y="2990"/>
                </a:lnTo>
                <a:lnTo>
                  <a:pt x="997" y="476"/>
                </a:lnTo>
                <a:lnTo>
                  <a:pt x="1008" y="2614"/>
                </a:lnTo>
                <a:lnTo>
                  <a:pt x="1020" y="2990"/>
                </a:lnTo>
                <a:lnTo>
                  <a:pt x="1033" y="2990"/>
                </a:lnTo>
                <a:lnTo>
                  <a:pt x="1047" y="753"/>
                </a:lnTo>
                <a:lnTo>
                  <a:pt x="1057" y="2674"/>
                </a:lnTo>
                <a:lnTo>
                  <a:pt x="1069" y="3268"/>
                </a:lnTo>
                <a:lnTo>
                  <a:pt x="1082" y="2812"/>
                </a:lnTo>
                <a:lnTo>
                  <a:pt x="1094" y="614"/>
                </a:lnTo>
                <a:lnTo>
                  <a:pt x="1107" y="2792"/>
                </a:lnTo>
                <a:lnTo>
                  <a:pt x="1119" y="3090"/>
                </a:lnTo>
                <a:lnTo>
                  <a:pt x="1132" y="3110"/>
                </a:lnTo>
                <a:lnTo>
                  <a:pt x="1144" y="793"/>
                </a:lnTo>
                <a:lnTo>
                  <a:pt x="1157" y="2753"/>
                </a:lnTo>
                <a:lnTo>
                  <a:pt x="1170" y="3169"/>
                </a:lnTo>
                <a:lnTo>
                  <a:pt x="1181" y="2634"/>
                </a:lnTo>
                <a:lnTo>
                  <a:pt x="1193" y="793"/>
                </a:lnTo>
                <a:lnTo>
                  <a:pt x="1206" y="2812"/>
                </a:lnTo>
                <a:lnTo>
                  <a:pt x="1218" y="3149"/>
                </a:lnTo>
                <a:lnTo>
                  <a:pt x="1229" y="951"/>
                </a:lnTo>
                <a:lnTo>
                  <a:pt x="1242" y="3426"/>
                </a:lnTo>
                <a:lnTo>
                  <a:pt x="1255" y="3070"/>
                </a:lnTo>
                <a:lnTo>
                  <a:pt x="1267" y="178"/>
                </a:lnTo>
                <a:lnTo>
                  <a:pt x="1279" y="2575"/>
                </a:lnTo>
                <a:lnTo>
                  <a:pt x="1291" y="2714"/>
                </a:lnTo>
                <a:lnTo>
                  <a:pt x="1304" y="376"/>
                </a:lnTo>
                <a:lnTo>
                  <a:pt x="1316" y="2812"/>
                </a:lnTo>
                <a:lnTo>
                  <a:pt x="1328" y="3268"/>
                </a:lnTo>
                <a:lnTo>
                  <a:pt x="1341" y="951"/>
                </a:lnTo>
                <a:lnTo>
                  <a:pt x="1355" y="2515"/>
                </a:lnTo>
                <a:lnTo>
                  <a:pt x="1366" y="3050"/>
                </a:lnTo>
                <a:lnTo>
                  <a:pt x="1378" y="456"/>
                </a:lnTo>
                <a:lnTo>
                  <a:pt x="1379" y="4931"/>
                </a:lnTo>
                <a:lnTo>
                  <a:pt x="1390" y="3386"/>
                </a:lnTo>
                <a:lnTo>
                  <a:pt x="1401" y="2932"/>
                </a:lnTo>
                <a:lnTo>
                  <a:pt x="1413" y="832"/>
                </a:lnTo>
                <a:lnTo>
                  <a:pt x="1427" y="3090"/>
                </a:lnTo>
                <a:lnTo>
                  <a:pt x="1440" y="2912"/>
                </a:lnTo>
                <a:lnTo>
                  <a:pt x="1452" y="1109"/>
                </a:lnTo>
                <a:lnTo>
                  <a:pt x="1465" y="2694"/>
                </a:lnTo>
                <a:lnTo>
                  <a:pt x="1477" y="2912"/>
                </a:lnTo>
                <a:lnTo>
                  <a:pt x="1489" y="456"/>
                </a:lnTo>
                <a:lnTo>
                  <a:pt x="1501" y="2892"/>
                </a:lnTo>
                <a:lnTo>
                  <a:pt x="1514" y="3228"/>
                </a:lnTo>
                <a:lnTo>
                  <a:pt x="1525" y="159"/>
                </a:lnTo>
                <a:lnTo>
                  <a:pt x="1537" y="2694"/>
                </a:lnTo>
                <a:lnTo>
                  <a:pt x="1550" y="3268"/>
                </a:lnTo>
                <a:lnTo>
                  <a:pt x="1562" y="0"/>
                </a:lnTo>
                <a:lnTo>
                  <a:pt x="1575" y="3486"/>
                </a:lnTo>
                <a:lnTo>
                  <a:pt x="1586" y="2872"/>
                </a:lnTo>
                <a:lnTo>
                  <a:pt x="1599" y="832"/>
                </a:lnTo>
                <a:lnTo>
                  <a:pt x="1612" y="2614"/>
                </a:lnTo>
                <a:lnTo>
                  <a:pt x="1624" y="2773"/>
                </a:lnTo>
                <a:lnTo>
                  <a:pt x="1635" y="3110"/>
                </a:lnTo>
                <a:lnTo>
                  <a:pt x="1648" y="3228"/>
                </a:lnTo>
                <a:lnTo>
                  <a:pt x="1662" y="3268"/>
                </a:lnTo>
                <a:lnTo>
                  <a:pt x="1673" y="2753"/>
                </a:lnTo>
                <a:lnTo>
                  <a:pt x="1685" y="693"/>
                </a:lnTo>
                <a:lnTo>
                  <a:pt x="1697" y="3288"/>
                </a:lnTo>
                <a:lnTo>
                  <a:pt x="1710" y="3110"/>
                </a:lnTo>
                <a:lnTo>
                  <a:pt x="1721" y="3288"/>
                </a:lnTo>
                <a:lnTo>
                  <a:pt x="1735" y="3268"/>
                </a:lnTo>
                <a:lnTo>
                  <a:pt x="1748" y="1030"/>
                </a:lnTo>
                <a:lnTo>
                  <a:pt x="1759" y="2932"/>
                </a:lnTo>
                <a:lnTo>
                  <a:pt x="1772" y="2990"/>
                </a:lnTo>
                <a:lnTo>
                  <a:pt x="1785" y="2595"/>
                </a:lnTo>
                <a:lnTo>
                  <a:pt x="1796" y="2614"/>
                </a:lnTo>
                <a:lnTo>
                  <a:pt x="1807" y="2990"/>
                </a:lnTo>
                <a:lnTo>
                  <a:pt x="1821" y="2990"/>
                </a:lnTo>
                <a:lnTo>
                  <a:pt x="1833" y="753"/>
                </a:lnTo>
                <a:lnTo>
                  <a:pt x="1845" y="2674"/>
                </a:lnTo>
                <a:lnTo>
                  <a:pt x="1858" y="3268"/>
                </a:lnTo>
                <a:lnTo>
                  <a:pt x="1869" y="2812"/>
                </a:lnTo>
                <a:lnTo>
                  <a:pt x="1882" y="3050"/>
                </a:lnTo>
                <a:lnTo>
                  <a:pt x="1894" y="416"/>
                </a:lnTo>
                <a:lnTo>
                  <a:pt x="1907" y="3090"/>
                </a:lnTo>
                <a:lnTo>
                  <a:pt x="1920" y="3110"/>
                </a:lnTo>
                <a:lnTo>
                  <a:pt x="1931" y="3169"/>
                </a:lnTo>
                <a:lnTo>
                  <a:pt x="1943" y="2753"/>
                </a:lnTo>
                <a:lnTo>
                  <a:pt x="1955" y="3169"/>
                </a:lnTo>
                <a:lnTo>
                  <a:pt x="1968" y="2634"/>
                </a:lnTo>
                <a:lnTo>
                  <a:pt x="1982" y="793"/>
                </a:lnTo>
                <a:lnTo>
                  <a:pt x="1992" y="2812"/>
                </a:lnTo>
                <a:lnTo>
                  <a:pt x="2005" y="3149"/>
                </a:lnTo>
                <a:lnTo>
                  <a:pt x="2018" y="3188"/>
                </a:lnTo>
                <a:lnTo>
                  <a:pt x="2029" y="3426"/>
                </a:lnTo>
                <a:lnTo>
                  <a:pt x="2043" y="832"/>
                </a:lnTo>
                <a:lnTo>
                  <a:pt x="2055" y="2595"/>
                </a:lnTo>
                <a:lnTo>
                  <a:pt x="2067" y="2575"/>
                </a:lnTo>
                <a:lnTo>
                  <a:pt x="2080" y="2714"/>
                </a:lnTo>
                <a:lnTo>
                  <a:pt x="2092" y="2852"/>
                </a:lnTo>
                <a:lnTo>
                  <a:pt x="2105" y="2812"/>
                </a:lnTo>
                <a:lnTo>
                  <a:pt x="2116" y="3268"/>
                </a:lnTo>
                <a:lnTo>
                  <a:pt x="2129" y="713"/>
                </a:lnTo>
                <a:lnTo>
                  <a:pt x="2141" y="2515"/>
                </a:lnTo>
                <a:lnTo>
                  <a:pt x="2153" y="3050"/>
                </a:lnTo>
                <a:lnTo>
                  <a:pt x="2165" y="2990"/>
                </a:lnTo>
                <a:lnTo>
                  <a:pt x="2178" y="3386"/>
                </a:lnTo>
                <a:lnTo>
                  <a:pt x="2190" y="396"/>
                </a:lnTo>
                <a:lnTo>
                  <a:pt x="2202" y="2951"/>
                </a:lnTo>
                <a:lnTo>
                  <a:pt x="2215" y="3090"/>
                </a:lnTo>
                <a:lnTo>
                  <a:pt x="2227" y="2912"/>
                </a:lnTo>
                <a:lnTo>
                  <a:pt x="2239" y="3248"/>
                </a:lnTo>
                <a:lnTo>
                  <a:pt x="2251" y="2694"/>
                </a:lnTo>
                <a:lnTo>
                  <a:pt x="2263" y="2912"/>
                </a:lnTo>
                <a:lnTo>
                  <a:pt x="2278" y="2812"/>
                </a:lnTo>
                <a:lnTo>
                  <a:pt x="2288" y="535"/>
                </a:lnTo>
                <a:lnTo>
                  <a:pt x="2300" y="3228"/>
                </a:lnTo>
                <a:lnTo>
                  <a:pt x="2313" y="2397"/>
                </a:lnTo>
                <a:lnTo>
                  <a:pt x="2326" y="2694"/>
                </a:lnTo>
                <a:lnTo>
                  <a:pt x="2336" y="3268"/>
                </a:lnTo>
                <a:lnTo>
                  <a:pt x="2350" y="0"/>
                </a:lnTo>
                <a:lnTo>
                  <a:pt x="2363" y="3486"/>
                </a:lnTo>
                <a:lnTo>
                  <a:pt x="2375" y="2872"/>
                </a:lnTo>
                <a:lnTo>
                  <a:pt x="2388" y="3228"/>
                </a:lnTo>
                <a:lnTo>
                  <a:pt x="2401" y="2614"/>
                </a:lnTo>
                <a:lnTo>
                  <a:pt x="2411" y="2773"/>
                </a:lnTo>
                <a:lnTo>
                  <a:pt x="2423" y="3110"/>
                </a:lnTo>
                <a:lnTo>
                  <a:pt x="2437" y="793"/>
                </a:lnTo>
              </a:path>
            </a:pathLst>
          </a:custGeom>
          <a:noFill/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624" name="Freeform 819"/>
          <p:cNvSpPr>
            <a:spLocks/>
          </p:cNvSpPr>
          <p:nvPr/>
        </p:nvSpPr>
        <p:spPr bwMode="auto">
          <a:xfrm>
            <a:off x="5694363" y="4538663"/>
            <a:ext cx="295275" cy="1106487"/>
          </a:xfrm>
          <a:custGeom>
            <a:avLst/>
            <a:gdLst>
              <a:gd name="T0" fmla="*/ 12 w 934"/>
              <a:gd name="T1" fmla="*/ 4020 h 4178"/>
              <a:gd name="T2" fmla="*/ 36 w 934"/>
              <a:gd name="T3" fmla="*/ 3882 h 4178"/>
              <a:gd name="T4" fmla="*/ 61 w 934"/>
              <a:gd name="T5" fmla="*/ 1564 h 4178"/>
              <a:gd name="T6" fmla="*/ 85 w 934"/>
              <a:gd name="T7" fmla="*/ 4020 h 4178"/>
              <a:gd name="T8" fmla="*/ 110 w 934"/>
              <a:gd name="T9" fmla="*/ 3684 h 4178"/>
              <a:gd name="T10" fmla="*/ 133 w 934"/>
              <a:gd name="T11" fmla="*/ 3347 h 4178"/>
              <a:gd name="T12" fmla="*/ 158 w 934"/>
              <a:gd name="T13" fmla="*/ 3742 h 4178"/>
              <a:gd name="T14" fmla="*/ 182 w 934"/>
              <a:gd name="T15" fmla="*/ 3960 h 4178"/>
              <a:gd name="T16" fmla="*/ 207 w 934"/>
              <a:gd name="T17" fmla="*/ 1584 h 4178"/>
              <a:gd name="T18" fmla="*/ 234 w 934"/>
              <a:gd name="T19" fmla="*/ 3802 h 4178"/>
              <a:gd name="T20" fmla="*/ 256 w 934"/>
              <a:gd name="T21" fmla="*/ 3842 h 4178"/>
              <a:gd name="T22" fmla="*/ 283 w 934"/>
              <a:gd name="T23" fmla="*/ 3921 h 4178"/>
              <a:gd name="T24" fmla="*/ 308 w 934"/>
              <a:gd name="T25" fmla="*/ 3921 h 4178"/>
              <a:gd name="T26" fmla="*/ 331 w 934"/>
              <a:gd name="T27" fmla="*/ 3960 h 4178"/>
              <a:gd name="T28" fmla="*/ 356 w 934"/>
              <a:gd name="T29" fmla="*/ 1485 h 4178"/>
              <a:gd name="T30" fmla="*/ 380 w 934"/>
              <a:gd name="T31" fmla="*/ 4178 h 4178"/>
              <a:gd name="T32" fmla="*/ 406 w 934"/>
              <a:gd name="T33" fmla="*/ 3347 h 4178"/>
              <a:gd name="T34" fmla="*/ 429 w 934"/>
              <a:gd name="T35" fmla="*/ 3466 h 4178"/>
              <a:gd name="T36" fmla="*/ 456 w 934"/>
              <a:gd name="T37" fmla="*/ 3564 h 4178"/>
              <a:gd name="T38" fmla="*/ 478 w 934"/>
              <a:gd name="T39" fmla="*/ 3940 h 4178"/>
              <a:gd name="T40" fmla="*/ 503 w 934"/>
              <a:gd name="T41" fmla="*/ 1267 h 4178"/>
              <a:gd name="T42" fmla="*/ 529 w 934"/>
              <a:gd name="T43" fmla="*/ 4138 h 4178"/>
              <a:gd name="T44" fmla="*/ 553 w 934"/>
              <a:gd name="T45" fmla="*/ 3703 h 4178"/>
              <a:gd name="T46" fmla="*/ 578 w 934"/>
              <a:gd name="T47" fmla="*/ 3664 h 4178"/>
              <a:gd name="T48" fmla="*/ 602 w 934"/>
              <a:gd name="T49" fmla="*/ 3446 h 4178"/>
              <a:gd name="T50" fmla="*/ 627 w 934"/>
              <a:gd name="T51" fmla="*/ 3564 h 4178"/>
              <a:gd name="T52" fmla="*/ 652 w 934"/>
              <a:gd name="T53" fmla="*/ 1624 h 4178"/>
              <a:gd name="T54" fmla="*/ 676 w 934"/>
              <a:gd name="T55" fmla="*/ 3446 h 4178"/>
              <a:gd name="T56" fmla="*/ 701 w 934"/>
              <a:gd name="T57" fmla="*/ 3406 h 4178"/>
              <a:gd name="T58" fmla="*/ 725 w 934"/>
              <a:gd name="T59" fmla="*/ 3624 h 4178"/>
              <a:gd name="T60" fmla="*/ 749 w 934"/>
              <a:gd name="T61" fmla="*/ 3366 h 4178"/>
              <a:gd name="T62" fmla="*/ 773 w 934"/>
              <a:gd name="T63" fmla="*/ 3862 h 4178"/>
              <a:gd name="T64" fmla="*/ 798 w 934"/>
              <a:gd name="T65" fmla="*/ 4020 h 4178"/>
              <a:gd name="T66" fmla="*/ 822 w 934"/>
              <a:gd name="T67" fmla="*/ 3882 h 4178"/>
              <a:gd name="T68" fmla="*/ 849 w 934"/>
              <a:gd name="T69" fmla="*/ 3862 h 4178"/>
              <a:gd name="T70" fmla="*/ 872 w 934"/>
              <a:gd name="T71" fmla="*/ 2773 h 4178"/>
              <a:gd name="T72" fmla="*/ 897 w 934"/>
              <a:gd name="T73" fmla="*/ 3940 h 4178"/>
              <a:gd name="T74" fmla="*/ 923 w 934"/>
              <a:gd name="T75" fmla="*/ 3802 h 417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934"/>
              <a:gd name="T115" fmla="*/ 0 h 4178"/>
              <a:gd name="T116" fmla="*/ 934 w 934"/>
              <a:gd name="T117" fmla="*/ 4178 h 4178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934" h="4178">
                <a:moveTo>
                  <a:pt x="0" y="1545"/>
                </a:moveTo>
                <a:lnTo>
                  <a:pt x="12" y="4020"/>
                </a:lnTo>
                <a:lnTo>
                  <a:pt x="23" y="3505"/>
                </a:lnTo>
                <a:lnTo>
                  <a:pt x="36" y="3882"/>
                </a:lnTo>
                <a:lnTo>
                  <a:pt x="48" y="4040"/>
                </a:lnTo>
                <a:lnTo>
                  <a:pt x="61" y="1564"/>
                </a:lnTo>
                <a:lnTo>
                  <a:pt x="72" y="4040"/>
                </a:lnTo>
                <a:lnTo>
                  <a:pt x="85" y="4020"/>
                </a:lnTo>
                <a:lnTo>
                  <a:pt x="98" y="3723"/>
                </a:lnTo>
                <a:lnTo>
                  <a:pt x="110" y="3684"/>
                </a:lnTo>
                <a:lnTo>
                  <a:pt x="122" y="3742"/>
                </a:lnTo>
                <a:lnTo>
                  <a:pt x="133" y="3347"/>
                </a:lnTo>
                <a:lnTo>
                  <a:pt x="148" y="911"/>
                </a:lnTo>
                <a:lnTo>
                  <a:pt x="158" y="3742"/>
                </a:lnTo>
                <a:lnTo>
                  <a:pt x="171" y="3742"/>
                </a:lnTo>
                <a:lnTo>
                  <a:pt x="182" y="3960"/>
                </a:lnTo>
                <a:lnTo>
                  <a:pt x="195" y="3426"/>
                </a:lnTo>
                <a:lnTo>
                  <a:pt x="207" y="1584"/>
                </a:lnTo>
                <a:lnTo>
                  <a:pt x="221" y="3564"/>
                </a:lnTo>
                <a:lnTo>
                  <a:pt x="234" y="3802"/>
                </a:lnTo>
                <a:lnTo>
                  <a:pt x="246" y="3544"/>
                </a:lnTo>
                <a:lnTo>
                  <a:pt x="256" y="3842"/>
                </a:lnTo>
                <a:lnTo>
                  <a:pt x="270" y="3862"/>
                </a:lnTo>
                <a:lnTo>
                  <a:pt x="283" y="3921"/>
                </a:lnTo>
                <a:lnTo>
                  <a:pt x="295" y="3505"/>
                </a:lnTo>
                <a:lnTo>
                  <a:pt x="308" y="3921"/>
                </a:lnTo>
                <a:lnTo>
                  <a:pt x="319" y="3386"/>
                </a:lnTo>
                <a:lnTo>
                  <a:pt x="331" y="3960"/>
                </a:lnTo>
                <a:lnTo>
                  <a:pt x="344" y="3564"/>
                </a:lnTo>
                <a:lnTo>
                  <a:pt x="356" y="1485"/>
                </a:lnTo>
                <a:lnTo>
                  <a:pt x="368" y="3940"/>
                </a:lnTo>
                <a:lnTo>
                  <a:pt x="380" y="4178"/>
                </a:lnTo>
                <a:lnTo>
                  <a:pt x="393" y="3822"/>
                </a:lnTo>
                <a:lnTo>
                  <a:pt x="406" y="3347"/>
                </a:lnTo>
                <a:lnTo>
                  <a:pt x="418" y="871"/>
                </a:lnTo>
                <a:lnTo>
                  <a:pt x="429" y="3466"/>
                </a:lnTo>
                <a:lnTo>
                  <a:pt x="441" y="3604"/>
                </a:lnTo>
                <a:lnTo>
                  <a:pt x="456" y="3564"/>
                </a:lnTo>
                <a:lnTo>
                  <a:pt x="467" y="4020"/>
                </a:lnTo>
                <a:lnTo>
                  <a:pt x="478" y="3940"/>
                </a:lnTo>
                <a:lnTo>
                  <a:pt x="490" y="3267"/>
                </a:lnTo>
                <a:lnTo>
                  <a:pt x="503" y="1267"/>
                </a:lnTo>
                <a:lnTo>
                  <a:pt x="515" y="3742"/>
                </a:lnTo>
                <a:lnTo>
                  <a:pt x="529" y="4138"/>
                </a:lnTo>
                <a:lnTo>
                  <a:pt x="542" y="3684"/>
                </a:lnTo>
                <a:lnTo>
                  <a:pt x="553" y="3703"/>
                </a:lnTo>
                <a:lnTo>
                  <a:pt x="566" y="1723"/>
                </a:lnTo>
                <a:lnTo>
                  <a:pt x="578" y="3664"/>
                </a:lnTo>
                <a:lnTo>
                  <a:pt x="591" y="4000"/>
                </a:lnTo>
                <a:lnTo>
                  <a:pt x="602" y="3446"/>
                </a:lnTo>
                <a:lnTo>
                  <a:pt x="615" y="3664"/>
                </a:lnTo>
                <a:lnTo>
                  <a:pt x="627" y="3564"/>
                </a:lnTo>
                <a:lnTo>
                  <a:pt x="639" y="3644"/>
                </a:lnTo>
                <a:lnTo>
                  <a:pt x="652" y="1624"/>
                </a:lnTo>
                <a:lnTo>
                  <a:pt x="663" y="3149"/>
                </a:lnTo>
                <a:lnTo>
                  <a:pt x="676" y="3446"/>
                </a:lnTo>
                <a:lnTo>
                  <a:pt x="688" y="4020"/>
                </a:lnTo>
                <a:lnTo>
                  <a:pt x="701" y="3406"/>
                </a:lnTo>
                <a:lnTo>
                  <a:pt x="714" y="1584"/>
                </a:lnTo>
                <a:lnTo>
                  <a:pt x="725" y="3624"/>
                </a:lnTo>
                <a:lnTo>
                  <a:pt x="737" y="3980"/>
                </a:lnTo>
                <a:lnTo>
                  <a:pt x="749" y="3366"/>
                </a:lnTo>
                <a:lnTo>
                  <a:pt x="764" y="3525"/>
                </a:lnTo>
                <a:lnTo>
                  <a:pt x="773" y="3862"/>
                </a:lnTo>
                <a:lnTo>
                  <a:pt x="786" y="3980"/>
                </a:lnTo>
                <a:lnTo>
                  <a:pt x="798" y="4020"/>
                </a:lnTo>
                <a:lnTo>
                  <a:pt x="811" y="3505"/>
                </a:lnTo>
                <a:lnTo>
                  <a:pt x="822" y="3882"/>
                </a:lnTo>
                <a:lnTo>
                  <a:pt x="836" y="4040"/>
                </a:lnTo>
                <a:lnTo>
                  <a:pt x="849" y="3862"/>
                </a:lnTo>
                <a:lnTo>
                  <a:pt x="861" y="4040"/>
                </a:lnTo>
                <a:lnTo>
                  <a:pt x="872" y="2773"/>
                </a:lnTo>
                <a:lnTo>
                  <a:pt x="886" y="3010"/>
                </a:lnTo>
                <a:lnTo>
                  <a:pt x="897" y="3940"/>
                </a:lnTo>
                <a:lnTo>
                  <a:pt x="910" y="3505"/>
                </a:lnTo>
                <a:lnTo>
                  <a:pt x="923" y="3802"/>
                </a:lnTo>
                <a:lnTo>
                  <a:pt x="934" y="0"/>
                </a:lnTo>
              </a:path>
            </a:pathLst>
          </a:custGeom>
          <a:noFill/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625" name="Freeform 820"/>
          <p:cNvSpPr>
            <a:spLocks/>
          </p:cNvSpPr>
          <p:nvPr/>
        </p:nvSpPr>
        <p:spPr bwMode="auto">
          <a:xfrm>
            <a:off x="5991225" y="4538663"/>
            <a:ext cx="776288" cy="1189037"/>
          </a:xfrm>
          <a:custGeom>
            <a:avLst/>
            <a:gdLst>
              <a:gd name="T0" fmla="*/ 36 w 2449"/>
              <a:gd name="T1" fmla="*/ 3069 h 4496"/>
              <a:gd name="T2" fmla="*/ 85 w 2449"/>
              <a:gd name="T3" fmla="*/ 3980 h 4496"/>
              <a:gd name="T4" fmla="*/ 137 w 2449"/>
              <a:gd name="T5" fmla="*/ 2931 h 4496"/>
              <a:gd name="T6" fmla="*/ 183 w 2449"/>
              <a:gd name="T7" fmla="*/ 4118 h 4496"/>
              <a:gd name="T8" fmla="*/ 234 w 2449"/>
              <a:gd name="T9" fmla="*/ 3921 h 4496"/>
              <a:gd name="T10" fmla="*/ 282 w 2449"/>
              <a:gd name="T11" fmla="*/ 4040 h 4496"/>
              <a:gd name="T12" fmla="*/ 332 w 2449"/>
              <a:gd name="T13" fmla="*/ 3208 h 4496"/>
              <a:gd name="T14" fmla="*/ 381 w 2449"/>
              <a:gd name="T15" fmla="*/ 3802 h 4496"/>
              <a:gd name="T16" fmla="*/ 429 w 2449"/>
              <a:gd name="T17" fmla="*/ 3723 h 4496"/>
              <a:gd name="T18" fmla="*/ 478 w 2449"/>
              <a:gd name="T19" fmla="*/ 3940 h 4496"/>
              <a:gd name="T20" fmla="*/ 530 w 2449"/>
              <a:gd name="T21" fmla="*/ 3446 h 4496"/>
              <a:gd name="T22" fmla="*/ 578 w 2449"/>
              <a:gd name="T23" fmla="*/ 2931 h 4496"/>
              <a:gd name="T24" fmla="*/ 628 w 2449"/>
              <a:gd name="T25" fmla="*/ 4416 h 4496"/>
              <a:gd name="T26" fmla="*/ 676 w 2449"/>
              <a:gd name="T27" fmla="*/ 4476 h 4496"/>
              <a:gd name="T28" fmla="*/ 724 w 2449"/>
              <a:gd name="T29" fmla="*/ 3901 h 4496"/>
              <a:gd name="T30" fmla="*/ 774 w 2449"/>
              <a:gd name="T31" fmla="*/ 3267 h 4496"/>
              <a:gd name="T32" fmla="*/ 825 w 2449"/>
              <a:gd name="T33" fmla="*/ 4080 h 4496"/>
              <a:gd name="T34" fmla="*/ 874 w 2449"/>
              <a:gd name="T35" fmla="*/ 3842 h 4496"/>
              <a:gd name="T36" fmla="*/ 923 w 2449"/>
              <a:gd name="T37" fmla="*/ 3862 h 4496"/>
              <a:gd name="T38" fmla="*/ 972 w 2449"/>
              <a:gd name="T39" fmla="*/ 3901 h 4496"/>
              <a:gd name="T40" fmla="*/ 1021 w 2449"/>
              <a:gd name="T41" fmla="*/ 4178 h 4496"/>
              <a:gd name="T42" fmla="*/ 1069 w 2449"/>
              <a:gd name="T43" fmla="*/ 3466 h 4496"/>
              <a:gd name="T44" fmla="*/ 1118 w 2449"/>
              <a:gd name="T45" fmla="*/ 3940 h 4496"/>
              <a:gd name="T46" fmla="*/ 1167 w 2449"/>
              <a:gd name="T47" fmla="*/ 4138 h 4496"/>
              <a:gd name="T48" fmla="*/ 1219 w 2449"/>
              <a:gd name="T49" fmla="*/ 3664 h 4496"/>
              <a:gd name="T50" fmla="*/ 1267 w 2449"/>
              <a:gd name="T51" fmla="*/ 3564 h 4496"/>
              <a:gd name="T52" fmla="*/ 1317 w 2449"/>
              <a:gd name="T53" fmla="*/ 3446 h 4496"/>
              <a:gd name="T54" fmla="*/ 1367 w 2449"/>
              <a:gd name="T55" fmla="*/ 3624 h 4496"/>
              <a:gd name="T56" fmla="*/ 1414 w 2449"/>
              <a:gd name="T57" fmla="*/ 3862 h 4496"/>
              <a:gd name="T58" fmla="*/ 1465 w 2449"/>
              <a:gd name="T59" fmla="*/ 3882 h 4496"/>
              <a:gd name="T60" fmla="*/ 1513 w 2449"/>
              <a:gd name="T61" fmla="*/ 4020 h 4496"/>
              <a:gd name="T62" fmla="*/ 1562 w 2449"/>
              <a:gd name="T63" fmla="*/ 3347 h 4496"/>
              <a:gd name="T64" fmla="*/ 1611 w 2449"/>
              <a:gd name="T65" fmla="*/ 3960 h 4496"/>
              <a:gd name="T66" fmla="*/ 1660 w 2449"/>
              <a:gd name="T67" fmla="*/ 3802 h 4496"/>
              <a:gd name="T68" fmla="*/ 1709 w 2449"/>
              <a:gd name="T69" fmla="*/ 3921 h 4496"/>
              <a:gd name="T70" fmla="*/ 1759 w 2449"/>
              <a:gd name="T71" fmla="*/ 3960 h 4496"/>
              <a:gd name="T72" fmla="*/ 1809 w 2449"/>
              <a:gd name="T73" fmla="*/ 4178 h 4496"/>
              <a:gd name="T74" fmla="*/ 1858 w 2449"/>
              <a:gd name="T75" fmla="*/ 3466 h 4496"/>
              <a:gd name="T76" fmla="*/ 1907 w 2449"/>
              <a:gd name="T77" fmla="*/ 3940 h 4496"/>
              <a:gd name="T78" fmla="*/ 1955 w 2449"/>
              <a:gd name="T79" fmla="*/ 4138 h 4496"/>
              <a:gd name="T80" fmla="*/ 2004 w 2449"/>
              <a:gd name="T81" fmla="*/ 3664 h 4496"/>
              <a:gd name="T82" fmla="*/ 2055 w 2449"/>
              <a:gd name="T83" fmla="*/ 3684 h 4496"/>
              <a:gd name="T84" fmla="*/ 2105 w 2449"/>
              <a:gd name="T85" fmla="*/ 4000 h 4496"/>
              <a:gd name="T86" fmla="*/ 2153 w 2449"/>
              <a:gd name="T87" fmla="*/ 2792 h 4496"/>
              <a:gd name="T88" fmla="*/ 2202 w 2449"/>
              <a:gd name="T89" fmla="*/ 3307 h 4496"/>
              <a:gd name="T90" fmla="*/ 2251 w 2449"/>
              <a:gd name="T91" fmla="*/ 4218 h 4496"/>
              <a:gd name="T92" fmla="*/ 2300 w 2449"/>
              <a:gd name="T93" fmla="*/ 3525 h 4496"/>
              <a:gd name="T94" fmla="*/ 2349 w 2449"/>
              <a:gd name="T95" fmla="*/ 3386 h 4496"/>
              <a:gd name="T96" fmla="*/ 2398 w 2449"/>
              <a:gd name="T97" fmla="*/ 4258 h 4496"/>
              <a:gd name="T98" fmla="*/ 2449 w 2449"/>
              <a:gd name="T99" fmla="*/ 4020 h 449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2449"/>
              <a:gd name="T151" fmla="*/ 0 h 4496"/>
              <a:gd name="T152" fmla="*/ 2449 w 2449"/>
              <a:gd name="T153" fmla="*/ 4496 h 449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2449" h="4496">
                <a:moveTo>
                  <a:pt x="0" y="0"/>
                </a:moveTo>
                <a:lnTo>
                  <a:pt x="11" y="2951"/>
                </a:lnTo>
                <a:lnTo>
                  <a:pt x="23" y="3010"/>
                </a:lnTo>
                <a:lnTo>
                  <a:pt x="36" y="3069"/>
                </a:lnTo>
                <a:lnTo>
                  <a:pt x="49" y="3149"/>
                </a:lnTo>
                <a:lnTo>
                  <a:pt x="59" y="1050"/>
                </a:lnTo>
                <a:lnTo>
                  <a:pt x="73" y="4298"/>
                </a:lnTo>
                <a:lnTo>
                  <a:pt x="85" y="3980"/>
                </a:lnTo>
                <a:lnTo>
                  <a:pt x="97" y="3940"/>
                </a:lnTo>
                <a:lnTo>
                  <a:pt x="109" y="2951"/>
                </a:lnTo>
                <a:lnTo>
                  <a:pt x="121" y="3010"/>
                </a:lnTo>
                <a:lnTo>
                  <a:pt x="137" y="2931"/>
                </a:lnTo>
                <a:lnTo>
                  <a:pt x="146" y="79"/>
                </a:lnTo>
                <a:lnTo>
                  <a:pt x="159" y="3782"/>
                </a:lnTo>
                <a:lnTo>
                  <a:pt x="171" y="4178"/>
                </a:lnTo>
                <a:lnTo>
                  <a:pt x="183" y="4118"/>
                </a:lnTo>
                <a:lnTo>
                  <a:pt x="195" y="3742"/>
                </a:lnTo>
                <a:lnTo>
                  <a:pt x="209" y="376"/>
                </a:lnTo>
                <a:lnTo>
                  <a:pt x="222" y="4258"/>
                </a:lnTo>
                <a:lnTo>
                  <a:pt x="234" y="3921"/>
                </a:lnTo>
                <a:lnTo>
                  <a:pt x="245" y="3882"/>
                </a:lnTo>
                <a:lnTo>
                  <a:pt x="258" y="4198"/>
                </a:lnTo>
                <a:lnTo>
                  <a:pt x="270" y="3901"/>
                </a:lnTo>
                <a:lnTo>
                  <a:pt x="282" y="4040"/>
                </a:lnTo>
                <a:lnTo>
                  <a:pt x="296" y="1208"/>
                </a:lnTo>
                <a:lnTo>
                  <a:pt x="307" y="2713"/>
                </a:lnTo>
                <a:lnTo>
                  <a:pt x="319" y="2753"/>
                </a:lnTo>
                <a:lnTo>
                  <a:pt x="332" y="3208"/>
                </a:lnTo>
                <a:lnTo>
                  <a:pt x="344" y="3168"/>
                </a:lnTo>
                <a:lnTo>
                  <a:pt x="357" y="911"/>
                </a:lnTo>
                <a:lnTo>
                  <a:pt x="367" y="4080"/>
                </a:lnTo>
                <a:lnTo>
                  <a:pt x="381" y="3802"/>
                </a:lnTo>
                <a:lnTo>
                  <a:pt x="393" y="3188"/>
                </a:lnTo>
                <a:lnTo>
                  <a:pt x="406" y="4218"/>
                </a:lnTo>
                <a:lnTo>
                  <a:pt x="417" y="3921"/>
                </a:lnTo>
                <a:lnTo>
                  <a:pt x="429" y="3723"/>
                </a:lnTo>
                <a:lnTo>
                  <a:pt x="443" y="4020"/>
                </a:lnTo>
                <a:lnTo>
                  <a:pt x="455" y="3228"/>
                </a:lnTo>
                <a:lnTo>
                  <a:pt x="465" y="2970"/>
                </a:lnTo>
                <a:lnTo>
                  <a:pt x="478" y="3940"/>
                </a:lnTo>
                <a:lnTo>
                  <a:pt x="491" y="4496"/>
                </a:lnTo>
                <a:lnTo>
                  <a:pt x="503" y="3862"/>
                </a:lnTo>
                <a:lnTo>
                  <a:pt x="517" y="3069"/>
                </a:lnTo>
                <a:lnTo>
                  <a:pt x="530" y="3446"/>
                </a:lnTo>
                <a:lnTo>
                  <a:pt x="541" y="3842"/>
                </a:lnTo>
                <a:lnTo>
                  <a:pt x="553" y="3406"/>
                </a:lnTo>
                <a:lnTo>
                  <a:pt x="566" y="2713"/>
                </a:lnTo>
                <a:lnTo>
                  <a:pt x="578" y="2931"/>
                </a:lnTo>
                <a:lnTo>
                  <a:pt x="589" y="3347"/>
                </a:lnTo>
                <a:lnTo>
                  <a:pt x="601" y="3049"/>
                </a:lnTo>
                <a:lnTo>
                  <a:pt x="615" y="3347"/>
                </a:lnTo>
                <a:lnTo>
                  <a:pt x="628" y="4416"/>
                </a:lnTo>
                <a:lnTo>
                  <a:pt x="639" y="1307"/>
                </a:lnTo>
                <a:lnTo>
                  <a:pt x="651" y="4238"/>
                </a:lnTo>
                <a:lnTo>
                  <a:pt x="663" y="4298"/>
                </a:lnTo>
                <a:lnTo>
                  <a:pt x="676" y="4476"/>
                </a:lnTo>
                <a:lnTo>
                  <a:pt x="689" y="4278"/>
                </a:lnTo>
                <a:lnTo>
                  <a:pt x="701" y="1505"/>
                </a:lnTo>
                <a:lnTo>
                  <a:pt x="713" y="4298"/>
                </a:lnTo>
                <a:lnTo>
                  <a:pt x="724" y="3901"/>
                </a:lnTo>
                <a:lnTo>
                  <a:pt x="737" y="4356"/>
                </a:lnTo>
                <a:lnTo>
                  <a:pt x="752" y="3624"/>
                </a:lnTo>
                <a:lnTo>
                  <a:pt x="761" y="3664"/>
                </a:lnTo>
                <a:lnTo>
                  <a:pt x="774" y="3267"/>
                </a:lnTo>
                <a:lnTo>
                  <a:pt x="786" y="673"/>
                </a:lnTo>
                <a:lnTo>
                  <a:pt x="799" y="3544"/>
                </a:lnTo>
                <a:lnTo>
                  <a:pt x="811" y="3742"/>
                </a:lnTo>
                <a:lnTo>
                  <a:pt x="825" y="4080"/>
                </a:lnTo>
                <a:lnTo>
                  <a:pt x="837" y="3584"/>
                </a:lnTo>
                <a:lnTo>
                  <a:pt x="848" y="1426"/>
                </a:lnTo>
                <a:lnTo>
                  <a:pt x="860" y="3564"/>
                </a:lnTo>
                <a:lnTo>
                  <a:pt x="874" y="3842"/>
                </a:lnTo>
                <a:lnTo>
                  <a:pt x="885" y="3366"/>
                </a:lnTo>
                <a:lnTo>
                  <a:pt x="898" y="3505"/>
                </a:lnTo>
                <a:lnTo>
                  <a:pt x="911" y="3684"/>
                </a:lnTo>
                <a:lnTo>
                  <a:pt x="923" y="3862"/>
                </a:lnTo>
                <a:lnTo>
                  <a:pt x="935" y="1050"/>
                </a:lnTo>
                <a:lnTo>
                  <a:pt x="947" y="4040"/>
                </a:lnTo>
                <a:lnTo>
                  <a:pt x="959" y="3228"/>
                </a:lnTo>
                <a:lnTo>
                  <a:pt x="972" y="3901"/>
                </a:lnTo>
                <a:lnTo>
                  <a:pt x="983" y="3525"/>
                </a:lnTo>
                <a:lnTo>
                  <a:pt x="997" y="1327"/>
                </a:lnTo>
                <a:lnTo>
                  <a:pt x="1008" y="3940"/>
                </a:lnTo>
                <a:lnTo>
                  <a:pt x="1021" y="4178"/>
                </a:lnTo>
                <a:lnTo>
                  <a:pt x="1032" y="3822"/>
                </a:lnTo>
                <a:lnTo>
                  <a:pt x="1045" y="3347"/>
                </a:lnTo>
                <a:lnTo>
                  <a:pt x="1060" y="3327"/>
                </a:lnTo>
                <a:lnTo>
                  <a:pt x="1069" y="3466"/>
                </a:lnTo>
                <a:lnTo>
                  <a:pt x="1082" y="3604"/>
                </a:lnTo>
                <a:lnTo>
                  <a:pt x="1094" y="3564"/>
                </a:lnTo>
                <a:lnTo>
                  <a:pt x="1107" y="4020"/>
                </a:lnTo>
                <a:lnTo>
                  <a:pt x="1118" y="3940"/>
                </a:lnTo>
                <a:lnTo>
                  <a:pt x="1132" y="3267"/>
                </a:lnTo>
                <a:lnTo>
                  <a:pt x="1145" y="3802"/>
                </a:lnTo>
                <a:lnTo>
                  <a:pt x="1156" y="3742"/>
                </a:lnTo>
                <a:lnTo>
                  <a:pt x="1167" y="4138"/>
                </a:lnTo>
                <a:lnTo>
                  <a:pt x="1181" y="3684"/>
                </a:lnTo>
                <a:lnTo>
                  <a:pt x="1193" y="3703"/>
                </a:lnTo>
                <a:lnTo>
                  <a:pt x="1206" y="3842"/>
                </a:lnTo>
                <a:lnTo>
                  <a:pt x="1219" y="3664"/>
                </a:lnTo>
                <a:lnTo>
                  <a:pt x="1231" y="4000"/>
                </a:lnTo>
                <a:lnTo>
                  <a:pt x="1242" y="3446"/>
                </a:lnTo>
                <a:lnTo>
                  <a:pt x="1255" y="3664"/>
                </a:lnTo>
                <a:lnTo>
                  <a:pt x="1267" y="3564"/>
                </a:lnTo>
                <a:lnTo>
                  <a:pt x="1279" y="3644"/>
                </a:lnTo>
                <a:lnTo>
                  <a:pt x="1291" y="3980"/>
                </a:lnTo>
                <a:lnTo>
                  <a:pt x="1304" y="3149"/>
                </a:lnTo>
                <a:lnTo>
                  <a:pt x="1317" y="3446"/>
                </a:lnTo>
                <a:lnTo>
                  <a:pt x="1328" y="4020"/>
                </a:lnTo>
                <a:lnTo>
                  <a:pt x="1339" y="3406"/>
                </a:lnTo>
                <a:lnTo>
                  <a:pt x="1352" y="4238"/>
                </a:lnTo>
                <a:lnTo>
                  <a:pt x="1367" y="3624"/>
                </a:lnTo>
                <a:lnTo>
                  <a:pt x="1377" y="3980"/>
                </a:lnTo>
                <a:lnTo>
                  <a:pt x="1389" y="3366"/>
                </a:lnTo>
                <a:lnTo>
                  <a:pt x="1401" y="3525"/>
                </a:lnTo>
                <a:lnTo>
                  <a:pt x="1414" y="3862"/>
                </a:lnTo>
                <a:lnTo>
                  <a:pt x="1426" y="1545"/>
                </a:lnTo>
                <a:lnTo>
                  <a:pt x="1440" y="4020"/>
                </a:lnTo>
                <a:lnTo>
                  <a:pt x="1453" y="3505"/>
                </a:lnTo>
                <a:lnTo>
                  <a:pt x="1465" y="3882"/>
                </a:lnTo>
                <a:lnTo>
                  <a:pt x="1476" y="4040"/>
                </a:lnTo>
                <a:lnTo>
                  <a:pt x="1489" y="1564"/>
                </a:lnTo>
                <a:lnTo>
                  <a:pt x="1501" y="4040"/>
                </a:lnTo>
                <a:lnTo>
                  <a:pt x="1513" y="4020"/>
                </a:lnTo>
                <a:lnTo>
                  <a:pt x="1524" y="3723"/>
                </a:lnTo>
                <a:lnTo>
                  <a:pt x="1538" y="3684"/>
                </a:lnTo>
                <a:lnTo>
                  <a:pt x="1550" y="3742"/>
                </a:lnTo>
                <a:lnTo>
                  <a:pt x="1562" y="3347"/>
                </a:lnTo>
                <a:lnTo>
                  <a:pt x="1575" y="911"/>
                </a:lnTo>
                <a:lnTo>
                  <a:pt x="1586" y="3742"/>
                </a:lnTo>
                <a:lnTo>
                  <a:pt x="1599" y="3742"/>
                </a:lnTo>
                <a:lnTo>
                  <a:pt x="1611" y="3960"/>
                </a:lnTo>
                <a:lnTo>
                  <a:pt x="1624" y="3426"/>
                </a:lnTo>
                <a:lnTo>
                  <a:pt x="1635" y="1584"/>
                </a:lnTo>
                <a:lnTo>
                  <a:pt x="1647" y="3564"/>
                </a:lnTo>
                <a:lnTo>
                  <a:pt x="1660" y="3802"/>
                </a:lnTo>
                <a:lnTo>
                  <a:pt x="1673" y="3544"/>
                </a:lnTo>
                <a:lnTo>
                  <a:pt x="1685" y="3842"/>
                </a:lnTo>
                <a:lnTo>
                  <a:pt x="1696" y="3862"/>
                </a:lnTo>
                <a:lnTo>
                  <a:pt x="1709" y="3921"/>
                </a:lnTo>
                <a:lnTo>
                  <a:pt x="1722" y="1247"/>
                </a:lnTo>
                <a:lnTo>
                  <a:pt x="1734" y="3921"/>
                </a:lnTo>
                <a:lnTo>
                  <a:pt x="1748" y="3386"/>
                </a:lnTo>
                <a:lnTo>
                  <a:pt x="1759" y="3960"/>
                </a:lnTo>
                <a:lnTo>
                  <a:pt x="1771" y="3564"/>
                </a:lnTo>
                <a:lnTo>
                  <a:pt x="1783" y="1485"/>
                </a:lnTo>
                <a:lnTo>
                  <a:pt x="1797" y="3940"/>
                </a:lnTo>
                <a:lnTo>
                  <a:pt x="1809" y="4178"/>
                </a:lnTo>
                <a:lnTo>
                  <a:pt x="1821" y="3822"/>
                </a:lnTo>
                <a:lnTo>
                  <a:pt x="1833" y="3347"/>
                </a:lnTo>
                <a:lnTo>
                  <a:pt x="1845" y="3327"/>
                </a:lnTo>
                <a:lnTo>
                  <a:pt x="1858" y="3466"/>
                </a:lnTo>
                <a:lnTo>
                  <a:pt x="1869" y="3604"/>
                </a:lnTo>
                <a:lnTo>
                  <a:pt x="1882" y="3564"/>
                </a:lnTo>
                <a:lnTo>
                  <a:pt x="1894" y="4020"/>
                </a:lnTo>
                <a:lnTo>
                  <a:pt x="1907" y="3940"/>
                </a:lnTo>
                <a:lnTo>
                  <a:pt x="1919" y="3267"/>
                </a:lnTo>
                <a:lnTo>
                  <a:pt x="1931" y="3802"/>
                </a:lnTo>
                <a:lnTo>
                  <a:pt x="1943" y="3742"/>
                </a:lnTo>
                <a:lnTo>
                  <a:pt x="1955" y="4138"/>
                </a:lnTo>
                <a:lnTo>
                  <a:pt x="1968" y="3684"/>
                </a:lnTo>
                <a:lnTo>
                  <a:pt x="1982" y="3703"/>
                </a:lnTo>
                <a:lnTo>
                  <a:pt x="1992" y="3842"/>
                </a:lnTo>
                <a:lnTo>
                  <a:pt x="2004" y="3664"/>
                </a:lnTo>
                <a:lnTo>
                  <a:pt x="2017" y="4000"/>
                </a:lnTo>
                <a:lnTo>
                  <a:pt x="2030" y="3525"/>
                </a:lnTo>
                <a:lnTo>
                  <a:pt x="2041" y="2951"/>
                </a:lnTo>
                <a:lnTo>
                  <a:pt x="2055" y="3684"/>
                </a:lnTo>
                <a:lnTo>
                  <a:pt x="2068" y="4080"/>
                </a:lnTo>
                <a:lnTo>
                  <a:pt x="2079" y="3406"/>
                </a:lnTo>
                <a:lnTo>
                  <a:pt x="2092" y="3208"/>
                </a:lnTo>
                <a:lnTo>
                  <a:pt x="2105" y="4000"/>
                </a:lnTo>
                <a:lnTo>
                  <a:pt x="2116" y="3149"/>
                </a:lnTo>
                <a:lnTo>
                  <a:pt x="2129" y="3030"/>
                </a:lnTo>
                <a:lnTo>
                  <a:pt x="2141" y="3089"/>
                </a:lnTo>
                <a:lnTo>
                  <a:pt x="2153" y="2792"/>
                </a:lnTo>
                <a:lnTo>
                  <a:pt x="2164" y="3168"/>
                </a:lnTo>
                <a:lnTo>
                  <a:pt x="2177" y="3030"/>
                </a:lnTo>
                <a:lnTo>
                  <a:pt x="2190" y="3168"/>
                </a:lnTo>
                <a:lnTo>
                  <a:pt x="2202" y="3307"/>
                </a:lnTo>
                <a:lnTo>
                  <a:pt x="2213" y="3129"/>
                </a:lnTo>
                <a:lnTo>
                  <a:pt x="2227" y="3248"/>
                </a:lnTo>
                <a:lnTo>
                  <a:pt x="2239" y="3287"/>
                </a:lnTo>
                <a:lnTo>
                  <a:pt x="2251" y="4218"/>
                </a:lnTo>
                <a:lnTo>
                  <a:pt x="2263" y="4456"/>
                </a:lnTo>
                <a:lnTo>
                  <a:pt x="2275" y="3802"/>
                </a:lnTo>
                <a:lnTo>
                  <a:pt x="2289" y="3129"/>
                </a:lnTo>
                <a:lnTo>
                  <a:pt x="2300" y="3525"/>
                </a:lnTo>
                <a:lnTo>
                  <a:pt x="2312" y="3010"/>
                </a:lnTo>
                <a:lnTo>
                  <a:pt x="2325" y="2891"/>
                </a:lnTo>
                <a:lnTo>
                  <a:pt x="2337" y="3010"/>
                </a:lnTo>
                <a:lnTo>
                  <a:pt x="2349" y="3386"/>
                </a:lnTo>
                <a:lnTo>
                  <a:pt x="2363" y="4178"/>
                </a:lnTo>
                <a:lnTo>
                  <a:pt x="2376" y="3921"/>
                </a:lnTo>
                <a:lnTo>
                  <a:pt x="2387" y="4020"/>
                </a:lnTo>
                <a:lnTo>
                  <a:pt x="2398" y="4258"/>
                </a:lnTo>
                <a:lnTo>
                  <a:pt x="2412" y="4020"/>
                </a:lnTo>
                <a:lnTo>
                  <a:pt x="2424" y="3525"/>
                </a:lnTo>
                <a:lnTo>
                  <a:pt x="2437" y="3940"/>
                </a:lnTo>
                <a:lnTo>
                  <a:pt x="2449" y="4020"/>
                </a:lnTo>
              </a:path>
            </a:pathLst>
          </a:custGeom>
          <a:noFill/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626" name="Freeform 821"/>
          <p:cNvSpPr>
            <a:spLocks/>
          </p:cNvSpPr>
          <p:nvPr/>
        </p:nvSpPr>
        <p:spPr bwMode="auto">
          <a:xfrm>
            <a:off x="6767513" y="4727575"/>
            <a:ext cx="777875" cy="958850"/>
          </a:xfrm>
          <a:custGeom>
            <a:avLst/>
            <a:gdLst>
              <a:gd name="T0" fmla="*/ 36 w 2448"/>
              <a:gd name="T1" fmla="*/ 3070 h 3624"/>
              <a:gd name="T2" fmla="*/ 85 w 2448"/>
              <a:gd name="T3" fmla="*/ 535 h 3624"/>
              <a:gd name="T4" fmla="*/ 134 w 2448"/>
              <a:gd name="T5" fmla="*/ 3368 h 3624"/>
              <a:gd name="T6" fmla="*/ 183 w 2448"/>
              <a:gd name="T7" fmla="*/ 2555 h 3624"/>
              <a:gd name="T8" fmla="*/ 234 w 2448"/>
              <a:gd name="T9" fmla="*/ 753 h 3624"/>
              <a:gd name="T10" fmla="*/ 283 w 2448"/>
              <a:gd name="T11" fmla="*/ 2932 h 3624"/>
              <a:gd name="T12" fmla="*/ 332 w 2448"/>
              <a:gd name="T13" fmla="*/ 3209 h 3624"/>
              <a:gd name="T14" fmla="*/ 380 w 2448"/>
              <a:gd name="T15" fmla="*/ 595 h 3624"/>
              <a:gd name="T16" fmla="*/ 429 w 2448"/>
              <a:gd name="T17" fmla="*/ 2437 h 3624"/>
              <a:gd name="T18" fmla="*/ 478 w 2448"/>
              <a:gd name="T19" fmla="*/ 3526 h 3624"/>
              <a:gd name="T20" fmla="*/ 530 w 2448"/>
              <a:gd name="T21" fmla="*/ 2813 h 3624"/>
              <a:gd name="T22" fmla="*/ 579 w 2448"/>
              <a:gd name="T23" fmla="*/ 2793 h 3624"/>
              <a:gd name="T24" fmla="*/ 627 w 2448"/>
              <a:gd name="T25" fmla="*/ 3328 h 3624"/>
              <a:gd name="T26" fmla="*/ 676 w 2448"/>
              <a:gd name="T27" fmla="*/ 3030 h 3624"/>
              <a:gd name="T28" fmla="*/ 725 w 2448"/>
              <a:gd name="T29" fmla="*/ 3030 h 3624"/>
              <a:gd name="T30" fmla="*/ 774 w 2448"/>
              <a:gd name="T31" fmla="*/ 2852 h 3624"/>
              <a:gd name="T32" fmla="*/ 823 w 2448"/>
              <a:gd name="T33" fmla="*/ 3150 h 3624"/>
              <a:gd name="T34" fmla="*/ 872 w 2448"/>
              <a:gd name="T35" fmla="*/ 2674 h 3624"/>
              <a:gd name="T36" fmla="*/ 923 w 2448"/>
              <a:gd name="T37" fmla="*/ 3228 h 3624"/>
              <a:gd name="T38" fmla="*/ 972 w 2448"/>
              <a:gd name="T39" fmla="*/ 2615 h 3624"/>
              <a:gd name="T40" fmla="*/ 1021 w 2448"/>
              <a:gd name="T41" fmla="*/ 3308 h 3624"/>
              <a:gd name="T42" fmla="*/ 1070 w 2448"/>
              <a:gd name="T43" fmla="*/ 3030 h 3624"/>
              <a:gd name="T44" fmla="*/ 1119 w 2448"/>
              <a:gd name="T45" fmla="*/ 3130 h 3624"/>
              <a:gd name="T46" fmla="*/ 1168 w 2448"/>
              <a:gd name="T47" fmla="*/ 2952 h 3624"/>
              <a:gd name="T48" fmla="*/ 1218 w 2448"/>
              <a:gd name="T49" fmla="*/ 2437 h 3624"/>
              <a:gd name="T50" fmla="*/ 1268 w 2448"/>
              <a:gd name="T51" fmla="*/ 3526 h 3624"/>
              <a:gd name="T52" fmla="*/ 1316 w 2448"/>
              <a:gd name="T53" fmla="*/ 2813 h 3624"/>
              <a:gd name="T54" fmla="*/ 1365 w 2448"/>
              <a:gd name="T55" fmla="*/ 2476 h 3624"/>
              <a:gd name="T56" fmla="*/ 1414 w 2448"/>
              <a:gd name="T57" fmla="*/ 3426 h 3624"/>
              <a:gd name="T58" fmla="*/ 1464 w 2448"/>
              <a:gd name="T59" fmla="*/ 3446 h 3624"/>
              <a:gd name="T60" fmla="*/ 1514 w 2448"/>
              <a:gd name="T61" fmla="*/ 2991 h 3624"/>
              <a:gd name="T62" fmla="*/ 1563 w 2448"/>
              <a:gd name="T63" fmla="*/ 2852 h 3624"/>
              <a:gd name="T64" fmla="*/ 1611 w 2448"/>
              <a:gd name="T65" fmla="*/ 2972 h 3624"/>
              <a:gd name="T66" fmla="*/ 1660 w 2448"/>
              <a:gd name="T67" fmla="*/ 2555 h 3624"/>
              <a:gd name="T68" fmla="*/ 1709 w 2448"/>
              <a:gd name="T69" fmla="*/ 3368 h 3624"/>
              <a:gd name="T70" fmla="*/ 1759 w 2448"/>
              <a:gd name="T71" fmla="*/ 2615 h 3624"/>
              <a:gd name="T72" fmla="*/ 1810 w 2448"/>
              <a:gd name="T73" fmla="*/ 3308 h 3624"/>
              <a:gd name="T74" fmla="*/ 1857 w 2448"/>
              <a:gd name="T75" fmla="*/ 3030 h 3624"/>
              <a:gd name="T76" fmla="*/ 1907 w 2448"/>
              <a:gd name="T77" fmla="*/ 3130 h 3624"/>
              <a:gd name="T78" fmla="*/ 1956 w 2448"/>
              <a:gd name="T79" fmla="*/ 2952 h 3624"/>
              <a:gd name="T80" fmla="*/ 2004 w 2448"/>
              <a:gd name="T81" fmla="*/ 2437 h 3624"/>
              <a:gd name="T82" fmla="*/ 2053 w 2448"/>
              <a:gd name="T83" fmla="*/ 3526 h 3624"/>
              <a:gd name="T84" fmla="*/ 2103 w 2448"/>
              <a:gd name="T85" fmla="*/ 2813 h 3624"/>
              <a:gd name="T86" fmla="*/ 2154 w 2448"/>
              <a:gd name="T87" fmla="*/ 2793 h 3624"/>
              <a:gd name="T88" fmla="*/ 2201 w 2448"/>
              <a:gd name="T89" fmla="*/ 3328 h 3624"/>
              <a:gd name="T90" fmla="*/ 2252 w 2448"/>
              <a:gd name="T91" fmla="*/ 3030 h 3624"/>
              <a:gd name="T92" fmla="*/ 2300 w 2448"/>
              <a:gd name="T93" fmla="*/ 3030 h 3624"/>
              <a:gd name="T94" fmla="*/ 2350 w 2448"/>
              <a:gd name="T95" fmla="*/ 2852 h 3624"/>
              <a:gd name="T96" fmla="*/ 2399 w 2448"/>
              <a:gd name="T97" fmla="*/ 3150 h 3624"/>
              <a:gd name="T98" fmla="*/ 2448 w 2448"/>
              <a:gd name="T99" fmla="*/ 2674 h 3624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2448"/>
              <a:gd name="T151" fmla="*/ 0 h 3624"/>
              <a:gd name="T152" fmla="*/ 2448 w 2448"/>
              <a:gd name="T153" fmla="*/ 3624 h 3624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2448" h="3624">
                <a:moveTo>
                  <a:pt x="0" y="3308"/>
                </a:moveTo>
                <a:lnTo>
                  <a:pt x="11" y="3624"/>
                </a:lnTo>
                <a:lnTo>
                  <a:pt x="24" y="1090"/>
                </a:lnTo>
                <a:lnTo>
                  <a:pt x="36" y="3070"/>
                </a:lnTo>
                <a:lnTo>
                  <a:pt x="49" y="3170"/>
                </a:lnTo>
                <a:lnTo>
                  <a:pt x="60" y="3189"/>
                </a:lnTo>
                <a:lnTo>
                  <a:pt x="73" y="3288"/>
                </a:lnTo>
                <a:lnTo>
                  <a:pt x="85" y="535"/>
                </a:lnTo>
                <a:lnTo>
                  <a:pt x="98" y="3209"/>
                </a:lnTo>
                <a:lnTo>
                  <a:pt x="110" y="2734"/>
                </a:lnTo>
                <a:lnTo>
                  <a:pt x="121" y="3170"/>
                </a:lnTo>
                <a:lnTo>
                  <a:pt x="134" y="3368"/>
                </a:lnTo>
                <a:lnTo>
                  <a:pt x="146" y="3209"/>
                </a:lnTo>
                <a:lnTo>
                  <a:pt x="160" y="2912"/>
                </a:lnTo>
                <a:lnTo>
                  <a:pt x="170" y="0"/>
                </a:lnTo>
                <a:lnTo>
                  <a:pt x="183" y="2555"/>
                </a:lnTo>
                <a:lnTo>
                  <a:pt x="196" y="2813"/>
                </a:lnTo>
                <a:lnTo>
                  <a:pt x="208" y="2872"/>
                </a:lnTo>
                <a:lnTo>
                  <a:pt x="222" y="2892"/>
                </a:lnTo>
                <a:lnTo>
                  <a:pt x="234" y="753"/>
                </a:lnTo>
                <a:lnTo>
                  <a:pt x="246" y="3150"/>
                </a:lnTo>
                <a:lnTo>
                  <a:pt x="258" y="2595"/>
                </a:lnTo>
                <a:lnTo>
                  <a:pt x="271" y="3090"/>
                </a:lnTo>
                <a:lnTo>
                  <a:pt x="283" y="2932"/>
                </a:lnTo>
                <a:lnTo>
                  <a:pt x="294" y="3506"/>
                </a:lnTo>
                <a:lnTo>
                  <a:pt x="307" y="2952"/>
                </a:lnTo>
                <a:lnTo>
                  <a:pt x="319" y="555"/>
                </a:lnTo>
                <a:lnTo>
                  <a:pt x="332" y="3209"/>
                </a:lnTo>
                <a:lnTo>
                  <a:pt x="344" y="2952"/>
                </a:lnTo>
                <a:lnTo>
                  <a:pt x="356" y="3288"/>
                </a:lnTo>
                <a:lnTo>
                  <a:pt x="368" y="2734"/>
                </a:lnTo>
                <a:lnTo>
                  <a:pt x="380" y="595"/>
                </a:lnTo>
                <a:lnTo>
                  <a:pt x="394" y="2852"/>
                </a:lnTo>
                <a:lnTo>
                  <a:pt x="406" y="2932"/>
                </a:lnTo>
                <a:lnTo>
                  <a:pt x="418" y="3268"/>
                </a:lnTo>
                <a:lnTo>
                  <a:pt x="429" y="2437"/>
                </a:lnTo>
                <a:lnTo>
                  <a:pt x="442" y="2734"/>
                </a:lnTo>
                <a:lnTo>
                  <a:pt x="455" y="3308"/>
                </a:lnTo>
                <a:lnTo>
                  <a:pt x="466" y="2694"/>
                </a:lnTo>
                <a:lnTo>
                  <a:pt x="478" y="3526"/>
                </a:lnTo>
                <a:lnTo>
                  <a:pt x="491" y="2912"/>
                </a:lnTo>
                <a:lnTo>
                  <a:pt x="504" y="3268"/>
                </a:lnTo>
                <a:lnTo>
                  <a:pt x="516" y="2654"/>
                </a:lnTo>
                <a:lnTo>
                  <a:pt x="530" y="2813"/>
                </a:lnTo>
                <a:lnTo>
                  <a:pt x="541" y="3150"/>
                </a:lnTo>
                <a:lnTo>
                  <a:pt x="554" y="3268"/>
                </a:lnTo>
                <a:lnTo>
                  <a:pt x="565" y="3308"/>
                </a:lnTo>
                <a:lnTo>
                  <a:pt x="579" y="2793"/>
                </a:lnTo>
                <a:lnTo>
                  <a:pt x="590" y="3170"/>
                </a:lnTo>
                <a:lnTo>
                  <a:pt x="603" y="3328"/>
                </a:lnTo>
                <a:lnTo>
                  <a:pt x="615" y="3150"/>
                </a:lnTo>
                <a:lnTo>
                  <a:pt x="627" y="3328"/>
                </a:lnTo>
                <a:lnTo>
                  <a:pt x="640" y="3308"/>
                </a:lnTo>
                <a:lnTo>
                  <a:pt x="652" y="3011"/>
                </a:lnTo>
                <a:lnTo>
                  <a:pt x="664" y="2972"/>
                </a:lnTo>
                <a:lnTo>
                  <a:pt x="676" y="3030"/>
                </a:lnTo>
                <a:lnTo>
                  <a:pt x="689" y="2635"/>
                </a:lnTo>
                <a:lnTo>
                  <a:pt x="700" y="2654"/>
                </a:lnTo>
                <a:lnTo>
                  <a:pt x="713" y="3030"/>
                </a:lnTo>
                <a:lnTo>
                  <a:pt x="725" y="3030"/>
                </a:lnTo>
                <a:lnTo>
                  <a:pt x="737" y="3248"/>
                </a:lnTo>
                <a:lnTo>
                  <a:pt x="750" y="2714"/>
                </a:lnTo>
                <a:lnTo>
                  <a:pt x="762" y="3308"/>
                </a:lnTo>
                <a:lnTo>
                  <a:pt x="774" y="2852"/>
                </a:lnTo>
                <a:lnTo>
                  <a:pt x="786" y="3090"/>
                </a:lnTo>
                <a:lnTo>
                  <a:pt x="799" y="2832"/>
                </a:lnTo>
                <a:lnTo>
                  <a:pt x="812" y="3130"/>
                </a:lnTo>
                <a:lnTo>
                  <a:pt x="823" y="3150"/>
                </a:lnTo>
                <a:lnTo>
                  <a:pt x="837" y="3209"/>
                </a:lnTo>
                <a:lnTo>
                  <a:pt x="850" y="2793"/>
                </a:lnTo>
                <a:lnTo>
                  <a:pt x="861" y="3209"/>
                </a:lnTo>
                <a:lnTo>
                  <a:pt x="872" y="2674"/>
                </a:lnTo>
                <a:lnTo>
                  <a:pt x="886" y="3248"/>
                </a:lnTo>
                <a:lnTo>
                  <a:pt x="898" y="2852"/>
                </a:lnTo>
                <a:lnTo>
                  <a:pt x="911" y="3189"/>
                </a:lnTo>
                <a:lnTo>
                  <a:pt x="923" y="3228"/>
                </a:lnTo>
                <a:lnTo>
                  <a:pt x="936" y="3466"/>
                </a:lnTo>
                <a:lnTo>
                  <a:pt x="946" y="3110"/>
                </a:lnTo>
                <a:lnTo>
                  <a:pt x="960" y="2635"/>
                </a:lnTo>
                <a:lnTo>
                  <a:pt x="972" y="2615"/>
                </a:lnTo>
                <a:lnTo>
                  <a:pt x="984" y="2754"/>
                </a:lnTo>
                <a:lnTo>
                  <a:pt x="996" y="2892"/>
                </a:lnTo>
                <a:lnTo>
                  <a:pt x="1008" y="2852"/>
                </a:lnTo>
                <a:lnTo>
                  <a:pt x="1021" y="3308"/>
                </a:lnTo>
                <a:lnTo>
                  <a:pt x="1033" y="3228"/>
                </a:lnTo>
                <a:lnTo>
                  <a:pt x="1046" y="2555"/>
                </a:lnTo>
                <a:lnTo>
                  <a:pt x="1057" y="3090"/>
                </a:lnTo>
                <a:lnTo>
                  <a:pt x="1070" y="3030"/>
                </a:lnTo>
                <a:lnTo>
                  <a:pt x="1081" y="3426"/>
                </a:lnTo>
                <a:lnTo>
                  <a:pt x="1093" y="2972"/>
                </a:lnTo>
                <a:lnTo>
                  <a:pt x="1106" y="2991"/>
                </a:lnTo>
                <a:lnTo>
                  <a:pt x="1119" y="3130"/>
                </a:lnTo>
                <a:lnTo>
                  <a:pt x="1131" y="2952"/>
                </a:lnTo>
                <a:lnTo>
                  <a:pt x="1145" y="3288"/>
                </a:lnTo>
                <a:lnTo>
                  <a:pt x="1157" y="2734"/>
                </a:lnTo>
                <a:lnTo>
                  <a:pt x="1168" y="2952"/>
                </a:lnTo>
                <a:lnTo>
                  <a:pt x="1181" y="2852"/>
                </a:lnTo>
                <a:lnTo>
                  <a:pt x="1194" y="2932"/>
                </a:lnTo>
                <a:lnTo>
                  <a:pt x="1206" y="3268"/>
                </a:lnTo>
                <a:lnTo>
                  <a:pt x="1218" y="2437"/>
                </a:lnTo>
                <a:lnTo>
                  <a:pt x="1230" y="2734"/>
                </a:lnTo>
                <a:lnTo>
                  <a:pt x="1242" y="3308"/>
                </a:lnTo>
                <a:lnTo>
                  <a:pt x="1254" y="2694"/>
                </a:lnTo>
                <a:lnTo>
                  <a:pt x="1268" y="3526"/>
                </a:lnTo>
                <a:lnTo>
                  <a:pt x="1280" y="2912"/>
                </a:lnTo>
                <a:lnTo>
                  <a:pt x="1291" y="3268"/>
                </a:lnTo>
                <a:lnTo>
                  <a:pt x="1303" y="2654"/>
                </a:lnTo>
                <a:lnTo>
                  <a:pt x="1316" y="2813"/>
                </a:lnTo>
                <a:lnTo>
                  <a:pt x="1329" y="3150"/>
                </a:lnTo>
                <a:lnTo>
                  <a:pt x="1340" y="1902"/>
                </a:lnTo>
                <a:lnTo>
                  <a:pt x="1352" y="2159"/>
                </a:lnTo>
                <a:lnTo>
                  <a:pt x="1365" y="2476"/>
                </a:lnTo>
                <a:lnTo>
                  <a:pt x="1378" y="2516"/>
                </a:lnTo>
                <a:lnTo>
                  <a:pt x="1388" y="3189"/>
                </a:lnTo>
                <a:lnTo>
                  <a:pt x="1401" y="3130"/>
                </a:lnTo>
                <a:lnTo>
                  <a:pt x="1414" y="3426"/>
                </a:lnTo>
                <a:lnTo>
                  <a:pt x="1427" y="3624"/>
                </a:lnTo>
                <a:lnTo>
                  <a:pt x="1439" y="3446"/>
                </a:lnTo>
                <a:lnTo>
                  <a:pt x="1452" y="3605"/>
                </a:lnTo>
                <a:lnTo>
                  <a:pt x="1464" y="3446"/>
                </a:lnTo>
                <a:lnTo>
                  <a:pt x="1476" y="3426"/>
                </a:lnTo>
                <a:lnTo>
                  <a:pt x="1489" y="3328"/>
                </a:lnTo>
                <a:lnTo>
                  <a:pt x="1502" y="3228"/>
                </a:lnTo>
                <a:lnTo>
                  <a:pt x="1514" y="2991"/>
                </a:lnTo>
                <a:lnTo>
                  <a:pt x="1525" y="3368"/>
                </a:lnTo>
                <a:lnTo>
                  <a:pt x="1538" y="2872"/>
                </a:lnTo>
                <a:lnTo>
                  <a:pt x="1550" y="3308"/>
                </a:lnTo>
                <a:lnTo>
                  <a:pt x="1563" y="2852"/>
                </a:lnTo>
                <a:lnTo>
                  <a:pt x="1576" y="3130"/>
                </a:lnTo>
                <a:lnTo>
                  <a:pt x="1587" y="2654"/>
                </a:lnTo>
                <a:lnTo>
                  <a:pt x="1599" y="2793"/>
                </a:lnTo>
                <a:lnTo>
                  <a:pt x="1611" y="2972"/>
                </a:lnTo>
                <a:lnTo>
                  <a:pt x="1625" y="3150"/>
                </a:lnTo>
                <a:lnTo>
                  <a:pt x="1636" y="2773"/>
                </a:lnTo>
                <a:lnTo>
                  <a:pt x="1648" y="3328"/>
                </a:lnTo>
                <a:lnTo>
                  <a:pt x="1660" y="2555"/>
                </a:lnTo>
                <a:lnTo>
                  <a:pt x="1673" y="3209"/>
                </a:lnTo>
                <a:lnTo>
                  <a:pt x="1686" y="2734"/>
                </a:lnTo>
                <a:lnTo>
                  <a:pt x="1697" y="3170"/>
                </a:lnTo>
                <a:lnTo>
                  <a:pt x="1709" y="3368"/>
                </a:lnTo>
                <a:lnTo>
                  <a:pt x="1722" y="3228"/>
                </a:lnTo>
                <a:lnTo>
                  <a:pt x="1735" y="3150"/>
                </a:lnTo>
                <a:lnTo>
                  <a:pt x="1745" y="2635"/>
                </a:lnTo>
                <a:lnTo>
                  <a:pt x="1759" y="2615"/>
                </a:lnTo>
                <a:lnTo>
                  <a:pt x="1772" y="2754"/>
                </a:lnTo>
                <a:lnTo>
                  <a:pt x="1785" y="2892"/>
                </a:lnTo>
                <a:lnTo>
                  <a:pt x="1797" y="2852"/>
                </a:lnTo>
                <a:lnTo>
                  <a:pt x="1810" y="3308"/>
                </a:lnTo>
                <a:lnTo>
                  <a:pt x="1821" y="3228"/>
                </a:lnTo>
                <a:lnTo>
                  <a:pt x="1833" y="2555"/>
                </a:lnTo>
                <a:lnTo>
                  <a:pt x="1846" y="3090"/>
                </a:lnTo>
                <a:lnTo>
                  <a:pt x="1857" y="3030"/>
                </a:lnTo>
                <a:lnTo>
                  <a:pt x="1870" y="3426"/>
                </a:lnTo>
                <a:lnTo>
                  <a:pt x="1883" y="2972"/>
                </a:lnTo>
                <a:lnTo>
                  <a:pt x="1894" y="2991"/>
                </a:lnTo>
                <a:lnTo>
                  <a:pt x="1907" y="3130"/>
                </a:lnTo>
                <a:lnTo>
                  <a:pt x="1920" y="2952"/>
                </a:lnTo>
                <a:lnTo>
                  <a:pt x="1931" y="3288"/>
                </a:lnTo>
                <a:lnTo>
                  <a:pt x="1944" y="2734"/>
                </a:lnTo>
                <a:lnTo>
                  <a:pt x="1956" y="2952"/>
                </a:lnTo>
                <a:lnTo>
                  <a:pt x="1967" y="2852"/>
                </a:lnTo>
                <a:lnTo>
                  <a:pt x="1979" y="2932"/>
                </a:lnTo>
                <a:lnTo>
                  <a:pt x="1993" y="3268"/>
                </a:lnTo>
                <a:lnTo>
                  <a:pt x="2004" y="2437"/>
                </a:lnTo>
                <a:lnTo>
                  <a:pt x="2017" y="2734"/>
                </a:lnTo>
                <a:lnTo>
                  <a:pt x="2029" y="3308"/>
                </a:lnTo>
                <a:lnTo>
                  <a:pt x="2042" y="2694"/>
                </a:lnTo>
                <a:lnTo>
                  <a:pt x="2053" y="3526"/>
                </a:lnTo>
                <a:lnTo>
                  <a:pt x="2067" y="2912"/>
                </a:lnTo>
                <a:lnTo>
                  <a:pt x="2080" y="3268"/>
                </a:lnTo>
                <a:lnTo>
                  <a:pt x="2093" y="2654"/>
                </a:lnTo>
                <a:lnTo>
                  <a:pt x="2103" y="2813"/>
                </a:lnTo>
                <a:lnTo>
                  <a:pt x="2117" y="3150"/>
                </a:lnTo>
                <a:lnTo>
                  <a:pt x="2129" y="3268"/>
                </a:lnTo>
                <a:lnTo>
                  <a:pt x="2141" y="3308"/>
                </a:lnTo>
                <a:lnTo>
                  <a:pt x="2154" y="2793"/>
                </a:lnTo>
                <a:lnTo>
                  <a:pt x="2165" y="3170"/>
                </a:lnTo>
                <a:lnTo>
                  <a:pt x="2178" y="3328"/>
                </a:lnTo>
                <a:lnTo>
                  <a:pt x="2190" y="3150"/>
                </a:lnTo>
                <a:lnTo>
                  <a:pt x="2201" y="3328"/>
                </a:lnTo>
                <a:lnTo>
                  <a:pt x="2214" y="3308"/>
                </a:lnTo>
                <a:lnTo>
                  <a:pt x="2226" y="3011"/>
                </a:lnTo>
                <a:lnTo>
                  <a:pt x="2239" y="2972"/>
                </a:lnTo>
                <a:lnTo>
                  <a:pt x="2252" y="3030"/>
                </a:lnTo>
                <a:lnTo>
                  <a:pt x="2263" y="2635"/>
                </a:lnTo>
                <a:lnTo>
                  <a:pt x="2275" y="2654"/>
                </a:lnTo>
                <a:lnTo>
                  <a:pt x="2288" y="3030"/>
                </a:lnTo>
                <a:lnTo>
                  <a:pt x="2300" y="3030"/>
                </a:lnTo>
                <a:lnTo>
                  <a:pt x="2311" y="3248"/>
                </a:lnTo>
                <a:lnTo>
                  <a:pt x="2324" y="2714"/>
                </a:lnTo>
                <a:lnTo>
                  <a:pt x="2336" y="3308"/>
                </a:lnTo>
                <a:lnTo>
                  <a:pt x="2350" y="2852"/>
                </a:lnTo>
                <a:lnTo>
                  <a:pt x="2361" y="3090"/>
                </a:lnTo>
                <a:lnTo>
                  <a:pt x="2375" y="2832"/>
                </a:lnTo>
                <a:lnTo>
                  <a:pt x="2388" y="3130"/>
                </a:lnTo>
                <a:lnTo>
                  <a:pt x="2399" y="3150"/>
                </a:lnTo>
                <a:lnTo>
                  <a:pt x="2410" y="3209"/>
                </a:lnTo>
                <a:lnTo>
                  <a:pt x="2424" y="2793"/>
                </a:lnTo>
                <a:lnTo>
                  <a:pt x="2437" y="3209"/>
                </a:lnTo>
                <a:lnTo>
                  <a:pt x="2448" y="2674"/>
                </a:lnTo>
              </a:path>
            </a:pathLst>
          </a:custGeom>
          <a:noFill/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627" name="Freeform 822"/>
          <p:cNvSpPr>
            <a:spLocks/>
          </p:cNvSpPr>
          <p:nvPr/>
        </p:nvSpPr>
        <p:spPr bwMode="auto">
          <a:xfrm>
            <a:off x="7545388" y="5235575"/>
            <a:ext cx="773112" cy="806450"/>
          </a:xfrm>
          <a:custGeom>
            <a:avLst/>
            <a:gdLst>
              <a:gd name="T0" fmla="*/ 38 w 2437"/>
              <a:gd name="T1" fmla="*/ 1268 h 3050"/>
              <a:gd name="T2" fmla="*/ 86 w 2437"/>
              <a:gd name="T3" fmla="*/ 714 h 3050"/>
              <a:gd name="T4" fmla="*/ 135 w 2437"/>
              <a:gd name="T5" fmla="*/ 931 h 3050"/>
              <a:gd name="T6" fmla="*/ 184 w 2437"/>
              <a:gd name="T7" fmla="*/ 1169 h 3050"/>
              <a:gd name="T8" fmla="*/ 234 w 2437"/>
              <a:gd name="T9" fmla="*/ 1070 h 3050"/>
              <a:gd name="T10" fmla="*/ 283 w 2437"/>
              <a:gd name="T11" fmla="*/ 813 h 3050"/>
              <a:gd name="T12" fmla="*/ 333 w 2437"/>
              <a:gd name="T13" fmla="*/ 1347 h 3050"/>
              <a:gd name="T14" fmla="*/ 382 w 2437"/>
              <a:gd name="T15" fmla="*/ 773 h 3050"/>
              <a:gd name="T16" fmla="*/ 430 w 2437"/>
              <a:gd name="T17" fmla="*/ 733 h 3050"/>
              <a:gd name="T18" fmla="*/ 479 w 2437"/>
              <a:gd name="T19" fmla="*/ 1387 h 3050"/>
              <a:gd name="T20" fmla="*/ 528 w 2437"/>
              <a:gd name="T21" fmla="*/ 1229 h 3050"/>
              <a:gd name="T22" fmla="*/ 578 w 2437"/>
              <a:gd name="T23" fmla="*/ 1051 h 3050"/>
              <a:gd name="T24" fmla="*/ 629 w 2437"/>
              <a:gd name="T25" fmla="*/ 1109 h 3050"/>
              <a:gd name="T26" fmla="*/ 677 w 2437"/>
              <a:gd name="T27" fmla="*/ 1387 h 3050"/>
              <a:gd name="T28" fmla="*/ 727 w 2437"/>
              <a:gd name="T29" fmla="*/ 1209 h 3050"/>
              <a:gd name="T30" fmla="*/ 776 w 2437"/>
              <a:gd name="T31" fmla="*/ 1288 h 3050"/>
              <a:gd name="T32" fmla="*/ 824 w 2437"/>
              <a:gd name="T33" fmla="*/ 1268 h 3050"/>
              <a:gd name="T34" fmla="*/ 874 w 2437"/>
              <a:gd name="T35" fmla="*/ 714 h 3050"/>
              <a:gd name="T36" fmla="*/ 923 w 2437"/>
              <a:gd name="T37" fmla="*/ 931 h 3050"/>
              <a:gd name="T38" fmla="*/ 973 w 2437"/>
              <a:gd name="T39" fmla="*/ 694 h 3050"/>
              <a:gd name="T40" fmla="*/ 1022 w 2437"/>
              <a:gd name="T41" fmla="*/ 1051 h 3050"/>
              <a:gd name="T42" fmla="*/ 1071 w 2437"/>
              <a:gd name="T43" fmla="*/ 0 h 3050"/>
              <a:gd name="T44" fmla="*/ 1119 w 2437"/>
              <a:gd name="T45" fmla="*/ 1307 h 3050"/>
              <a:gd name="T46" fmla="*/ 1170 w 2437"/>
              <a:gd name="T47" fmla="*/ 773 h 3050"/>
              <a:gd name="T48" fmla="*/ 1219 w 2437"/>
              <a:gd name="T49" fmla="*/ 575 h 3050"/>
              <a:gd name="T50" fmla="*/ 1269 w 2437"/>
              <a:gd name="T51" fmla="*/ 1268 h 3050"/>
              <a:gd name="T52" fmla="*/ 1315 w 2437"/>
              <a:gd name="T53" fmla="*/ 1189 h 3050"/>
              <a:gd name="T54" fmla="*/ 1353 w 2437"/>
              <a:gd name="T55" fmla="*/ 1090 h 3050"/>
              <a:gd name="T56" fmla="*/ 1402 w 2437"/>
              <a:gd name="T57" fmla="*/ 733 h 3050"/>
              <a:gd name="T58" fmla="*/ 1451 w 2437"/>
              <a:gd name="T59" fmla="*/ 793 h 3050"/>
              <a:gd name="T60" fmla="*/ 1500 w 2437"/>
              <a:gd name="T61" fmla="*/ 911 h 3050"/>
              <a:gd name="T62" fmla="*/ 1552 w 2437"/>
              <a:gd name="T63" fmla="*/ 872 h 3050"/>
              <a:gd name="T64" fmla="*/ 1600 w 2437"/>
              <a:gd name="T65" fmla="*/ 931 h 3050"/>
              <a:gd name="T66" fmla="*/ 1649 w 2437"/>
              <a:gd name="T67" fmla="*/ 1189 h 3050"/>
              <a:gd name="T68" fmla="*/ 1698 w 2437"/>
              <a:gd name="T69" fmla="*/ 971 h 3050"/>
              <a:gd name="T70" fmla="*/ 1746 w 2437"/>
              <a:gd name="T71" fmla="*/ 634 h 3050"/>
              <a:gd name="T72" fmla="*/ 1797 w 2437"/>
              <a:gd name="T73" fmla="*/ 1051 h 3050"/>
              <a:gd name="T74" fmla="*/ 1847 w 2437"/>
              <a:gd name="T75" fmla="*/ 1367 h 3050"/>
              <a:gd name="T76" fmla="*/ 1895 w 2437"/>
              <a:gd name="T77" fmla="*/ 1011 h 3050"/>
              <a:gd name="T78" fmla="*/ 1945 w 2437"/>
              <a:gd name="T79" fmla="*/ 1387 h 3050"/>
              <a:gd name="T80" fmla="*/ 1993 w 2437"/>
              <a:gd name="T81" fmla="*/ 1347 h 3050"/>
              <a:gd name="T82" fmla="*/ 2042 w 2437"/>
              <a:gd name="T83" fmla="*/ 1347 h 3050"/>
              <a:gd name="T84" fmla="*/ 2093 w 2437"/>
              <a:gd name="T85" fmla="*/ 1407 h 3050"/>
              <a:gd name="T86" fmla="*/ 2141 w 2437"/>
              <a:gd name="T87" fmla="*/ 1090 h 3050"/>
              <a:gd name="T88" fmla="*/ 2189 w 2437"/>
              <a:gd name="T89" fmla="*/ 733 h 3050"/>
              <a:gd name="T90" fmla="*/ 2240 w 2437"/>
              <a:gd name="T91" fmla="*/ 793 h 3050"/>
              <a:gd name="T92" fmla="*/ 2288 w 2437"/>
              <a:gd name="T93" fmla="*/ 911 h 3050"/>
              <a:gd name="T94" fmla="*/ 2337 w 2437"/>
              <a:gd name="T95" fmla="*/ 872 h 3050"/>
              <a:gd name="T96" fmla="*/ 2388 w 2437"/>
              <a:gd name="T97" fmla="*/ 931 h 3050"/>
              <a:gd name="T98" fmla="*/ 2437 w 2437"/>
              <a:gd name="T99" fmla="*/ 1189 h 3050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2437"/>
              <a:gd name="T151" fmla="*/ 0 h 3050"/>
              <a:gd name="T152" fmla="*/ 2437 w 2437"/>
              <a:gd name="T153" fmla="*/ 3050 h 3050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2437" h="3050">
                <a:moveTo>
                  <a:pt x="0" y="753"/>
                </a:moveTo>
                <a:lnTo>
                  <a:pt x="12" y="1327"/>
                </a:lnTo>
                <a:lnTo>
                  <a:pt x="26" y="931"/>
                </a:lnTo>
                <a:lnTo>
                  <a:pt x="38" y="1268"/>
                </a:lnTo>
                <a:lnTo>
                  <a:pt x="49" y="1307"/>
                </a:lnTo>
                <a:lnTo>
                  <a:pt x="61" y="1545"/>
                </a:lnTo>
                <a:lnTo>
                  <a:pt x="74" y="1189"/>
                </a:lnTo>
                <a:lnTo>
                  <a:pt x="86" y="714"/>
                </a:lnTo>
                <a:lnTo>
                  <a:pt x="99" y="694"/>
                </a:lnTo>
                <a:lnTo>
                  <a:pt x="111" y="833"/>
                </a:lnTo>
                <a:lnTo>
                  <a:pt x="122" y="971"/>
                </a:lnTo>
                <a:lnTo>
                  <a:pt x="135" y="931"/>
                </a:lnTo>
                <a:lnTo>
                  <a:pt x="147" y="1387"/>
                </a:lnTo>
                <a:lnTo>
                  <a:pt x="161" y="1307"/>
                </a:lnTo>
                <a:lnTo>
                  <a:pt x="171" y="634"/>
                </a:lnTo>
                <a:lnTo>
                  <a:pt x="184" y="1169"/>
                </a:lnTo>
                <a:lnTo>
                  <a:pt x="196" y="1109"/>
                </a:lnTo>
                <a:lnTo>
                  <a:pt x="210" y="1505"/>
                </a:lnTo>
                <a:lnTo>
                  <a:pt x="220" y="1051"/>
                </a:lnTo>
                <a:lnTo>
                  <a:pt x="234" y="1070"/>
                </a:lnTo>
                <a:lnTo>
                  <a:pt x="247" y="1209"/>
                </a:lnTo>
                <a:lnTo>
                  <a:pt x="259" y="1031"/>
                </a:lnTo>
                <a:lnTo>
                  <a:pt x="272" y="1367"/>
                </a:lnTo>
                <a:lnTo>
                  <a:pt x="283" y="813"/>
                </a:lnTo>
                <a:lnTo>
                  <a:pt x="296" y="1031"/>
                </a:lnTo>
                <a:lnTo>
                  <a:pt x="308" y="931"/>
                </a:lnTo>
                <a:lnTo>
                  <a:pt x="320" y="1011"/>
                </a:lnTo>
                <a:lnTo>
                  <a:pt x="333" y="1347"/>
                </a:lnTo>
                <a:lnTo>
                  <a:pt x="344" y="516"/>
                </a:lnTo>
                <a:lnTo>
                  <a:pt x="357" y="813"/>
                </a:lnTo>
                <a:lnTo>
                  <a:pt x="369" y="1387"/>
                </a:lnTo>
                <a:lnTo>
                  <a:pt x="382" y="773"/>
                </a:lnTo>
                <a:lnTo>
                  <a:pt x="393" y="1605"/>
                </a:lnTo>
                <a:lnTo>
                  <a:pt x="406" y="991"/>
                </a:lnTo>
                <a:lnTo>
                  <a:pt x="419" y="1347"/>
                </a:lnTo>
                <a:lnTo>
                  <a:pt x="430" y="733"/>
                </a:lnTo>
                <a:lnTo>
                  <a:pt x="443" y="892"/>
                </a:lnTo>
                <a:lnTo>
                  <a:pt x="454" y="1229"/>
                </a:lnTo>
                <a:lnTo>
                  <a:pt x="468" y="1347"/>
                </a:lnTo>
                <a:lnTo>
                  <a:pt x="479" y="1387"/>
                </a:lnTo>
                <a:lnTo>
                  <a:pt x="492" y="872"/>
                </a:lnTo>
                <a:lnTo>
                  <a:pt x="503" y="1249"/>
                </a:lnTo>
                <a:lnTo>
                  <a:pt x="516" y="1407"/>
                </a:lnTo>
                <a:lnTo>
                  <a:pt x="528" y="1229"/>
                </a:lnTo>
                <a:lnTo>
                  <a:pt x="542" y="1407"/>
                </a:lnTo>
                <a:lnTo>
                  <a:pt x="555" y="1387"/>
                </a:lnTo>
                <a:lnTo>
                  <a:pt x="567" y="1090"/>
                </a:lnTo>
                <a:lnTo>
                  <a:pt x="578" y="1051"/>
                </a:lnTo>
                <a:lnTo>
                  <a:pt x="591" y="1109"/>
                </a:lnTo>
                <a:lnTo>
                  <a:pt x="604" y="714"/>
                </a:lnTo>
                <a:lnTo>
                  <a:pt x="616" y="733"/>
                </a:lnTo>
                <a:lnTo>
                  <a:pt x="629" y="1109"/>
                </a:lnTo>
                <a:lnTo>
                  <a:pt x="640" y="1109"/>
                </a:lnTo>
                <a:lnTo>
                  <a:pt x="652" y="1327"/>
                </a:lnTo>
                <a:lnTo>
                  <a:pt x="665" y="793"/>
                </a:lnTo>
                <a:lnTo>
                  <a:pt x="677" y="1387"/>
                </a:lnTo>
                <a:lnTo>
                  <a:pt x="689" y="931"/>
                </a:lnTo>
                <a:lnTo>
                  <a:pt x="700" y="1169"/>
                </a:lnTo>
                <a:lnTo>
                  <a:pt x="714" y="911"/>
                </a:lnTo>
                <a:lnTo>
                  <a:pt x="727" y="1209"/>
                </a:lnTo>
                <a:lnTo>
                  <a:pt x="737" y="1229"/>
                </a:lnTo>
                <a:lnTo>
                  <a:pt x="750" y="1288"/>
                </a:lnTo>
                <a:lnTo>
                  <a:pt x="762" y="872"/>
                </a:lnTo>
                <a:lnTo>
                  <a:pt x="776" y="1288"/>
                </a:lnTo>
                <a:lnTo>
                  <a:pt x="787" y="753"/>
                </a:lnTo>
                <a:lnTo>
                  <a:pt x="799" y="1327"/>
                </a:lnTo>
                <a:lnTo>
                  <a:pt x="811" y="931"/>
                </a:lnTo>
                <a:lnTo>
                  <a:pt x="824" y="1268"/>
                </a:lnTo>
                <a:lnTo>
                  <a:pt x="836" y="1307"/>
                </a:lnTo>
                <a:lnTo>
                  <a:pt x="850" y="1545"/>
                </a:lnTo>
                <a:lnTo>
                  <a:pt x="863" y="1189"/>
                </a:lnTo>
                <a:lnTo>
                  <a:pt x="874" y="714"/>
                </a:lnTo>
                <a:lnTo>
                  <a:pt x="887" y="694"/>
                </a:lnTo>
                <a:lnTo>
                  <a:pt x="899" y="833"/>
                </a:lnTo>
                <a:lnTo>
                  <a:pt x="912" y="971"/>
                </a:lnTo>
                <a:lnTo>
                  <a:pt x="923" y="931"/>
                </a:lnTo>
                <a:lnTo>
                  <a:pt x="934" y="1387"/>
                </a:lnTo>
                <a:lnTo>
                  <a:pt x="947" y="1307"/>
                </a:lnTo>
                <a:lnTo>
                  <a:pt x="960" y="634"/>
                </a:lnTo>
                <a:lnTo>
                  <a:pt x="973" y="694"/>
                </a:lnTo>
                <a:lnTo>
                  <a:pt x="984" y="159"/>
                </a:lnTo>
                <a:lnTo>
                  <a:pt x="997" y="2060"/>
                </a:lnTo>
                <a:lnTo>
                  <a:pt x="1009" y="1347"/>
                </a:lnTo>
                <a:lnTo>
                  <a:pt x="1022" y="1051"/>
                </a:lnTo>
                <a:lnTo>
                  <a:pt x="1033" y="1327"/>
                </a:lnTo>
                <a:lnTo>
                  <a:pt x="1045" y="1031"/>
                </a:lnTo>
                <a:lnTo>
                  <a:pt x="1057" y="1367"/>
                </a:lnTo>
                <a:lnTo>
                  <a:pt x="1071" y="0"/>
                </a:lnTo>
                <a:lnTo>
                  <a:pt x="1083" y="1467"/>
                </a:lnTo>
                <a:lnTo>
                  <a:pt x="1094" y="1109"/>
                </a:lnTo>
                <a:lnTo>
                  <a:pt x="1107" y="1268"/>
                </a:lnTo>
                <a:lnTo>
                  <a:pt x="1119" y="1307"/>
                </a:lnTo>
                <a:lnTo>
                  <a:pt x="1132" y="436"/>
                </a:lnTo>
                <a:lnTo>
                  <a:pt x="1143" y="813"/>
                </a:lnTo>
                <a:lnTo>
                  <a:pt x="1157" y="1209"/>
                </a:lnTo>
                <a:lnTo>
                  <a:pt x="1170" y="773"/>
                </a:lnTo>
                <a:lnTo>
                  <a:pt x="1182" y="1427"/>
                </a:lnTo>
                <a:lnTo>
                  <a:pt x="1193" y="951"/>
                </a:lnTo>
                <a:lnTo>
                  <a:pt x="1207" y="1249"/>
                </a:lnTo>
                <a:lnTo>
                  <a:pt x="1219" y="575"/>
                </a:lnTo>
                <a:lnTo>
                  <a:pt x="1230" y="911"/>
                </a:lnTo>
                <a:lnTo>
                  <a:pt x="1242" y="1011"/>
                </a:lnTo>
                <a:lnTo>
                  <a:pt x="1255" y="1229"/>
                </a:lnTo>
                <a:lnTo>
                  <a:pt x="1269" y="1268"/>
                </a:lnTo>
                <a:lnTo>
                  <a:pt x="1280" y="833"/>
                </a:lnTo>
                <a:lnTo>
                  <a:pt x="1292" y="1209"/>
                </a:lnTo>
                <a:lnTo>
                  <a:pt x="1305" y="1427"/>
                </a:lnTo>
                <a:lnTo>
                  <a:pt x="1315" y="1189"/>
                </a:lnTo>
                <a:lnTo>
                  <a:pt x="1318" y="3050"/>
                </a:lnTo>
                <a:lnTo>
                  <a:pt x="1329" y="1347"/>
                </a:lnTo>
                <a:lnTo>
                  <a:pt x="1341" y="1407"/>
                </a:lnTo>
                <a:lnTo>
                  <a:pt x="1353" y="1090"/>
                </a:lnTo>
                <a:lnTo>
                  <a:pt x="1366" y="1051"/>
                </a:lnTo>
                <a:lnTo>
                  <a:pt x="1377" y="1109"/>
                </a:lnTo>
                <a:lnTo>
                  <a:pt x="1390" y="714"/>
                </a:lnTo>
                <a:lnTo>
                  <a:pt x="1402" y="733"/>
                </a:lnTo>
                <a:lnTo>
                  <a:pt x="1415" y="1109"/>
                </a:lnTo>
                <a:lnTo>
                  <a:pt x="1427" y="1109"/>
                </a:lnTo>
                <a:lnTo>
                  <a:pt x="1439" y="1327"/>
                </a:lnTo>
                <a:lnTo>
                  <a:pt x="1451" y="793"/>
                </a:lnTo>
                <a:lnTo>
                  <a:pt x="1465" y="1387"/>
                </a:lnTo>
                <a:lnTo>
                  <a:pt x="1478" y="931"/>
                </a:lnTo>
                <a:lnTo>
                  <a:pt x="1489" y="1169"/>
                </a:lnTo>
                <a:lnTo>
                  <a:pt x="1500" y="911"/>
                </a:lnTo>
                <a:lnTo>
                  <a:pt x="1514" y="1209"/>
                </a:lnTo>
                <a:lnTo>
                  <a:pt x="1526" y="1229"/>
                </a:lnTo>
                <a:lnTo>
                  <a:pt x="1539" y="1288"/>
                </a:lnTo>
                <a:lnTo>
                  <a:pt x="1552" y="872"/>
                </a:lnTo>
                <a:lnTo>
                  <a:pt x="1563" y="1288"/>
                </a:lnTo>
                <a:lnTo>
                  <a:pt x="1574" y="753"/>
                </a:lnTo>
                <a:lnTo>
                  <a:pt x="1588" y="1327"/>
                </a:lnTo>
                <a:lnTo>
                  <a:pt x="1600" y="931"/>
                </a:lnTo>
                <a:lnTo>
                  <a:pt x="1611" y="1268"/>
                </a:lnTo>
                <a:lnTo>
                  <a:pt x="1624" y="1307"/>
                </a:lnTo>
                <a:lnTo>
                  <a:pt x="1637" y="1545"/>
                </a:lnTo>
                <a:lnTo>
                  <a:pt x="1649" y="1189"/>
                </a:lnTo>
                <a:lnTo>
                  <a:pt x="1662" y="714"/>
                </a:lnTo>
                <a:lnTo>
                  <a:pt x="1672" y="694"/>
                </a:lnTo>
                <a:lnTo>
                  <a:pt x="1685" y="833"/>
                </a:lnTo>
                <a:lnTo>
                  <a:pt x="1698" y="971"/>
                </a:lnTo>
                <a:lnTo>
                  <a:pt x="1710" y="931"/>
                </a:lnTo>
                <a:lnTo>
                  <a:pt x="1723" y="1387"/>
                </a:lnTo>
                <a:lnTo>
                  <a:pt x="1734" y="1307"/>
                </a:lnTo>
                <a:lnTo>
                  <a:pt x="1746" y="634"/>
                </a:lnTo>
                <a:lnTo>
                  <a:pt x="1759" y="1169"/>
                </a:lnTo>
                <a:lnTo>
                  <a:pt x="1773" y="1109"/>
                </a:lnTo>
                <a:lnTo>
                  <a:pt x="1786" y="1505"/>
                </a:lnTo>
                <a:lnTo>
                  <a:pt x="1797" y="1051"/>
                </a:lnTo>
                <a:lnTo>
                  <a:pt x="1809" y="1070"/>
                </a:lnTo>
                <a:lnTo>
                  <a:pt x="1822" y="1209"/>
                </a:lnTo>
                <a:lnTo>
                  <a:pt x="1834" y="1031"/>
                </a:lnTo>
                <a:lnTo>
                  <a:pt x="1847" y="1367"/>
                </a:lnTo>
                <a:lnTo>
                  <a:pt x="1859" y="813"/>
                </a:lnTo>
                <a:lnTo>
                  <a:pt x="1871" y="1031"/>
                </a:lnTo>
                <a:lnTo>
                  <a:pt x="1883" y="931"/>
                </a:lnTo>
                <a:lnTo>
                  <a:pt x="1895" y="1011"/>
                </a:lnTo>
                <a:lnTo>
                  <a:pt x="1907" y="1347"/>
                </a:lnTo>
                <a:lnTo>
                  <a:pt x="1920" y="516"/>
                </a:lnTo>
                <a:lnTo>
                  <a:pt x="1931" y="813"/>
                </a:lnTo>
                <a:lnTo>
                  <a:pt x="1945" y="1387"/>
                </a:lnTo>
                <a:lnTo>
                  <a:pt x="1957" y="773"/>
                </a:lnTo>
                <a:lnTo>
                  <a:pt x="1968" y="1605"/>
                </a:lnTo>
                <a:lnTo>
                  <a:pt x="1981" y="991"/>
                </a:lnTo>
                <a:lnTo>
                  <a:pt x="1993" y="1347"/>
                </a:lnTo>
                <a:lnTo>
                  <a:pt x="2006" y="733"/>
                </a:lnTo>
                <a:lnTo>
                  <a:pt x="2020" y="892"/>
                </a:lnTo>
                <a:lnTo>
                  <a:pt x="2030" y="1229"/>
                </a:lnTo>
                <a:lnTo>
                  <a:pt x="2042" y="1347"/>
                </a:lnTo>
                <a:lnTo>
                  <a:pt x="2054" y="1387"/>
                </a:lnTo>
                <a:lnTo>
                  <a:pt x="2068" y="872"/>
                </a:lnTo>
                <a:lnTo>
                  <a:pt x="2081" y="1249"/>
                </a:lnTo>
                <a:lnTo>
                  <a:pt x="2093" y="1407"/>
                </a:lnTo>
                <a:lnTo>
                  <a:pt x="2105" y="1229"/>
                </a:lnTo>
                <a:lnTo>
                  <a:pt x="2117" y="1407"/>
                </a:lnTo>
                <a:lnTo>
                  <a:pt x="2130" y="1387"/>
                </a:lnTo>
                <a:lnTo>
                  <a:pt x="2141" y="1090"/>
                </a:lnTo>
                <a:lnTo>
                  <a:pt x="2153" y="1051"/>
                </a:lnTo>
                <a:lnTo>
                  <a:pt x="2167" y="1109"/>
                </a:lnTo>
                <a:lnTo>
                  <a:pt x="2179" y="714"/>
                </a:lnTo>
                <a:lnTo>
                  <a:pt x="2189" y="733"/>
                </a:lnTo>
                <a:lnTo>
                  <a:pt x="2203" y="1109"/>
                </a:lnTo>
                <a:lnTo>
                  <a:pt x="2215" y="1109"/>
                </a:lnTo>
                <a:lnTo>
                  <a:pt x="2227" y="1327"/>
                </a:lnTo>
                <a:lnTo>
                  <a:pt x="2240" y="793"/>
                </a:lnTo>
                <a:lnTo>
                  <a:pt x="2253" y="1387"/>
                </a:lnTo>
                <a:lnTo>
                  <a:pt x="2264" y="931"/>
                </a:lnTo>
                <a:lnTo>
                  <a:pt x="2277" y="1169"/>
                </a:lnTo>
                <a:lnTo>
                  <a:pt x="2288" y="911"/>
                </a:lnTo>
                <a:lnTo>
                  <a:pt x="2301" y="1209"/>
                </a:lnTo>
                <a:lnTo>
                  <a:pt x="2315" y="1229"/>
                </a:lnTo>
                <a:lnTo>
                  <a:pt x="2326" y="1288"/>
                </a:lnTo>
                <a:lnTo>
                  <a:pt x="2337" y="872"/>
                </a:lnTo>
                <a:lnTo>
                  <a:pt x="2350" y="1288"/>
                </a:lnTo>
                <a:lnTo>
                  <a:pt x="2361" y="753"/>
                </a:lnTo>
                <a:lnTo>
                  <a:pt x="2375" y="1327"/>
                </a:lnTo>
                <a:lnTo>
                  <a:pt x="2388" y="931"/>
                </a:lnTo>
                <a:lnTo>
                  <a:pt x="2400" y="1268"/>
                </a:lnTo>
                <a:lnTo>
                  <a:pt x="2413" y="1307"/>
                </a:lnTo>
                <a:lnTo>
                  <a:pt x="2425" y="1545"/>
                </a:lnTo>
                <a:lnTo>
                  <a:pt x="2437" y="1189"/>
                </a:lnTo>
              </a:path>
            </a:pathLst>
          </a:custGeom>
          <a:noFill/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628" name="Freeform 823"/>
          <p:cNvSpPr>
            <a:spLocks/>
          </p:cNvSpPr>
          <p:nvPr/>
        </p:nvSpPr>
        <p:spPr bwMode="auto">
          <a:xfrm>
            <a:off x="8318500" y="5214938"/>
            <a:ext cx="377825" cy="534987"/>
          </a:xfrm>
          <a:custGeom>
            <a:avLst/>
            <a:gdLst>
              <a:gd name="T0" fmla="*/ 13 w 1187"/>
              <a:gd name="T1" fmla="*/ 792 h 2019"/>
              <a:gd name="T2" fmla="*/ 36 w 1187"/>
              <a:gd name="T3" fmla="*/ 911 h 2019"/>
              <a:gd name="T4" fmla="*/ 61 w 1187"/>
              <a:gd name="T5" fmla="*/ 1009 h 2019"/>
              <a:gd name="T6" fmla="*/ 86 w 1187"/>
              <a:gd name="T7" fmla="*/ 1385 h 2019"/>
              <a:gd name="T8" fmla="*/ 110 w 1187"/>
              <a:gd name="T9" fmla="*/ 871 h 2019"/>
              <a:gd name="T10" fmla="*/ 134 w 1187"/>
              <a:gd name="T11" fmla="*/ 455 h 2019"/>
              <a:gd name="T12" fmla="*/ 158 w 1187"/>
              <a:gd name="T13" fmla="*/ 1187 h 2019"/>
              <a:gd name="T14" fmla="*/ 184 w 1187"/>
              <a:gd name="T15" fmla="*/ 1089 h 2019"/>
              <a:gd name="T16" fmla="*/ 208 w 1187"/>
              <a:gd name="T17" fmla="*/ 475 h 2019"/>
              <a:gd name="T18" fmla="*/ 232 w 1187"/>
              <a:gd name="T19" fmla="*/ 376 h 2019"/>
              <a:gd name="T20" fmla="*/ 259 w 1187"/>
              <a:gd name="T21" fmla="*/ 1287 h 2019"/>
              <a:gd name="T22" fmla="*/ 284 w 1187"/>
              <a:gd name="T23" fmla="*/ 811 h 2019"/>
              <a:gd name="T24" fmla="*/ 308 w 1187"/>
              <a:gd name="T25" fmla="*/ 930 h 2019"/>
              <a:gd name="T26" fmla="*/ 333 w 1187"/>
              <a:gd name="T27" fmla="*/ 1129 h 2019"/>
              <a:gd name="T28" fmla="*/ 356 w 1187"/>
              <a:gd name="T29" fmla="*/ 891 h 2019"/>
              <a:gd name="T30" fmla="*/ 382 w 1187"/>
              <a:gd name="T31" fmla="*/ 911 h 2019"/>
              <a:gd name="T32" fmla="*/ 405 w 1187"/>
              <a:gd name="T33" fmla="*/ 296 h 2019"/>
              <a:gd name="T34" fmla="*/ 430 w 1187"/>
              <a:gd name="T35" fmla="*/ 653 h 2019"/>
              <a:gd name="T36" fmla="*/ 454 w 1187"/>
              <a:gd name="T37" fmla="*/ 494 h 2019"/>
              <a:gd name="T38" fmla="*/ 479 w 1187"/>
              <a:gd name="T39" fmla="*/ 574 h 2019"/>
              <a:gd name="T40" fmla="*/ 504 w 1187"/>
              <a:gd name="T41" fmla="*/ 574 h 2019"/>
              <a:gd name="T42" fmla="*/ 528 w 1187"/>
              <a:gd name="T43" fmla="*/ 1346 h 2019"/>
              <a:gd name="T44" fmla="*/ 553 w 1187"/>
              <a:gd name="T45" fmla="*/ 1703 h 2019"/>
              <a:gd name="T46" fmla="*/ 580 w 1187"/>
              <a:gd name="T47" fmla="*/ 356 h 2019"/>
              <a:gd name="T48" fmla="*/ 603 w 1187"/>
              <a:gd name="T49" fmla="*/ 1148 h 2019"/>
              <a:gd name="T50" fmla="*/ 628 w 1187"/>
              <a:gd name="T51" fmla="*/ 1505 h 2019"/>
              <a:gd name="T52" fmla="*/ 652 w 1187"/>
              <a:gd name="T53" fmla="*/ 1148 h 2019"/>
              <a:gd name="T54" fmla="*/ 676 w 1187"/>
              <a:gd name="T55" fmla="*/ 1485 h 2019"/>
              <a:gd name="T56" fmla="*/ 701 w 1187"/>
              <a:gd name="T57" fmla="*/ 950 h 2019"/>
              <a:gd name="T58" fmla="*/ 726 w 1187"/>
              <a:gd name="T59" fmla="*/ 396 h 2019"/>
              <a:gd name="T60" fmla="*/ 750 w 1187"/>
              <a:gd name="T61" fmla="*/ 1485 h 2019"/>
              <a:gd name="T62" fmla="*/ 774 w 1187"/>
              <a:gd name="T63" fmla="*/ 1425 h 2019"/>
              <a:gd name="T64" fmla="*/ 800 w 1187"/>
              <a:gd name="T65" fmla="*/ 693 h 2019"/>
              <a:gd name="T66" fmla="*/ 823 w 1187"/>
              <a:gd name="T67" fmla="*/ 970 h 2019"/>
              <a:gd name="T68" fmla="*/ 849 w 1187"/>
              <a:gd name="T69" fmla="*/ 989 h 2019"/>
              <a:gd name="T70" fmla="*/ 874 w 1187"/>
              <a:gd name="T71" fmla="*/ 1307 h 2019"/>
              <a:gd name="T72" fmla="*/ 899 w 1187"/>
              <a:gd name="T73" fmla="*/ 237 h 2019"/>
              <a:gd name="T74" fmla="*/ 924 w 1187"/>
              <a:gd name="T75" fmla="*/ 772 h 2019"/>
              <a:gd name="T76" fmla="*/ 947 w 1187"/>
              <a:gd name="T77" fmla="*/ 594 h 2019"/>
              <a:gd name="T78" fmla="*/ 972 w 1187"/>
              <a:gd name="T79" fmla="*/ 1703 h 2019"/>
              <a:gd name="T80" fmla="*/ 996 w 1187"/>
              <a:gd name="T81" fmla="*/ 1603 h 2019"/>
              <a:gd name="T82" fmla="*/ 1021 w 1187"/>
              <a:gd name="T83" fmla="*/ 1583 h 2019"/>
              <a:gd name="T84" fmla="*/ 1045 w 1187"/>
              <a:gd name="T85" fmla="*/ 1445 h 2019"/>
              <a:gd name="T86" fmla="*/ 1070 w 1187"/>
              <a:gd name="T87" fmla="*/ 891 h 2019"/>
              <a:gd name="T88" fmla="*/ 1094 w 1187"/>
              <a:gd name="T89" fmla="*/ 792 h 2019"/>
              <a:gd name="T90" fmla="*/ 1119 w 1187"/>
              <a:gd name="T91" fmla="*/ 1029 h 2019"/>
              <a:gd name="T92" fmla="*/ 1144 w 1187"/>
              <a:gd name="T93" fmla="*/ 673 h 2019"/>
              <a:gd name="T94" fmla="*/ 1168 w 1187"/>
              <a:gd name="T95" fmla="*/ 1089 h 2019"/>
              <a:gd name="T96" fmla="*/ 1187 w 1187"/>
              <a:gd name="T97" fmla="*/ 1307 h 2019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1187"/>
              <a:gd name="T148" fmla="*/ 0 h 2019"/>
              <a:gd name="T149" fmla="*/ 1187 w 1187"/>
              <a:gd name="T150" fmla="*/ 2019 h 2019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1187" h="2019">
                <a:moveTo>
                  <a:pt x="0" y="1267"/>
                </a:moveTo>
                <a:lnTo>
                  <a:pt x="13" y="792"/>
                </a:lnTo>
                <a:lnTo>
                  <a:pt x="24" y="772"/>
                </a:lnTo>
                <a:lnTo>
                  <a:pt x="36" y="911"/>
                </a:lnTo>
                <a:lnTo>
                  <a:pt x="48" y="1049"/>
                </a:lnTo>
                <a:lnTo>
                  <a:pt x="61" y="1009"/>
                </a:lnTo>
                <a:lnTo>
                  <a:pt x="74" y="1465"/>
                </a:lnTo>
                <a:lnTo>
                  <a:pt x="86" y="1385"/>
                </a:lnTo>
                <a:lnTo>
                  <a:pt x="98" y="712"/>
                </a:lnTo>
                <a:lnTo>
                  <a:pt x="110" y="871"/>
                </a:lnTo>
                <a:lnTo>
                  <a:pt x="122" y="59"/>
                </a:lnTo>
                <a:lnTo>
                  <a:pt x="134" y="455"/>
                </a:lnTo>
                <a:lnTo>
                  <a:pt x="148" y="1049"/>
                </a:lnTo>
                <a:lnTo>
                  <a:pt x="158" y="1187"/>
                </a:lnTo>
                <a:lnTo>
                  <a:pt x="171" y="1781"/>
                </a:lnTo>
                <a:lnTo>
                  <a:pt x="184" y="1089"/>
                </a:lnTo>
                <a:lnTo>
                  <a:pt x="196" y="1327"/>
                </a:lnTo>
                <a:lnTo>
                  <a:pt x="208" y="475"/>
                </a:lnTo>
                <a:lnTo>
                  <a:pt x="220" y="435"/>
                </a:lnTo>
                <a:lnTo>
                  <a:pt x="232" y="376"/>
                </a:lnTo>
                <a:lnTo>
                  <a:pt x="245" y="455"/>
                </a:lnTo>
                <a:lnTo>
                  <a:pt x="259" y="1287"/>
                </a:lnTo>
                <a:lnTo>
                  <a:pt x="271" y="1405"/>
                </a:lnTo>
                <a:lnTo>
                  <a:pt x="284" y="811"/>
                </a:lnTo>
                <a:lnTo>
                  <a:pt x="295" y="950"/>
                </a:lnTo>
                <a:lnTo>
                  <a:pt x="308" y="930"/>
                </a:lnTo>
                <a:lnTo>
                  <a:pt x="320" y="891"/>
                </a:lnTo>
                <a:lnTo>
                  <a:pt x="333" y="1129"/>
                </a:lnTo>
                <a:lnTo>
                  <a:pt x="344" y="871"/>
                </a:lnTo>
                <a:lnTo>
                  <a:pt x="356" y="891"/>
                </a:lnTo>
                <a:lnTo>
                  <a:pt x="369" y="1603"/>
                </a:lnTo>
                <a:lnTo>
                  <a:pt x="382" y="911"/>
                </a:lnTo>
                <a:lnTo>
                  <a:pt x="394" y="455"/>
                </a:lnTo>
                <a:lnTo>
                  <a:pt x="405" y="296"/>
                </a:lnTo>
                <a:lnTo>
                  <a:pt x="418" y="494"/>
                </a:lnTo>
                <a:lnTo>
                  <a:pt x="430" y="653"/>
                </a:lnTo>
                <a:lnTo>
                  <a:pt x="443" y="712"/>
                </a:lnTo>
                <a:lnTo>
                  <a:pt x="454" y="494"/>
                </a:lnTo>
                <a:lnTo>
                  <a:pt x="466" y="811"/>
                </a:lnTo>
                <a:lnTo>
                  <a:pt x="479" y="574"/>
                </a:lnTo>
                <a:lnTo>
                  <a:pt x="492" y="435"/>
                </a:lnTo>
                <a:lnTo>
                  <a:pt x="504" y="574"/>
                </a:lnTo>
                <a:lnTo>
                  <a:pt x="515" y="1109"/>
                </a:lnTo>
                <a:lnTo>
                  <a:pt x="528" y="1346"/>
                </a:lnTo>
                <a:lnTo>
                  <a:pt x="540" y="1663"/>
                </a:lnTo>
                <a:lnTo>
                  <a:pt x="553" y="1703"/>
                </a:lnTo>
                <a:lnTo>
                  <a:pt x="567" y="336"/>
                </a:lnTo>
                <a:lnTo>
                  <a:pt x="580" y="356"/>
                </a:lnTo>
                <a:lnTo>
                  <a:pt x="590" y="475"/>
                </a:lnTo>
                <a:lnTo>
                  <a:pt x="603" y="1148"/>
                </a:lnTo>
                <a:lnTo>
                  <a:pt x="616" y="1247"/>
                </a:lnTo>
                <a:lnTo>
                  <a:pt x="628" y="1505"/>
                </a:lnTo>
                <a:lnTo>
                  <a:pt x="638" y="1445"/>
                </a:lnTo>
                <a:lnTo>
                  <a:pt x="652" y="1148"/>
                </a:lnTo>
                <a:lnTo>
                  <a:pt x="665" y="1485"/>
                </a:lnTo>
                <a:lnTo>
                  <a:pt x="676" y="1485"/>
                </a:lnTo>
                <a:lnTo>
                  <a:pt x="690" y="1623"/>
                </a:lnTo>
                <a:lnTo>
                  <a:pt x="701" y="950"/>
                </a:lnTo>
                <a:lnTo>
                  <a:pt x="713" y="455"/>
                </a:lnTo>
                <a:lnTo>
                  <a:pt x="726" y="396"/>
                </a:lnTo>
                <a:lnTo>
                  <a:pt x="738" y="1227"/>
                </a:lnTo>
                <a:lnTo>
                  <a:pt x="750" y="1485"/>
                </a:lnTo>
                <a:lnTo>
                  <a:pt x="762" y="1643"/>
                </a:lnTo>
                <a:lnTo>
                  <a:pt x="774" y="1425"/>
                </a:lnTo>
                <a:lnTo>
                  <a:pt x="787" y="2019"/>
                </a:lnTo>
                <a:lnTo>
                  <a:pt x="800" y="693"/>
                </a:lnTo>
                <a:lnTo>
                  <a:pt x="811" y="712"/>
                </a:lnTo>
                <a:lnTo>
                  <a:pt x="823" y="970"/>
                </a:lnTo>
                <a:lnTo>
                  <a:pt x="836" y="1029"/>
                </a:lnTo>
                <a:lnTo>
                  <a:pt x="849" y="989"/>
                </a:lnTo>
                <a:lnTo>
                  <a:pt x="862" y="1465"/>
                </a:lnTo>
                <a:lnTo>
                  <a:pt x="874" y="1307"/>
                </a:lnTo>
                <a:lnTo>
                  <a:pt x="886" y="752"/>
                </a:lnTo>
                <a:lnTo>
                  <a:pt x="899" y="237"/>
                </a:lnTo>
                <a:lnTo>
                  <a:pt x="911" y="0"/>
                </a:lnTo>
                <a:lnTo>
                  <a:pt x="924" y="772"/>
                </a:lnTo>
                <a:lnTo>
                  <a:pt x="935" y="673"/>
                </a:lnTo>
                <a:lnTo>
                  <a:pt x="947" y="594"/>
                </a:lnTo>
                <a:lnTo>
                  <a:pt x="960" y="1227"/>
                </a:lnTo>
                <a:lnTo>
                  <a:pt x="972" y="1703"/>
                </a:lnTo>
                <a:lnTo>
                  <a:pt x="983" y="1781"/>
                </a:lnTo>
                <a:lnTo>
                  <a:pt x="996" y="1603"/>
                </a:lnTo>
                <a:lnTo>
                  <a:pt x="1009" y="1563"/>
                </a:lnTo>
                <a:lnTo>
                  <a:pt x="1021" y="1583"/>
                </a:lnTo>
                <a:lnTo>
                  <a:pt x="1034" y="1327"/>
                </a:lnTo>
                <a:lnTo>
                  <a:pt x="1045" y="1445"/>
                </a:lnTo>
                <a:lnTo>
                  <a:pt x="1058" y="514"/>
                </a:lnTo>
                <a:lnTo>
                  <a:pt x="1070" y="891"/>
                </a:lnTo>
                <a:lnTo>
                  <a:pt x="1082" y="1287"/>
                </a:lnTo>
                <a:lnTo>
                  <a:pt x="1094" y="792"/>
                </a:lnTo>
                <a:lnTo>
                  <a:pt x="1108" y="1505"/>
                </a:lnTo>
                <a:lnTo>
                  <a:pt x="1119" y="1029"/>
                </a:lnTo>
                <a:lnTo>
                  <a:pt x="1131" y="1327"/>
                </a:lnTo>
                <a:lnTo>
                  <a:pt x="1144" y="673"/>
                </a:lnTo>
                <a:lnTo>
                  <a:pt x="1155" y="989"/>
                </a:lnTo>
                <a:lnTo>
                  <a:pt x="1168" y="1089"/>
                </a:lnTo>
                <a:lnTo>
                  <a:pt x="1182" y="1307"/>
                </a:lnTo>
                <a:lnTo>
                  <a:pt x="1187" y="1307"/>
                </a:lnTo>
              </a:path>
            </a:pathLst>
          </a:custGeom>
          <a:noFill/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629" name="Rectangle 824"/>
          <p:cNvSpPr>
            <a:spLocks noChangeArrowheads="1"/>
          </p:cNvSpPr>
          <p:nvPr/>
        </p:nvSpPr>
        <p:spPr bwMode="auto">
          <a:xfrm>
            <a:off x="6742113" y="4733925"/>
            <a:ext cx="84455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100">
                <a:solidFill>
                  <a:srgbClr val="000000"/>
                </a:solidFill>
                <a:latin typeface="Arial" charset="0"/>
              </a:rPr>
              <a:t>L -TCP</a:t>
            </a:r>
            <a:endParaRPr lang="en-US"/>
          </a:p>
        </p:txBody>
      </p:sp>
      <p:sp>
        <p:nvSpPr>
          <p:cNvPr id="17630" name="Line 825"/>
          <p:cNvSpPr>
            <a:spLocks noChangeShapeType="1"/>
          </p:cNvSpPr>
          <p:nvPr/>
        </p:nvSpPr>
        <p:spPr bwMode="auto">
          <a:xfrm>
            <a:off x="7926388" y="4879975"/>
            <a:ext cx="531812" cy="1588"/>
          </a:xfrm>
          <a:prstGeom prst="lin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631" name="Freeform 826"/>
          <p:cNvSpPr>
            <a:spLocks/>
          </p:cNvSpPr>
          <p:nvPr/>
        </p:nvSpPr>
        <p:spPr bwMode="auto">
          <a:xfrm>
            <a:off x="881063" y="5183188"/>
            <a:ext cx="890587" cy="781050"/>
          </a:xfrm>
          <a:custGeom>
            <a:avLst/>
            <a:gdLst>
              <a:gd name="T0" fmla="*/ 48 w 2806"/>
              <a:gd name="T1" fmla="*/ 1783 h 2952"/>
              <a:gd name="T2" fmla="*/ 146 w 2806"/>
              <a:gd name="T3" fmla="*/ 436 h 2952"/>
              <a:gd name="T4" fmla="*/ 220 w 2806"/>
              <a:gd name="T5" fmla="*/ 436 h 2952"/>
              <a:gd name="T6" fmla="*/ 320 w 2806"/>
              <a:gd name="T7" fmla="*/ 654 h 2952"/>
              <a:gd name="T8" fmla="*/ 418 w 2806"/>
              <a:gd name="T9" fmla="*/ 733 h 2952"/>
              <a:gd name="T10" fmla="*/ 516 w 2806"/>
              <a:gd name="T11" fmla="*/ 496 h 2952"/>
              <a:gd name="T12" fmla="*/ 617 w 2806"/>
              <a:gd name="T13" fmla="*/ 595 h 2952"/>
              <a:gd name="T14" fmla="*/ 713 w 2806"/>
              <a:gd name="T15" fmla="*/ 654 h 2952"/>
              <a:gd name="T16" fmla="*/ 811 w 2806"/>
              <a:gd name="T17" fmla="*/ 1882 h 2952"/>
              <a:gd name="T18" fmla="*/ 861 w 2806"/>
              <a:gd name="T19" fmla="*/ 2317 h 2952"/>
              <a:gd name="T20" fmla="*/ 910 w 2806"/>
              <a:gd name="T21" fmla="*/ 2317 h 2952"/>
              <a:gd name="T22" fmla="*/ 958 w 2806"/>
              <a:gd name="T23" fmla="*/ 2317 h 2952"/>
              <a:gd name="T24" fmla="*/ 1010 w 2806"/>
              <a:gd name="T25" fmla="*/ 2337 h 2952"/>
              <a:gd name="T26" fmla="*/ 1057 w 2806"/>
              <a:gd name="T27" fmla="*/ 2001 h 2952"/>
              <a:gd name="T28" fmla="*/ 1106 w 2806"/>
              <a:gd name="T29" fmla="*/ 1921 h 2952"/>
              <a:gd name="T30" fmla="*/ 1157 w 2806"/>
              <a:gd name="T31" fmla="*/ 1981 h 2952"/>
              <a:gd name="T32" fmla="*/ 1208 w 2806"/>
              <a:gd name="T33" fmla="*/ 2041 h 2952"/>
              <a:gd name="T34" fmla="*/ 1254 w 2806"/>
              <a:gd name="T35" fmla="*/ 1961 h 2952"/>
              <a:gd name="T36" fmla="*/ 1304 w 2806"/>
              <a:gd name="T37" fmla="*/ 1863 h 2952"/>
              <a:gd name="T38" fmla="*/ 1355 w 2806"/>
              <a:gd name="T39" fmla="*/ 1387 h 2952"/>
              <a:gd name="T40" fmla="*/ 1402 w 2806"/>
              <a:gd name="T41" fmla="*/ 1605 h 2952"/>
              <a:gd name="T42" fmla="*/ 1440 w 2806"/>
              <a:gd name="T43" fmla="*/ 832 h 2952"/>
              <a:gd name="T44" fmla="*/ 1488 w 2806"/>
              <a:gd name="T45" fmla="*/ 1347 h 2952"/>
              <a:gd name="T46" fmla="*/ 1539 w 2806"/>
              <a:gd name="T47" fmla="*/ 1882 h 2952"/>
              <a:gd name="T48" fmla="*/ 1587 w 2806"/>
              <a:gd name="T49" fmla="*/ 1941 h 2952"/>
              <a:gd name="T50" fmla="*/ 1636 w 2806"/>
              <a:gd name="T51" fmla="*/ 1665 h 2952"/>
              <a:gd name="T52" fmla="*/ 1685 w 2806"/>
              <a:gd name="T53" fmla="*/ 1525 h 2952"/>
              <a:gd name="T54" fmla="*/ 1734 w 2806"/>
              <a:gd name="T55" fmla="*/ 1823 h 2952"/>
              <a:gd name="T56" fmla="*/ 1787 w 2806"/>
              <a:gd name="T57" fmla="*/ 1961 h 2952"/>
              <a:gd name="T58" fmla="*/ 1834 w 2806"/>
              <a:gd name="T59" fmla="*/ 1863 h 2952"/>
              <a:gd name="T60" fmla="*/ 1882 w 2806"/>
              <a:gd name="T61" fmla="*/ 2001 h 2952"/>
              <a:gd name="T62" fmla="*/ 1934 w 2806"/>
              <a:gd name="T63" fmla="*/ 1625 h 2952"/>
              <a:gd name="T64" fmla="*/ 1980 w 2806"/>
              <a:gd name="T65" fmla="*/ 1941 h 2952"/>
              <a:gd name="T66" fmla="*/ 2029 w 2806"/>
              <a:gd name="T67" fmla="*/ 1683 h 2952"/>
              <a:gd name="T68" fmla="*/ 2082 w 2806"/>
              <a:gd name="T69" fmla="*/ 1921 h 2952"/>
              <a:gd name="T70" fmla="*/ 2131 w 2806"/>
              <a:gd name="T71" fmla="*/ 1803 h 2952"/>
              <a:gd name="T72" fmla="*/ 2179 w 2806"/>
              <a:gd name="T73" fmla="*/ 1645 h 2952"/>
              <a:gd name="T74" fmla="*/ 2227 w 2806"/>
              <a:gd name="T75" fmla="*/ 516 h 2952"/>
              <a:gd name="T76" fmla="*/ 2276 w 2806"/>
              <a:gd name="T77" fmla="*/ 1941 h 2952"/>
              <a:gd name="T78" fmla="*/ 2325 w 2806"/>
              <a:gd name="T79" fmla="*/ 1803 h 2952"/>
              <a:gd name="T80" fmla="*/ 2374 w 2806"/>
              <a:gd name="T81" fmla="*/ 1387 h 2952"/>
              <a:gd name="T82" fmla="*/ 2424 w 2806"/>
              <a:gd name="T83" fmla="*/ 2041 h 2952"/>
              <a:gd name="T84" fmla="*/ 2474 w 2806"/>
              <a:gd name="T85" fmla="*/ 496 h 2952"/>
              <a:gd name="T86" fmla="*/ 2523 w 2806"/>
              <a:gd name="T87" fmla="*/ 1723 h 2952"/>
              <a:gd name="T88" fmla="*/ 2572 w 2806"/>
              <a:gd name="T89" fmla="*/ 1843 h 2952"/>
              <a:gd name="T90" fmla="*/ 2620 w 2806"/>
              <a:gd name="T91" fmla="*/ 1466 h 2952"/>
              <a:gd name="T92" fmla="*/ 2657 w 2806"/>
              <a:gd name="T93" fmla="*/ 1703 h 2952"/>
              <a:gd name="T94" fmla="*/ 2708 w 2806"/>
              <a:gd name="T95" fmla="*/ 1249 h 2952"/>
              <a:gd name="T96" fmla="*/ 2758 w 2806"/>
              <a:gd name="T97" fmla="*/ 1367 h 2952"/>
              <a:gd name="T98" fmla="*/ 2806 w 2806"/>
              <a:gd name="T99" fmla="*/ 2317 h 2952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2806"/>
              <a:gd name="T151" fmla="*/ 0 h 2952"/>
              <a:gd name="T152" fmla="*/ 2806 w 2806"/>
              <a:gd name="T153" fmla="*/ 2952 h 2952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2806" h="2952">
                <a:moveTo>
                  <a:pt x="0" y="1347"/>
                </a:moveTo>
                <a:lnTo>
                  <a:pt x="0" y="1347"/>
                </a:lnTo>
                <a:lnTo>
                  <a:pt x="25" y="1843"/>
                </a:lnTo>
                <a:lnTo>
                  <a:pt x="48" y="1783"/>
                </a:lnTo>
                <a:lnTo>
                  <a:pt x="73" y="2001"/>
                </a:lnTo>
                <a:lnTo>
                  <a:pt x="97" y="0"/>
                </a:lnTo>
                <a:lnTo>
                  <a:pt x="122" y="357"/>
                </a:lnTo>
                <a:lnTo>
                  <a:pt x="146" y="436"/>
                </a:lnTo>
                <a:lnTo>
                  <a:pt x="171" y="614"/>
                </a:lnTo>
                <a:lnTo>
                  <a:pt x="191" y="2952"/>
                </a:lnTo>
                <a:lnTo>
                  <a:pt x="196" y="753"/>
                </a:lnTo>
                <a:lnTo>
                  <a:pt x="220" y="436"/>
                </a:lnTo>
                <a:lnTo>
                  <a:pt x="246" y="516"/>
                </a:lnTo>
                <a:lnTo>
                  <a:pt x="268" y="555"/>
                </a:lnTo>
                <a:lnTo>
                  <a:pt x="294" y="694"/>
                </a:lnTo>
                <a:lnTo>
                  <a:pt x="320" y="654"/>
                </a:lnTo>
                <a:lnTo>
                  <a:pt x="343" y="496"/>
                </a:lnTo>
                <a:lnTo>
                  <a:pt x="369" y="575"/>
                </a:lnTo>
                <a:lnTo>
                  <a:pt x="393" y="694"/>
                </a:lnTo>
                <a:lnTo>
                  <a:pt x="418" y="733"/>
                </a:lnTo>
                <a:lnTo>
                  <a:pt x="441" y="595"/>
                </a:lnTo>
                <a:lnTo>
                  <a:pt x="466" y="832"/>
                </a:lnTo>
                <a:lnTo>
                  <a:pt x="490" y="595"/>
                </a:lnTo>
                <a:lnTo>
                  <a:pt x="516" y="496"/>
                </a:lnTo>
                <a:lnTo>
                  <a:pt x="542" y="634"/>
                </a:lnTo>
                <a:lnTo>
                  <a:pt x="566" y="832"/>
                </a:lnTo>
                <a:lnTo>
                  <a:pt x="589" y="140"/>
                </a:lnTo>
                <a:lnTo>
                  <a:pt x="617" y="595"/>
                </a:lnTo>
                <a:lnTo>
                  <a:pt x="641" y="555"/>
                </a:lnTo>
                <a:lnTo>
                  <a:pt x="664" y="318"/>
                </a:lnTo>
                <a:lnTo>
                  <a:pt x="688" y="496"/>
                </a:lnTo>
                <a:lnTo>
                  <a:pt x="713" y="654"/>
                </a:lnTo>
                <a:lnTo>
                  <a:pt x="737" y="436"/>
                </a:lnTo>
                <a:lnTo>
                  <a:pt x="762" y="456"/>
                </a:lnTo>
                <a:lnTo>
                  <a:pt x="786" y="1961"/>
                </a:lnTo>
                <a:lnTo>
                  <a:pt x="811" y="1882"/>
                </a:lnTo>
                <a:lnTo>
                  <a:pt x="823" y="2298"/>
                </a:lnTo>
                <a:lnTo>
                  <a:pt x="836" y="2357"/>
                </a:lnTo>
                <a:lnTo>
                  <a:pt x="850" y="1783"/>
                </a:lnTo>
                <a:lnTo>
                  <a:pt x="861" y="2317"/>
                </a:lnTo>
                <a:lnTo>
                  <a:pt x="875" y="2258"/>
                </a:lnTo>
                <a:lnTo>
                  <a:pt x="886" y="2139"/>
                </a:lnTo>
                <a:lnTo>
                  <a:pt x="899" y="2258"/>
                </a:lnTo>
                <a:lnTo>
                  <a:pt x="910" y="2317"/>
                </a:lnTo>
                <a:lnTo>
                  <a:pt x="923" y="2179"/>
                </a:lnTo>
                <a:lnTo>
                  <a:pt x="936" y="2317"/>
                </a:lnTo>
                <a:lnTo>
                  <a:pt x="947" y="2159"/>
                </a:lnTo>
                <a:lnTo>
                  <a:pt x="958" y="2317"/>
                </a:lnTo>
                <a:lnTo>
                  <a:pt x="971" y="2061"/>
                </a:lnTo>
                <a:lnTo>
                  <a:pt x="983" y="2377"/>
                </a:lnTo>
                <a:lnTo>
                  <a:pt x="995" y="2021"/>
                </a:lnTo>
                <a:lnTo>
                  <a:pt x="1010" y="2337"/>
                </a:lnTo>
                <a:lnTo>
                  <a:pt x="1020" y="2258"/>
                </a:lnTo>
                <a:lnTo>
                  <a:pt x="1033" y="2080"/>
                </a:lnTo>
                <a:lnTo>
                  <a:pt x="1044" y="2199"/>
                </a:lnTo>
                <a:lnTo>
                  <a:pt x="1057" y="2001"/>
                </a:lnTo>
                <a:lnTo>
                  <a:pt x="1070" y="2061"/>
                </a:lnTo>
                <a:lnTo>
                  <a:pt x="1081" y="2258"/>
                </a:lnTo>
                <a:lnTo>
                  <a:pt x="1093" y="2139"/>
                </a:lnTo>
                <a:lnTo>
                  <a:pt x="1106" y="1921"/>
                </a:lnTo>
                <a:lnTo>
                  <a:pt x="1119" y="1703"/>
                </a:lnTo>
                <a:lnTo>
                  <a:pt x="1130" y="1703"/>
                </a:lnTo>
                <a:lnTo>
                  <a:pt x="1143" y="1941"/>
                </a:lnTo>
                <a:lnTo>
                  <a:pt x="1157" y="1981"/>
                </a:lnTo>
                <a:lnTo>
                  <a:pt x="1169" y="1961"/>
                </a:lnTo>
                <a:lnTo>
                  <a:pt x="1182" y="1981"/>
                </a:lnTo>
                <a:lnTo>
                  <a:pt x="1194" y="2179"/>
                </a:lnTo>
                <a:lnTo>
                  <a:pt x="1208" y="2041"/>
                </a:lnTo>
                <a:lnTo>
                  <a:pt x="1218" y="1645"/>
                </a:lnTo>
                <a:lnTo>
                  <a:pt x="1229" y="1545"/>
                </a:lnTo>
                <a:lnTo>
                  <a:pt x="1243" y="1427"/>
                </a:lnTo>
                <a:lnTo>
                  <a:pt x="1254" y="1961"/>
                </a:lnTo>
                <a:lnTo>
                  <a:pt x="1267" y="1901"/>
                </a:lnTo>
                <a:lnTo>
                  <a:pt x="1279" y="1525"/>
                </a:lnTo>
                <a:lnTo>
                  <a:pt x="1292" y="1347"/>
                </a:lnTo>
                <a:lnTo>
                  <a:pt x="1304" y="1863"/>
                </a:lnTo>
                <a:lnTo>
                  <a:pt x="1316" y="1565"/>
                </a:lnTo>
                <a:lnTo>
                  <a:pt x="1328" y="1307"/>
                </a:lnTo>
                <a:lnTo>
                  <a:pt x="1340" y="1229"/>
                </a:lnTo>
                <a:lnTo>
                  <a:pt x="1355" y="1387"/>
                </a:lnTo>
                <a:lnTo>
                  <a:pt x="1366" y="1703"/>
                </a:lnTo>
                <a:lnTo>
                  <a:pt x="1377" y="1605"/>
                </a:lnTo>
                <a:lnTo>
                  <a:pt x="1389" y="1447"/>
                </a:lnTo>
                <a:lnTo>
                  <a:pt x="1402" y="1605"/>
                </a:lnTo>
                <a:lnTo>
                  <a:pt x="1403" y="2952"/>
                </a:lnTo>
                <a:lnTo>
                  <a:pt x="1414" y="1327"/>
                </a:lnTo>
                <a:lnTo>
                  <a:pt x="1426" y="1981"/>
                </a:lnTo>
                <a:lnTo>
                  <a:pt x="1440" y="832"/>
                </a:lnTo>
                <a:lnTo>
                  <a:pt x="1452" y="1486"/>
                </a:lnTo>
                <a:lnTo>
                  <a:pt x="1465" y="1447"/>
                </a:lnTo>
                <a:lnTo>
                  <a:pt x="1479" y="1843"/>
                </a:lnTo>
                <a:lnTo>
                  <a:pt x="1488" y="1347"/>
                </a:lnTo>
                <a:lnTo>
                  <a:pt x="1500" y="1803"/>
                </a:lnTo>
                <a:lnTo>
                  <a:pt x="1513" y="1723"/>
                </a:lnTo>
                <a:lnTo>
                  <a:pt x="1526" y="1605"/>
                </a:lnTo>
                <a:lnTo>
                  <a:pt x="1539" y="1882"/>
                </a:lnTo>
                <a:lnTo>
                  <a:pt x="1548" y="1921"/>
                </a:lnTo>
                <a:lnTo>
                  <a:pt x="1564" y="1882"/>
                </a:lnTo>
                <a:lnTo>
                  <a:pt x="1574" y="1565"/>
                </a:lnTo>
                <a:lnTo>
                  <a:pt x="1587" y="1941"/>
                </a:lnTo>
                <a:lnTo>
                  <a:pt x="1600" y="1683"/>
                </a:lnTo>
                <a:lnTo>
                  <a:pt x="1611" y="1625"/>
                </a:lnTo>
                <a:lnTo>
                  <a:pt x="1624" y="1743"/>
                </a:lnTo>
                <a:lnTo>
                  <a:pt x="1636" y="1665"/>
                </a:lnTo>
                <a:lnTo>
                  <a:pt x="1649" y="1783"/>
                </a:lnTo>
                <a:lnTo>
                  <a:pt x="1660" y="1882"/>
                </a:lnTo>
                <a:lnTo>
                  <a:pt x="1672" y="1763"/>
                </a:lnTo>
                <a:lnTo>
                  <a:pt x="1685" y="1525"/>
                </a:lnTo>
                <a:lnTo>
                  <a:pt x="1697" y="2001"/>
                </a:lnTo>
                <a:lnTo>
                  <a:pt x="1710" y="1703"/>
                </a:lnTo>
                <a:lnTo>
                  <a:pt x="1722" y="1763"/>
                </a:lnTo>
                <a:lnTo>
                  <a:pt x="1734" y="1823"/>
                </a:lnTo>
                <a:lnTo>
                  <a:pt x="1746" y="1367"/>
                </a:lnTo>
                <a:lnTo>
                  <a:pt x="1759" y="1466"/>
                </a:lnTo>
                <a:lnTo>
                  <a:pt x="1773" y="1525"/>
                </a:lnTo>
                <a:lnTo>
                  <a:pt x="1787" y="1961"/>
                </a:lnTo>
                <a:lnTo>
                  <a:pt x="1798" y="2001"/>
                </a:lnTo>
                <a:lnTo>
                  <a:pt x="1809" y="1585"/>
                </a:lnTo>
                <a:lnTo>
                  <a:pt x="1823" y="1505"/>
                </a:lnTo>
                <a:lnTo>
                  <a:pt x="1834" y="1863"/>
                </a:lnTo>
                <a:lnTo>
                  <a:pt x="1845" y="1486"/>
                </a:lnTo>
                <a:lnTo>
                  <a:pt x="1858" y="1387"/>
                </a:lnTo>
                <a:lnTo>
                  <a:pt x="1871" y="2001"/>
                </a:lnTo>
                <a:lnTo>
                  <a:pt x="1882" y="2001"/>
                </a:lnTo>
                <a:lnTo>
                  <a:pt x="1897" y="1565"/>
                </a:lnTo>
                <a:lnTo>
                  <a:pt x="1907" y="1665"/>
                </a:lnTo>
                <a:lnTo>
                  <a:pt x="1919" y="1743"/>
                </a:lnTo>
                <a:lnTo>
                  <a:pt x="1934" y="1625"/>
                </a:lnTo>
                <a:lnTo>
                  <a:pt x="1944" y="1961"/>
                </a:lnTo>
                <a:lnTo>
                  <a:pt x="1956" y="1585"/>
                </a:lnTo>
                <a:lnTo>
                  <a:pt x="1968" y="1387"/>
                </a:lnTo>
                <a:lnTo>
                  <a:pt x="1980" y="1941"/>
                </a:lnTo>
                <a:lnTo>
                  <a:pt x="1993" y="1605"/>
                </a:lnTo>
                <a:lnTo>
                  <a:pt x="2004" y="1763"/>
                </a:lnTo>
                <a:lnTo>
                  <a:pt x="2017" y="1665"/>
                </a:lnTo>
                <a:lnTo>
                  <a:pt x="2029" y="1683"/>
                </a:lnTo>
                <a:lnTo>
                  <a:pt x="2042" y="1763"/>
                </a:lnTo>
                <a:lnTo>
                  <a:pt x="2054" y="1645"/>
                </a:lnTo>
                <a:lnTo>
                  <a:pt x="2066" y="1863"/>
                </a:lnTo>
                <a:lnTo>
                  <a:pt x="2082" y="1921"/>
                </a:lnTo>
                <a:lnTo>
                  <a:pt x="2092" y="1665"/>
                </a:lnTo>
                <a:lnTo>
                  <a:pt x="2104" y="1486"/>
                </a:lnTo>
                <a:lnTo>
                  <a:pt x="2117" y="1249"/>
                </a:lnTo>
                <a:lnTo>
                  <a:pt x="2131" y="1803"/>
                </a:lnTo>
                <a:lnTo>
                  <a:pt x="2141" y="1447"/>
                </a:lnTo>
                <a:lnTo>
                  <a:pt x="2153" y="1823"/>
                </a:lnTo>
                <a:lnTo>
                  <a:pt x="2166" y="1367"/>
                </a:lnTo>
                <a:lnTo>
                  <a:pt x="2179" y="1645"/>
                </a:lnTo>
                <a:lnTo>
                  <a:pt x="2189" y="1803"/>
                </a:lnTo>
                <a:lnTo>
                  <a:pt x="2202" y="1307"/>
                </a:lnTo>
                <a:lnTo>
                  <a:pt x="2215" y="1843"/>
                </a:lnTo>
                <a:lnTo>
                  <a:pt x="2227" y="516"/>
                </a:lnTo>
                <a:lnTo>
                  <a:pt x="2242" y="793"/>
                </a:lnTo>
                <a:lnTo>
                  <a:pt x="2251" y="1229"/>
                </a:lnTo>
                <a:lnTo>
                  <a:pt x="2264" y="1407"/>
                </a:lnTo>
                <a:lnTo>
                  <a:pt x="2276" y="1941"/>
                </a:lnTo>
                <a:lnTo>
                  <a:pt x="2288" y="1941"/>
                </a:lnTo>
                <a:lnTo>
                  <a:pt x="2300" y="1545"/>
                </a:lnTo>
                <a:lnTo>
                  <a:pt x="2312" y="1961"/>
                </a:lnTo>
                <a:lnTo>
                  <a:pt x="2325" y="1803"/>
                </a:lnTo>
                <a:lnTo>
                  <a:pt x="2337" y="1625"/>
                </a:lnTo>
                <a:lnTo>
                  <a:pt x="2350" y="1347"/>
                </a:lnTo>
                <a:lnTo>
                  <a:pt x="2361" y="1427"/>
                </a:lnTo>
                <a:lnTo>
                  <a:pt x="2374" y="1387"/>
                </a:lnTo>
                <a:lnTo>
                  <a:pt x="2389" y="1645"/>
                </a:lnTo>
                <a:lnTo>
                  <a:pt x="2399" y="1823"/>
                </a:lnTo>
                <a:lnTo>
                  <a:pt x="2412" y="1665"/>
                </a:lnTo>
                <a:lnTo>
                  <a:pt x="2424" y="2041"/>
                </a:lnTo>
                <a:lnTo>
                  <a:pt x="2438" y="1129"/>
                </a:lnTo>
                <a:lnTo>
                  <a:pt x="2449" y="1307"/>
                </a:lnTo>
                <a:lnTo>
                  <a:pt x="2461" y="1011"/>
                </a:lnTo>
                <a:lnTo>
                  <a:pt x="2474" y="496"/>
                </a:lnTo>
                <a:lnTo>
                  <a:pt x="2485" y="753"/>
                </a:lnTo>
                <a:lnTo>
                  <a:pt x="2498" y="1545"/>
                </a:lnTo>
                <a:lnTo>
                  <a:pt x="2511" y="2456"/>
                </a:lnTo>
                <a:lnTo>
                  <a:pt x="2523" y="1723"/>
                </a:lnTo>
                <a:lnTo>
                  <a:pt x="2534" y="1683"/>
                </a:lnTo>
                <a:lnTo>
                  <a:pt x="2547" y="1723"/>
                </a:lnTo>
                <a:lnTo>
                  <a:pt x="2559" y="1921"/>
                </a:lnTo>
                <a:lnTo>
                  <a:pt x="2572" y="1843"/>
                </a:lnTo>
                <a:lnTo>
                  <a:pt x="2584" y="1723"/>
                </a:lnTo>
                <a:lnTo>
                  <a:pt x="2595" y="2437"/>
                </a:lnTo>
                <a:lnTo>
                  <a:pt x="2608" y="832"/>
                </a:lnTo>
                <a:lnTo>
                  <a:pt x="2620" y="1466"/>
                </a:lnTo>
                <a:lnTo>
                  <a:pt x="2633" y="1288"/>
                </a:lnTo>
                <a:lnTo>
                  <a:pt x="2634" y="2932"/>
                </a:lnTo>
                <a:lnTo>
                  <a:pt x="2644" y="1407"/>
                </a:lnTo>
                <a:lnTo>
                  <a:pt x="2657" y="1703"/>
                </a:lnTo>
                <a:lnTo>
                  <a:pt x="2669" y="1307"/>
                </a:lnTo>
                <a:lnTo>
                  <a:pt x="2682" y="2595"/>
                </a:lnTo>
                <a:lnTo>
                  <a:pt x="2697" y="1268"/>
                </a:lnTo>
                <a:lnTo>
                  <a:pt x="2708" y="1249"/>
                </a:lnTo>
                <a:lnTo>
                  <a:pt x="2719" y="793"/>
                </a:lnTo>
                <a:lnTo>
                  <a:pt x="2731" y="971"/>
                </a:lnTo>
                <a:lnTo>
                  <a:pt x="2743" y="1229"/>
                </a:lnTo>
                <a:lnTo>
                  <a:pt x="2758" y="1367"/>
                </a:lnTo>
                <a:lnTo>
                  <a:pt x="2767" y="2080"/>
                </a:lnTo>
                <a:lnTo>
                  <a:pt x="2781" y="2159"/>
                </a:lnTo>
                <a:lnTo>
                  <a:pt x="2795" y="1367"/>
                </a:lnTo>
                <a:lnTo>
                  <a:pt x="2806" y="2317"/>
                </a:lnTo>
              </a:path>
            </a:pathLst>
          </a:cu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632" name="Freeform 827"/>
          <p:cNvSpPr>
            <a:spLocks/>
          </p:cNvSpPr>
          <p:nvPr/>
        </p:nvSpPr>
        <p:spPr bwMode="auto">
          <a:xfrm>
            <a:off x="1771650" y="5397500"/>
            <a:ext cx="777875" cy="477838"/>
          </a:xfrm>
          <a:custGeom>
            <a:avLst/>
            <a:gdLst>
              <a:gd name="T0" fmla="*/ 37 w 2449"/>
              <a:gd name="T1" fmla="*/ 852 h 1802"/>
              <a:gd name="T2" fmla="*/ 85 w 2449"/>
              <a:gd name="T3" fmla="*/ 534 h 1802"/>
              <a:gd name="T4" fmla="*/ 134 w 2449"/>
              <a:gd name="T5" fmla="*/ 1228 h 1802"/>
              <a:gd name="T6" fmla="*/ 184 w 2449"/>
              <a:gd name="T7" fmla="*/ 99 h 1802"/>
              <a:gd name="T8" fmla="*/ 236 w 2449"/>
              <a:gd name="T9" fmla="*/ 1782 h 1802"/>
              <a:gd name="T10" fmla="*/ 285 w 2449"/>
              <a:gd name="T11" fmla="*/ 1465 h 1802"/>
              <a:gd name="T12" fmla="*/ 332 w 2449"/>
              <a:gd name="T13" fmla="*/ 198 h 1802"/>
              <a:gd name="T14" fmla="*/ 380 w 2449"/>
              <a:gd name="T15" fmla="*/ 950 h 1802"/>
              <a:gd name="T16" fmla="*/ 429 w 2449"/>
              <a:gd name="T17" fmla="*/ 752 h 1802"/>
              <a:gd name="T18" fmla="*/ 478 w 2449"/>
              <a:gd name="T19" fmla="*/ 752 h 1802"/>
              <a:gd name="T20" fmla="*/ 528 w 2449"/>
              <a:gd name="T21" fmla="*/ 1069 h 1802"/>
              <a:gd name="T22" fmla="*/ 580 w 2449"/>
              <a:gd name="T23" fmla="*/ 1624 h 1802"/>
              <a:gd name="T24" fmla="*/ 627 w 2449"/>
              <a:gd name="T25" fmla="*/ 534 h 1802"/>
              <a:gd name="T26" fmla="*/ 678 w 2449"/>
              <a:gd name="T27" fmla="*/ 436 h 1802"/>
              <a:gd name="T28" fmla="*/ 725 w 2449"/>
              <a:gd name="T29" fmla="*/ 494 h 1802"/>
              <a:gd name="T30" fmla="*/ 774 w 2449"/>
              <a:gd name="T31" fmla="*/ 554 h 1802"/>
              <a:gd name="T32" fmla="*/ 827 w 2449"/>
              <a:gd name="T33" fmla="*/ 772 h 1802"/>
              <a:gd name="T34" fmla="*/ 874 w 2449"/>
              <a:gd name="T35" fmla="*/ 534 h 1802"/>
              <a:gd name="T36" fmla="*/ 922 w 2449"/>
              <a:gd name="T37" fmla="*/ 1306 h 1802"/>
              <a:gd name="T38" fmla="*/ 974 w 2449"/>
              <a:gd name="T39" fmla="*/ 99 h 1802"/>
              <a:gd name="T40" fmla="*/ 1021 w 2449"/>
              <a:gd name="T41" fmla="*/ 1802 h 1802"/>
              <a:gd name="T42" fmla="*/ 1070 w 2449"/>
              <a:gd name="T43" fmla="*/ 1485 h 1802"/>
              <a:gd name="T44" fmla="*/ 1122 w 2449"/>
              <a:gd name="T45" fmla="*/ 158 h 1802"/>
              <a:gd name="T46" fmla="*/ 1169 w 2449"/>
              <a:gd name="T47" fmla="*/ 930 h 1802"/>
              <a:gd name="T48" fmla="*/ 1219 w 2449"/>
              <a:gd name="T49" fmla="*/ 752 h 1802"/>
              <a:gd name="T50" fmla="*/ 1267 w 2449"/>
              <a:gd name="T51" fmla="*/ 812 h 1802"/>
              <a:gd name="T52" fmla="*/ 1316 w 2449"/>
              <a:gd name="T53" fmla="*/ 1069 h 1802"/>
              <a:gd name="T54" fmla="*/ 1365 w 2449"/>
              <a:gd name="T55" fmla="*/ 1624 h 1802"/>
              <a:gd name="T56" fmla="*/ 1414 w 2449"/>
              <a:gd name="T57" fmla="*/ 534 h 1802"/>
              <a:gd name="T58" fmla="*/ 1465 w 2449"/>
              <a:gd name="T59" fmla="*/ 436 h 1802"/>
              <a:gd name="T60" fmla="*/ 1514 w 2449"/>
              <a:gd name="T61" fmla="*/ 494 h 1802"/>
              <a:gd name="T62" fmla="*/ 1563 w 2449"/>
              <a:gd name="T63" fmla="*/ 594 h 1802"/>
              <a:gd name="T64" fmla="*/ 1612 w 2449"/>
              <a:gd name="T65" fmla="*/ 852 h 1802"/>
              <a:gd name="T66" fmla="*/ 1660 w 2449"/>
              <a:gd name="T67" fmla="*/ 534 h 1802"/>
              <a:gd name="T68" fmla="*/ 1709 w 2449"/>
              <a:gd name="T69" fmla="*/ 1306 h 1802"/>
              <a:gd name="T70" fmla="*/ 1760 w 2449"/>
              <a:gd name="T71" fmla="*/ 99 h 1802"/>
              <a:gd name="T72" fmla="*/ 1810 w 2449"/>
              <a:gd name="T73" fmla="*/ 1802 h 1802"/>
              <a:gd name="T74" fmla="*/ 1858 w 2449"/>
              <a:gd name="T75" fmla="*/ 1485 h 1802"/>
              <a:gd name="T76" fmla="*/ 1907 w 2449"/>
              <a:gd name="T77" fmla="*/ 198 h 1802"/>
              <a:gd name="T78" fmla="*/ 1956 w 2449"/>
              <a:gd name="T79" fmla="*/ 930 h 1802"/>
              <a:gd name="T80" fmla="*/ 2005 w 2449"/>
              <a:gd name="T81" fmla="*/ 752 h 1802"/>
              <a:gd name="T82" fmla="*/ 2053 w 2449"/>
              <a:gd name="T83" fmla="*/ 812 h 1802"/>
              <a:gd name="T84" fmla="*/ 2104 w 2449"/>
              <a:gd name="T85" fmla="*/ 1069 h 1802"/>
              <a:gd name="T86" fmla="*/ 2154 w 2449"/>
              <a:gd name="T87" fmla="*/ 1624 h 1802"/>
              <a:gd name="T88" fmla="*/ 2204 w 2449"/>
              <a:gd name="T89" fmla="*/ 534 h 1802"/>
              <a:gd name="T90" fmla="*/ 2252 w 2449"/>
              <a:gd name="T91" fmla="*/ 436 h 1802"/>
              <a:gd name="T92" fmla="*/ 2301 w 2449"/>
              <a:gd name="T93" fmla="*/ 494 h 1802"/>
              <a:gd name="T94" fmla="*/ 2349 w 2449"/>
              <a:gd name="T95" fmla="*/ 594 h 1802"/>
              <a:gd name="T96" fmla="*/ 2398 w 2449"/>
              <a:gd name="T97" fmla="*/ 852 h 1802"/>
              <a:gd name="T98" fmla="*/ 2449 w 2449"/>
              <a:gd name="T99" fmla="*/ 534 h 1802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2449"/>
              <a:gd name="T151" fmla="*/ 0 h 1802"/>
              <a:gd name="T152" fmla="*/ 2449 w 2449"/>
              <a:gd name="T153" fmla="*/ 1802 h 1802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2449" h="1802">
                <a:moveTo>
                  <a:pt x="0" y="1504"/>
                </a:moveTo>
                <a:lnTo>
                  <a:pt x="12" y="1050"/>
                </a:lnTo>
                <a:lnTo>
                  <a:pt x="24" y="970"/>
                </a:lnTo>
                <a:lnTo>
                  <a:pt x="37" y="852"/>
                </a:lnTo>
                <a:lnTo>
                  <a:pt x="47" y="1248"/>
                </a:lnTo>
                <a:lnTo>
                  <a:pt x="61" y="257"/>
                </a:lnTo>
                <a:lnTo>
                  <a:pt x="74" y="376"/>
                </a:lnTo>
                <a:lnTo>
                  <a:pt x="85" y="534"/>
                </a:lnTo>
                <a:lnTo>
                  <a:pt x="97" y="792"/>
                </a:lnTo>
                <a:lnTo>
                  <a:pt x="110" y="890"/>
                </a:lnTo>
                <a:lnTo>
                  <a:pt x="122" y="494"/>
                </a:lnTo>
                <a:lnTo>
                  <a:pt x="134" y="1228"/>
                </a:lnTo>
                <a:lnTo>
                  <a:pt x="147" y="673"/>
                </a:lnTo>
                <a:lnTo>
                  <a:pt x="159" y="692"/>
                </a:lnTo>
                <a:lnTo>
                  <a:pt x="171" y="692"/>
                </a:lnTo>
                <a:lnTo>
                  <a:pt x="184" y="99"/>
                </a:lnTo>
                <a:lnTo>
                  <a:pt x="199" y="732"/>
                </a:lnTo>
                <a:lnTo>
                  <a:pt x="209" y="792"/>
                </a:lnTo>
                <a:lnTo>
                  <a:pt x="220" y="732"/>
                </a:lnTo>
                <a:lnTo>
                  <a:pt x="236" y="1782"/>
                </a:lnTo>
                <a:lnTo>
                  <a:pt x="247" y="316"/>
                </a:lnTo>
                <a:lnTo>
                  <a:pt x="257" y="1069"/>
                </a:lnTo>
                <a:lnTo>
                  <a:pt x="272" y="970"/>
                </a:lnTo>
                <a:lnTo>
                  <a:pt x="285" y="1465"/>
                </a:lnTo>
                <a:lnTo>
                  <a:pt x="295" y="1030"/>
                </a:lnTo>
                <a:lnTo>
                  <a:pt x="306" y="870"/>
                </a:lnTo>
                <a:lnTo>
                  <a:pt x="322" y="692"/>
                </a:lnTo>
                <a:lnTo>
                  <a:pt x="332" y="198"/>
                </a:lnTo>
                <a:lnTo>
                  <a:pt x="344" y="356"/>
                </a:lnTo>
                <a:lnTo>
                  <a:pt x="359" y="712"/>
                </a:lnTo>
                <a:lnTo>
                  <a:pt x="370" y="910"/>
                </a:lnTo>
                <a:lnTo>
                  <a:pt x="380" y="950"/>
                </a:lnTo>
                <a:lnTo>
                  <a:pt x="394" y="852"/>
                </a:lnTo>
                <a:lnTo>
                  <a:pt x="406" y="1168"/>
                </a:lnTo>
                <a:lnTo>
                  <a:pt x="418" y="376"/>
                </a:lnTo>
                <a:lnTo>
                  <a:pt x="429" y="752"/>
                </a:lnTo>
                <a:lnTo>
                  <a:pt x="442" y="436"/>
                </a:lnTo>
                <a:lnTo>
                  <a:pt x="455" y="218"/>
                </a:lnTo>
                <a:lnTo>
                  <a:pt x="467" y="812"/>
                </a:lnTo>
                <a:lnTo>
                  <a:pt x="478" y="752"/>
                </a:lnTo>
                <a:lnTo>
                  <a:pt x="491" y="1802"/>
                </a:lnTo>
                <a:lnTo>
                  <a:pt x="506" y="990"/>
                </a:lnTo>
                <a:lnTo>
                  <a:pt x="516" y="950"/>
                </a:lnTo>
                <a:lnTo>
                  <a:pt x="528" y="1069"/>
                </a:lnTo>
                <a:lnTo>
                  <a:pt x="543" y="1069"/>
                </a:lnTo>
                <a:lnTo>
                  <a:pt x="552" y="1069"/>
                </a:lnTo>
                <a:lnTo>
                  <a:pt x="565" y="910"/>
                </a:lnTo>
                <a:lnTo>
                  <a:pt x="580" y="1624"/>
                </a:lnTo>
                <a:lnTo>
                  <a:pt x="591" y="118"/>
                </a:lnTo>
                <a:lnTo>
                  <a:pt x="602" y="614"/>
                </a:lnTo>
                <a:lnTo>
                  <a:pt x="615" y="455"/>
                </a:lnTo>
                <a:lnTo>
                  <a:pt x="627" y="534"/>
                </a:lnTo>
                <a:lnTo>
                  <a:pt x="640" y="812"/>
                </a:lnTo>
                <a:lnTo>
                  <a:pt x="652" y="634"/>
                </a:lnTo>
                <a:lnTo>
                  <a:pt x="663" y="1782"/>
                </a:lnTo>
                <a:lnTo>
                  <a:pt x="678" y="436"/>
                </a:lnTo>
                <a:lnTo>
                  <a:pt x="689" y="475"/>
                </a:lnTo>
                <a:lnTo>
                  <a:pt x="701" y="0"/>
                </a:lnTo>
                <a:lnTo>
                  <a:pt x="712" y="138"/>
                </a:lnTo>
                <a:lnTo>
                  <a:pt x="725" y="494"/>
                </a:lnTo>
                <a:lnTo>
                  <a:pt x="737" y="574"/>
                </a:lnTo>
                <a:lnTo>
                  <a:pt x="749" y="1248"/>
                </a:lnTo>
                <a:lnTo>
                  <a:pt x="763" y="1346"/>
                </a:lnTo>
                <a:lnTo>
                  <a:pt x="774" y="554"/>
                </a:lnTo>
                <a:lnTo>
                  <a:pt x="787" y="1504"/>
                </a:lnTo>
                <a:lnTo>
                  <a:pt x="800" y="1050"/>
                </a:lnTo>
                <a:lnTo>
                  <a:pt x="813" y="1069"/>
                </a:lnTo>
                <a:lnTo>
                  <a:pt x="827" y="772"/>
                </a:lnTo>
                <a:lnTo>
                  <a:pt x="836" y="1248"/>
                </a:lnTo>
                <a:lnTo>
                  <a:pt x="849" y="257"/>
                </a:lnTo>
                <a:lnTo>
                  <a:pt x="861" y="336"/>
                </a:lnTo>
                <a:lnTo>
                  <a:pt x="874" y="534"/>
                </a:lnTo>
                <a:lnTo>
                  <a:pt x="889" y="752"/>
                </a:lnTo>
                <a:lnTo>
                  <a:pt x="900" y="812"/>
                </a:lnTo>
                <a:lnTo>
                  <a:pt x="911" y="494"/>
                </a:lnTo>
                <a:lnTo>
                  <a:pt x="922" y="1306"/>
                </a:lnTo>
                <a:lnTo>
                  <a:pt x="935" y="673"/>
                </a:lnTo>
                <a:lnTo>
                  <a:pt x="948" y="692"/>
                </a:lnTo>
                <a:lnTo>
                  <a:pt x="959" y="732"/>
                </a:lnTo>
                <a:lnTo>
                  <a:pt x="974" y="99"/>
                </a:lnTo>
                <a:lnTo>
                  <a:pt x="984" y="692"/>
                </a:lnTo>
                <a:lnTo>
                  <a:pt x="997" y="772"/>
                </a:lnTo>
                <a:lnTo>
                  <a:pt x="1008" y="732"/>
                </a:lnTo>
                <a:lnTo>
                  <a:pt x="1021" y="1802"/>
                </a:lnTo>
                <a:lnTo>
                  <a:pt x="1033" y="218"/>
                </a:lnTo>
                <a:lnTo>
                  <a:pt x="1045" y="1088"/>
                </a:lnTo>
                <a:lnTo>
                  <a:pt x="1058" y="1050"/>
                </a:lnTo>
                <a:lnTo>
                  <a:pt x="1070" y="1485"/>
                </a:lnTo>
                <a:lnTo>
                  <a:pt x="1082" y="890"/>
                </a:lnTo>
                <a:lnTo>
                  <a:pt x="1094" y="852"/>
                </a:lnTo>
                <a:lnTo>
                  <a:pt x="1107" y="772"/>
                </a:lnTo>
                <a:lnTo>
                  <a:pt x="1122" y="158"/>
                </a:lnTo>
                <a:lnTo>
                  <a:pt x="1135" y="416"/>
                </a:lnTo>
                <a:lnTo>
                  <a:pt x="1148" y="712"/>
                </a:lnTo>
                <a:lnTo>
                  <a:pt x="1158" y="792"/>
                </a:lnTo>
                <a:lnTo>
                  <a:pt x="1169" y="930"/>
                </a:lnTo>
                <a:lnTo>
                  <a:pt x="1180" y="870"/>
                </a:lnTo>
                <a:lnTo>
                  <a:pt x="1196" y="1346"/>
                </a:lnTo>
                <a:lnTo>
                  <a:pt x="1207" y="376"/>
                </a:lnTo>
                <a:lnTo>
                  <a:pt x="1219" y="752"/>
                </a:lnTo>
                <a:lnTo>
                  <a:pt x="1230" y="475"/>
                </a:lnTo>
                <a:lnTo>
                  <a:pt x="1245" y="257"/>
                </a:lnTo>
                <a:lnTo>
                  <a:pt x="1255" y="812"/>
                </a:lnTo>
                <a:lnTo>
                  <a:pt x="1267" y="812"/>
                </a:lnTo>
                <a:lnTo>
                  <a:pt x="1281" y="1802"/>
                </a:lnTo>
                <a:lnTo>
                  <a:pt x="1292" y="990"/>
                </a:lnTo>
                <a:lnTo>
                  <a:pt x="1304" y="930"/>
                </a:lnTo>
                <a:lnTo>
                  <a:pt x="1316" y="1069"/>
                </a:lnTo>
                <a:lnTo>
                  <a:pt x="1328" y="1069"/>
                </a:lnTo>
                <a:lnTo>
                  <a:pt x="1341" y="1050"/>
                </a:lnTo>
                <a:lnTo>
                  <a:pt x="1352" y="910"/>
                </a:lnTo>
                <a:lnTo>
                  <a:pt x="1365" y="1624"/>
                </a:lnTo>
                <a:lnTo>
                  <a:pt x="1378" y="118"/>
                </a:lnTo>
                <a:lnTo>
                  <a:pt x="1390" y="614"/>
                </a:lnTo>
                <a:lnTo>
                  <a:pt x="1402" y="455"/>
                </a:lnTo>
                <a:lnTo>
                  <a:pt x="1414" y="534"/>
                </a:lnTo>
                <a:lnTo>
                  <a:pt x="1430" y="812"/>
                </a:lnTo>
                <a:lnTo>
                  <a:pt x="1440" y="634"/>
                </a:lnTo>
                <a:lnTo>
                  <a:pt x="1451" y="1782"/>
                </a:lnTo>
                <a:lnTo>
                  <a:pt x="1465" y="436"/>
                </a:lnTo>
                <a:lnTo>
                  <a:pt x="1476" y="436"/>
                </a:lnTo>
                <a:lnTo>
                  <a:pt x="1488" y="39"/>
                </a:lnTo>
                <a:lnTo>
                  <a:pt x="1502" y="138"/>
                </a:lnTo>
                <a:lnTo>
                  <a:pt x="1514" y="494"/>
                </a:lnTo>
                <a:lnTo>
                  <a:pt x="1527" y="574"/>
                </a:lnTo>
                <a:lnTo>
                  <a:pt x="1538" y="1248"/>
                </a:lnTo>
                <a:lnTo>
                  <a:pt x="1550" y="1346"/>
                </a:lnTo>
                <a:lnTo>
                  <a:pt x="1563" y="594"/>
                </a:lnTo>
                <a:lnTo>
                  <a:pt x="1575" y="1504"/>
                </a:lnTo>
                <a:lnTo>
                  <a:pt x="1588" y="930"/>
                </a:lnTo>
                <a:lnTo>
                  <a:pt x="1599" y="1069"/>
                </a:lnTo>
                <a:lnTo>
                  <a:pt x="1612" y="852"/>
                </a:lnTo>
                <a:lnTo>
                  <a:pt x="1624" y="1248"/>
                </a:lnTo>
                <a:lnTo>
                  <a:pt x="1636" y="257"/>
                </a:lnTo>
                <a:lnTo>
                  <a:pt x="1648" y="336"/>
                </a:lnTo>
                <a:lnTo>
                  <a:pt x="1660" y="534"/>
                </a:lnTo>
                <a:lnTo>
                  <a:pt x="1673" y="752"/>
                </a:lnTo>
                <a:lnTo>
                  <a:pt x="1686" y="812"/>
                </a:lnTo>
                <a:lnTo>
                  <a:pt x="1698" y="494"/>
                </a:lnTo>
                <a:lnTo>
                  <a:pt x="1709" y="1306"/>
                </a:lnTo>
                <a:lnTo>
                  <a:pt x="1722" y="673"/>
                </a:lnTo>
                <a:lnTo>
                  <a:pt x="1734" y="692"/>
                </a:lnTo>
                <a:lnTo>
                  <a:pt x="1749" y="732"/>
                </a:lnTo>
                <a:lnTo>
                  <a:pt x="1760" y="99"/>
                </a:lnTo>
                <a:lnTo>
                  <a:pt x="1772" y="692"/>
                </a:lnTo>
                <a:lnTo>
                  <a:pt x="1783" y="772"/>
                </a:lnTo>
                <a:lnTo>
                  <a:pt x="1795" y="772"/>
                </a:lnTo>
                <a:lnTo>
                  <a:pt x="1810" y="1802"/>
                </a:lnTo>
                <a:lnTo>
                  <a:pt x="1822" y="218"/>
                </a:lnTo>
                <a:lnTo>
                  <a:pt x="1833" y="1088"/>
                </a:lnTo>
                <a:lnTo>
                  <a:pt x="1846" y="1050"/>
                </a:lnTo>
                <a:lnTo>
                  <a:pt x="1858" y="1485"/>
                </a:lnTo>
                <a:lnTo>
                  <a:pt x="1871" y="890"/>
                </a:lnTo>
                <a:lnTo>
                  <a:pt x="1882" y="852"/>
                </a:lnTo>
                <a:lnTo>
                  <a:pt x="1895" y="772"/>
                </a:lnTo>
                <a:lnTo>
                  <a:pt x="1907" y="198"/>
                </a:lnTo>
                <a:lnTo>
                  <a:pt x="1920" y="416"/>
                </a:lnTo>
                <a:lnTo>
                  <a:pt x="1932" y="712"/>
                </a:lnTo>
                <a:lnTo>
                  <a:pt x="1944" y="792"/>
                </a:lnTo>
                <a:lnTo>
                  <a:pt x="1956" y="930"/>
                </a:lnTo>
                <a:lnTo>
                  <a:pt x="1968" y="870"/>
                </a:lnTo>
                <a:lnTo>
                  <a:pt x="1981" y="1346"/>
                </a:lnTo>
                <a:lnTo>
                  <a:pt x="1994" y="376"/>
                </a:lnTo>
                <a:lnTo>
                  <a:pt x="2005" y="752"/>
                </a:lnTo>
                <a:lnTo>
                  <a:pt x="2017" y="436"/>
                </a:lnTo>
                <a:lnTo>
                  <a:pt x="2030" y="257"/>
                </a:lnTo>
                <a:lnTo>
                  <a:pt x="2042" y="812"/>
                </a:lnTo>
                <a:lnTo>
                  <a:pt x="2053" y="812"/>
                </a:lnTo>
                <a:lnTo>
                  <a:pt x="2068" y="1802"/>
                </a:lnTo>
                <a:lnTo>
                  <a:pt x="2080" y="990"/>
                </a:lnTo>
                <a:lnTo>
                  <a:pt x="2091" y="930"/>
                </a:lnTo>
                <a:lnTo>
                  <a:pt x="2104" y="1069"/>
                </a:lnTo>
                <a:lnTo>
                  <a:pt x="2118" y="1069"/>
                </a:lnTo>
                <a:lnTo>
                  <a:pt x="2129" y="1050"/>
                </a:lnTo>
                <a:lnTo>
                  <a:pt x="2143" y="910"/>
                </a:lnTo>
                <a:lnTo>
                  <a:pt x="2154" y="1624"/>
                </a:lnTo>
                <a:lnTo>
                  <a:pt x="2166" y="118"/>
                </a:lnTo>
                <a:lnTo>
                  <a:pt x="2178" y="614"/>
                </a:lnTo>
                <a:lnTo>
                  <a:pt x="2190" y="455"/>
                </a:lnTo>
                <a:lnTo>
                  <a:pt x="2204" y="534"/>
                </a:lnTo>
                <a:lnTo>
                  <a:pt x="2215" y="812"/>
                </a:lnTo>
                <a:lnTo>
                  <a:pt x="2228" y="634"/>
                </a:lnTo>
                <a:lnTo>
                  <a:pt x="2239" y="1782"/>
                </a:lnTo>
                <a:lnTo>
                  <a:pt x="2252" y="436"/>
                </a:lnTo>
                <a:lnTo>
                  <a:pt x="2264" y="475"/>
                </a:lnTo>
                <a:lnTo>
                  <a:pt x="2276" y="39"/>
                </a:lnTo>
                <a:lnTo>
                  <a:pt x="2288" y="138"/>
                </a:lnTo>
                <a:lnTo>
                  <a:pt x="2301" y="494"/>
                </a:lnTo>
                <a:lnTo>
                  <a:pt x="2313" y="574"/>
                </a:lnTo>
                <a:lnTo>
                  <a:pt x="2325" y="1248"/>
                </a:lnTo>
                <a:lnTo>
                  <a:pt x="2338" y="1346"/>
                </a:lnTo>
                <a:lnTo>
                  <a:pt x="2349" y="594"/>
                </a:lnTo>
                <a:lnTo>
                  <a:pt x="2362" y="1504"/>
                </a:lnTo>
                <a:lnTo>
                  <a:pt x="2377" y="930"/>
                </a:lnTo>
                <a:lnTo>
                  <a:pt x="2387" y="1069"/>
                </a:lnTo>
                <a:lnTo>
                  <a:pt x="2398" y="852"/>
                </a:lnTo>
                <a:lnTo>
                  <a:pt x="2411" y="1248"/>
                </a:lnTo>
                <a:lnTo>
                  <a:pt x="2428" y="257"/>
                </a:lnTo>
                <a:lnTo>
                  <a:pt x="2436" y="336"/>
                </a:lnTo>
                <a:lnTo>
                  <a:pt x="2449" y="534"/>
                </a:lnTo>
              </a:path>
            </a:pathLst>
          </a:cu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633" name="Freeform 828"/>
          <p:cNvSpPr>
            <a:spLocks/>
          </p:cNvSpPr>
          <p:nvPr/>
        </p:nvSpPr>
        <p:spPr bwMode="auto">
          <a:xfrm>
            <a:off x="2549525" y="5408613"/>
            <a:ext cx="776288" cy="466725"/>
          </a:xfrm>
          <a:custGeom>
            <a:avLst/>
            <a:gdLst>
              <a:gd name="T0" fmla="*/ 38 w 2448"/>
              <a:gd name="T1" fmla="*/ 455 h 1763"/>
              <a:gd name="T2" fmla="*/ 86 w 2448"/>
              <a:gd name="T3" fmla="*/ 693 h 1763"/>
              <a:gd name="T4" fmla="*/ 134 w 2448"/>
              <a:gd name="T5" fmla="*/ 693 h 1763"/>
              <a:gd name="T6" fmla="*/ 183 w 2448"/>
              <a:gd name="T7" fmla="*/ 1011 h 1763"/>
              <a:gd name="T8" fmla="*/ 235 w 2448"/>
              <a:gd name="T9" fmla="*/ 733 h 1763"/>
              <a:gd name="T10" fmla="*/ 285 w 2448"/>
              <a:gd name="T11" fmla="*/ 753 h 1763"/>
              <a:gd name="T12" fmla="*/ 332 w 2448"/>
              <a:gd name="T13" fmla="*/ 297 h 1763"/>
              <a:gd name="T14" fmla="*/ 381 w 2448"/>
              <a:gd name="T15" fmla="*/ 773 h 1763"/>
              <a:gd name="T16" fmla="*/ 430 w 2448"/>
              <a:gd name="T17" fmla="*/ 891 h 1763"/>
              <a:gd name="T18" fmla="*/ 479 w 2448"/>
              <a:gd name="T19" fmla="*/ 871 h 1763"/>
              <a:gd name="T20" fmla="*/ 529 w 2448"/>
              <a:gd name="T21" fmla="*/ 357 h 1763"/>
              <a:gd name="T22" fmla="*/ 578 w 2448"/>
              <a:gd name="T23" fmla="*/ 1743 h 1763"/>
              <a:gd name="T24" fmla="*/ 629 w 2448"/>
              <a:gd name="T25" fmla="*/ 99 h 1763"/>
              <a:gd name="T26" fmla="*/ 678 w 2448"/>
              <a:gd name="T27" fmla="*/ 1307 h 1763"/>
              <a:gd name="T28" fmla="*/ 726 w 2448"/>
              <a:gd name="T29" fmla="*/ 1030 h 1763"/>
              <a:gd name="T30" fmla="*/ 774 w 2448"/>
              <a:gd name="T31" fmla="*/ 297 h 1763"/>
              <a:gd name="T32" fmla="*/ 825 w 2448"/>
              <a:gd name="T33" fmla="*/ 455 h 1763"/>
              <a:gd name="T34" fmla="*/ 874 w 2448"/>
              <a:gd name="T35" fmla="*/ 693 h 1763"/>
              <a:gd name="T36" fmla="*/ 923 w 2448"/>
              <a:gd name="T37" fmla="*/ 693 h 1763"/>
              <a:gd name="T38" fmla="*/ 972 w 2448"/>
              <a:gd name="T39" fmla="*/ 1011 h 1763"/>
              <a:gd name="T40" fmla="*/ 1021 w 2448"/>
              <a:gd name="T41" fmla="*/ 733 h 1763"/>
              <a:gd name="T42" fmla="*/ 1070 w 2448"/>
              <a:gd name="T43" fmla="*/ 753 h 1763"/>
              <a:gd name="T44" fmla="*/ 1121 w 2448"/>
              <a:gd name="T45" fmla="*/ 337 h 1763"/>
              <a:gd name="T46" fmla="*/ 1172 w 2448"/>
              <a:gd name="T47" fmla="*/ 773 h 1763"/>
              <a:gd name="T48" fmla="*/ 1218 w 2448"/>
              <a:gd name="T49" fmla="*/ 891 h 1763"/>
              <a:gd name="T50" fmla="*/ 1269 w 2448"/>
              <a:gd name="T51" fmla="*/ 871 h 1763"/>
              <a:gd name="T52" fmla="*/ 1317 w 2448"/>
              <a:gd name="T53" fmla="*/ 416 h 1763"/>
              <a:gd name="T54" fmla="*/ 1365 w 2448"/>
              <a:gd name="T55" fmla="*/ 1743 h 1763"/>
              <a:gd name="T56" fmla="*/ 1414 w 2448"/>
              <a:gd name="T57" fmla="*/ 99 h 1763"/>
              <a:gd name="T58" fmla="*/ 1466 w 2448"/>
              <a:gd name="T59" fmla="*/ 1307 h 1763"/>
              <a:gd name="T60" fmla="*/ 1517 w 2448"/>
              <a:gd name="T61" fmla="*/ 1030 h 1763"/>
              <a:gd name="T62" fmla="*/ 1565 w 2448"/>
              <a:gd name="T63" fmla="*/ 297 h 1763"/>
              <a:gd name="T64" fmla="*/ 1613 w 2448"/>
              <a:gd name="T65" fmla="*/ 455 h 1763"/>
              <a:gd name="T66" fmla="*/ 1661 w 2448"/>
              <a:gd name="T67" fmla="*/ 693 h 1763"/>
              <a:gd name="T68" fmla="*/ 1710 w 2448"/>
              <a:gd name="T69" fmla="*/ 693 h 1763"/>
              <a:gd name="T70" fmla="*/ 1759 w 2448"/>
              <a:gd name="T71" fmla="*/ 1011 h 1763"/>
              <a:gd name="T72" fmla="*/ 1808 w 2448"/>
              <a:gd name="T73" fmla="*/ 733 h 1763"/>
              <a:gd name="T74" fmla="*/ 1861 w 2448"/>
              <a:gd name="T75" fmla="*/ 753 h 1763"/>
              <a:gd name="T76" fmla="*/ 1908 w 2448"/>
              <a:gd name="T77" fmla="*/ 337 h 1763"/>
              <a:gd name="T78" fmla="*/ 1957 w 2448"/>
              <a:gd name="T79" fmla="*/ 773 h 1763"/>
              <a:gd name="T80" fmla="*/ 2005 w 2448"/>
              <a:gd name="T81" fmla="*/ 891 h 1763"/>
              <a:gd name="T82" fmla="*/ 2055 w 2448"/>
              <a:gd name="T83" fmla="*/ 871 h 1763"/>
              <a:gd name="T84" fmla="*/ 2103 w 2448"/>
              <a:gd name="T85" fmla="*/ 416 h 1763"/>
              <a:gd name="T86" fmla="*/ 2152 w 2448"/>
              <a:gd name="T87" fmla="*/ 1743 h 1763"/>
              <a:gd name="T88" fmla="*/ 2205 w 2448"/>
              <a:gd name="T89" fmla="*/ 99 h 1763"/>
              <a:gd name="T90" fmla="*/ 2253 w 2448"/>
              <a:gd name="T91" fmla="*/ 1307 h 1763"/>
              <a:gd name="T92" fmla="*/ 2301 w 2448"/>
              <a:gd name="T93" fmla="*/ 1030 h 1763"/>
              <a:gd name="T94" fmla="*/ 2350 w 2448"/>
              <a:gd name="T95" fmla="*/ 297 h 1763"/>
              <a:gd name="T96" fmla="*/ 2399 w 2448"/>
              <a:gd name="T97" fmla="*/ 455 h 1763"/>
              <a:gd name="T98" fmla="*/ 2448 w 2448"/>
              <a:gd name="T99" fmla="*/ 693 h 1763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2448"/>
              <a:gd name="T151" fmla="*/ 0 h 1763"/>
              <a:gd name="T152" fmla="*/ 2448 w 2448"/>
              <a:gd name="T153" fmla="*/ 1763 h 1763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2448" h="1763">
                <a:moveTo>
                  <a:pt x="0" y="495"/>
                </a:moveTo>
                <a:lnTo>
                  <a:pt x="15" y="713"/>
                </a:lnTo>
                <a:lnTo>
                  <a:pt x="25" y="773"/>
                </a:lnTo>
                <a:lnTo>
                  <a:pt x="38" y="455"/>
                </a:lnTo>
                <a:lnTo>
                  <a:pt x="49" y="1267"/>
                </a:lnTo>
                <a:lnTo>
                  <a:pt x="61" y="634"/>
                </a:lnTo>
                <a:lnTo>
                  <a:pt x="72" y="653"/>
                </a:lnTo>
                <a:lnTo>
                  <a:pt x="86" y="693"/>
                </a:lnTo>
                <a:lnTo>
                  <a:pt x="99" y="60"/>
                </a:lnTo>
                <a:lnTo>
                  <a:pt x="111" y="653"/>
                </a:lnTo>
                <a:lnTo>
                  <a:pt x="124" y="733"/>
                </a:lnTo>
                <a:lnTo>
                  <a:pt x="134" y="693"/>
                </a:lnTo>
                <a:lnTo>
                  <a:pt x="147" y="1763"/>
                </a:lnTo>
                <a:lnTo>
                  <a:pt x="160" y="179"/>
                </a:lnTo>
                <a:lnTo>
                  <a:pt x="172" y="1049"/>
                </a:lnTo>
                <a:lnTo>
                  <a:pt x="183" y="1011"/>
                </a:lnTo>
                <a:lnTo>
                  <a:pt x="197" y="1446"/>
                </a:lnTo>
                <a:lnTo>
                  <a:pt x="209" y="851"/>
                </a:lnTo>
                <a:lnTo>
                  <a:pt x="221" y="813"/>
                </a:lnTo>
                <a:lnTo>
                  <a:pt x="235" y="733"/>
                </a:lnTo>
                <a:lnTo>
                  <a:pt x="248" y="159"/>
                </a:lnTo>
                <a:lnTo>
                  <a:pt x="258" y="377"/>
                </a:lnTo>
                <a:lnTo>
                  <a:pt x="270" y="673"/>
                </a:lnTo>
                <a:lnTo>
                  <a:pt x="285" y="753"/>
                </a:lnTo>
                <a:lnTo>
                  <a:pt x="295" y="911"/>
                </a:lnTo>
                <a:lnTo>
                  <a:pt x="306" y="813"/>
                </a:lnTo>
                <a:lnTo>
                  <a:pt x="321" y="1307"/>
                </a:lnTo>
                <a:lnTo>
                  <a:pt x="332" y="297"/>
                </a:lnTo>
                <a:lnTo>
                  <a:pt x="345" y="673"/>
                </a:lnTo>
                <a:lnTo>
                  <a:pt x="355" y="397"/>
                </a:lnTo>
                <a:lnTo>
                  <a:pt x="368" y="179"/>
                </a:lnTo>
                <a:lnTo>
                  <a:pt x="381" y="773"/>
                </a:lnTo>
                <a:lnTo>
                  <a:pt x="394" y="773"/>
                </a:lnTo>
                <a:lnTo>
                  <a:pt x="406" y="1763"/>
                </a:lnTo>
                <a:lnTo>
                  <a:pt x="419" y="951"/>
                </a:lnTo>
                <a:lnTo>
                  <a:pt x="430" y="891"/>
                </a:lnTo>
                <a:lnTo>
                  <a:pt x="442" y="1030"/>
                </a:lnTo>
                <a:lnTo>
                  <a:pt x="455" y="1030"/>
                </a:lnTo>
                <a:lnTo>
                  <a:pt x="468" y="1011"/>
                </a:lnTo>
                <a:lnTo>
                  <a:pt x="479" y="871"/>
                </a:lnTo>
                <a:lnTo>
                  <a:pt x="491" y="1585"/>
                </a:lnTo>
                <a:lnTo>
                  <a:pt x="505" y="79"/>
                </a:lnTo>
                <a:lnTo>
                  <a:pt x="517" y="575"/>
                </a:lnTo>
                <a:lnTo>
                  <a:pt x="529" y="357"/>
                </a:lnTo>
                <a:lnTo>
                  <a:pt x="544" y="495"/>
                </a:lnTo>
                <a:lnTo>
                  <a:pt x="555" y="871"/>
                </a:lnTo>
                <a:lnTo>
                  <a:pt x="566" y="595"/>
                </a:lnTo>
                <a:lnTo>
                  <a:pt x="578" y="1743"/>
                </a:lnTo>
                <a:lnTo>
                  <a:pt x="593" y="416"/>
                </a:lnTo>
                <a:lnTo>
                  <a:pt x="602" y="397"/>
                </a:lnTo>
                <a:lnTo>
                  <a:pt x="614" y="0"/>
                </a:lnTo>
                <a:lnTo>
                  <a:pt x="629" y="99"/>
                </a:lnTo>
                <a:lnTo>
                  <a:pt x="640" y="455"/>
                </a:lnTo>
                <a:lnTo>
                  <a:pt x="653" y="535"/>
                </a:lnTo>
                <a:lnTo>
                  <a:pt x="664" y="1209"/>
                </a:lnTo>
                <a:lnTo>
                  <a:pt x="678" y="1307"/>
                </a:lnTo>
                <a:lnTo>
                  <a:pt x="689" y="555"/>
                </a:lnTo>
                <a:lnTo>
                  <a:pt x="702" y="1465"/>
                </a:lnTo>
                <a:lnTo>
                  <a:pt x="713" y="891"/>
                </a:lnTo>
                <a:lnTo>
                  <a:pt x="726" y="1030"/>
                </a:lnTo>
                <a:lnTo>
                  <a:pt x="738" y="813"/>
                </a:lnTo>
                <a:lnTo>
                  <a:pt x="750" y="1209"/>
                </a:lnTo>
                <a:lnTo>
                  <a:pt x="763" y="218"/>
                </a:lnTo>
                <a:lnTo>
                  <a:pt x="774" y="297"/>
                </a:lnTo>
                <a:lnTo>
                  <a:pt x="787" y="495"/>
                </a:lnTo>
                <a:lnTo>
                  <a:pt x="799" y="713"/>
                </a:lnTo>
                <a:lnTo>
                  <a:pt x="813" y="773"/>
                </a:lnTo>
                <a:lnTo>
                  <a:pt x="825" y="455"/>
                </a:lnTo>
                <a:lnTo>
                  <a:pt x="839" y="1267"/>
                </a:lnTo>
                <a:lnTo>
                  <a:pt x="849" y="634"/>
                </a:lnTo>
                <a:lnTo>
                  <a:pt x="862" y="653"/>
                </a:lnTo>
                <a:lnTo>
                  <a:pt x="874" y="693"/>
                </a:lnTo>
                <a:lnTo>
                  <a:pt x="885" y="60"/>
                </a:lnTo>
                <a:lnTo>
                  <a:pt x="901" y="653"/>
                </a:lnTo>
                <a:lnTo>
                  <a:pt x="911" y="753"/>
                </a:lnTo>
                <a:lnTo>
                  <a:pt x="923" y="693"/>
                </a:lnTo>
                <a:lnTo>
                  <a:pt x="938" y="1763"/>
                </a:lnTo>
                <a:lnTo>
                  <a:pt x="950" y="277"/>
                </a:lnTo>
                <a:lnTo>
                  <a:pt x="960" y="1049"/>
                </a:lnTo>
                <a:lnTo>
                  <a:pt x="972" y="1011"/>
                </a:lnTo>
                <a:lnTo>
                  <a:pt x="982" y="1446"/>
                </a:lnTo>
                <a:lnTo>
                  <a:pt x="997" y="851"/>
                </a:lnTo>
                <a:lnTo>
                  <a:pt x="1009" y="831"/>
                </a:lnTo>
                <a:lnTo>
                  <a:pt x="1021" y="733"/>
                </a:lnTo>
                <a:lnTo>
                  <a:pt x="1034" y="159"/>
                </a:lnTo>
                <a:lnTo>
                  <a:pt x="1046" y="377"/>
                </a:lnTo>
                <a:lnTo>
                  <a:pt x="1057" y="673"/>
                </a:lnTo>
                <a:lnTo>
                  <a:pt x="1070" y="753"/>
                </a:lnTo>
                <a:lnTo>
                  <a:pt x="1083" y="891"/>
                </a:lnTo>
                <a:lnTo>
                  <a:pt x="1095" y="831"/>
                </a:lnTo>
                <a:lnTo>
                  <a:pt x="1108" y="1307"/>
                </a:lnTo>
                <a:lnTo>
                  <a:pt x="1121" y="337"/>
                </a:lnTo>
                <a:lnTo>
                  <a:pt x="1132" y="713"/>
                </a:lnTo>
                <a:lnTo>
                  <a:pt x="1144" y="397"/>
                </a:lnTo>
                <a:lnTo>
                  <a:pt x="1159" y="218"/>
                </a:lnTo>
                <a:lnTo>
                  <a:pt x="1172" y="773"/>
                </a:lnTo>
                <a:lnTo>
                  <a:pt x="1181" y="773"/>
                </a:lnTo>
                <a:lnTo>
                  <a:pt x="1193" y="1763"/>
                </a:lnTo>
                <a:lnTo>
                  <a:pt x="1208" y="951"/>
                </a:lnTo>
                <a:lnTo>
                  <a:pt x="1218" y="891"/>
                </a:lnTo>
                <a:lnTo>
                  <a:pt x="1231" y="1030"/>
                </a:lnTo>
                <a:lnTo>
                  <a:pt x="1246" y="1030"/>
                </a:lnTo>
                <a:lnTo>
                  <a:pt x="1256" y="1011"/>
                </a:lnTo>
                <a:lnTo>
                  <a:pt x="1269" y="871"/>
                </a:lnTo>
                <a:lnTo>
                  <a:pt x="1280" y="1585"/>
                </a:lnTo>
                <a:lnTo>
                  <a:pt x="1293" y="79"/>
                </a:lnTo>
                <a:lnTo>
                  <a:pt x="1304" y="575"/>
                </a:lnTo>
                <a:lnTo>
                  <a:pt x="1317" y="416"/>
                </a:lnTo>
                <a:lnTo>
                  <a:pt x="1329" y="495"/>
                </a:lnTo>
                <a:lnTo>
                  <a:pt x="1342" y="773"/>
                </a:lnTo>
                <a:lnTo>
                  <a:pt x="1353" y="595"/>
                </a:lnTo>
                <a:lnTo>
                  <a:pt x="1365" y="1743"/>
                </a:lnTo>
                <a:lnTo>
                  <a:pt x="1378" y="397"/>
                </a:lnTo>
                <a:lnTo>
                  <a:pt x="1391" y="397"/>
                </a:lnTo>
                <a:lnTo>
                  <a:pt x="1403" y="0"/>
                </a:lnTo>
                <a:lnTo>
                  <a:pt x="1414" y="99"/>
                </a:lnTo>
                <a:lnTo>
                  <a:pt x="1428" y="455"/>
                </a:lnTo>
                <a:lnTo>
                  <a:pt x="1440" y="535"/>
                </a:lnTo>
                <a:lnTo>
                  <a:pt x="1452" y="1209"/>
                </a:lnTo>
                <a:lnTo>
                  <a:pt x="1466" y="1307"/>
                </a:lnTo>
                <a:lnTo>
                  <a:pt x="1479" y="555"/>
                </a:lnTo>
                <a:lnTo>
                  <a:pt x="1489" y="1465"/>
                </a:lnTo>
                <a:lnTo>
                  <a:pt x="1501" y="891"/>
                </a:lnTo>
                <a:lnTo>
                  <a:pt x="1517" y="1030"/>
                </a:lnTo>
                <a:lnTo>
                  <a:pt x="1525" y="813"/>
                </a:lnTo>
                <a:lnTo>
                  <a:pt x="1539" y="1209"/>
                </a:lnTo>
                <a:lnTo>
                  <a:pt x="1550" y="218"/>
                </a:lnTo>
                <a:lnTo>
                  <a:pt x="1565" y="297"/>
                </a:lnTo>
                <a:lnTo>
                  <a:pt x="1576" y="495"/>
                </a:lnTo>
                <a:lnTo>
                  <a:pt x="1586" y="713"/>
                </a:lnTo>
                <a:lnTo>
                  <a:pt x="1601" y="773"/>
                </a:lnTo>
                <a:lnTo>
                  <a:pt x="1613" y="455"/>
                </a:lnTo>
                <a:lnTo>
                  <a:pt x="1624" y="1267"/>
                </a:lnTo>
                <a:lnTo>
                  <a:pt x="1639" y="634"/>
                </a:lnTo>
                <a:lnTo>
                  <a:pt x="1649" y="653"/>
                </a:lnTo>
                <a:lnTo>
                  <a:pt x="1661" y="693"/>
                </a:lnTo>
                <a:lnTo>
                  <a:pt x="1674" y="60"/>
                </a:lnTo>
                <a:lnTo>
                  <a:pt x="1686" y="653"/>
                </a:lnTo>
                <a:lnTo>
                  <a:pt x="1699" y="733"/>
                </a:lnTo>
                <a:lnTo>
                  <a:pt x="1710" y="693"/>
                </a:lnTo>
                <a:lnTo>
                  <a:pt x="1722" y="1763"/>
                </a:lnTo>
                <a:lnTo>
                  <a:pt x="1736" y="179"/>
                </a:lnTo>
                <a:lnTo>
                  <a:pt x="1748" y="1049"/>
                </a:lnTo>
                <a:lnTo>
                  <a:pt x="1759" y="1011"/>
                </a:lnTo>
                <a:lnTo>
                  <a:pt x="1775" y="1446"/>
                </a:lnTo>
                <a:lnTo>
                  <a:pt x="1784" y="851"/>
                </a:lnTo>
                <a:lnTo>
                  <a:pt x="1796" y="813"/>
                </a:lnTo>
                <a:lnTo>
                  <a:pt x="1808" y="733"/>
                </a:lnTo>
                <a:lnTo>
                  <a:pt x="1824" y="159"/>
                </a:lnTo>
                <a:lnTo>
                  <a:pt x="1833" y="377"/>
                </a:lnTo>
                <a:lnTo>
                  <a:pt x="1846" y="673"/>
                </a:lnTo>
                <a:lnTo>
                  <a:pt x="1861" y="753"/>
                </a:lnTo>
                <a:lnTo>
                  <a:pt x="1873" y="891"/>
                </a:lnTo>
                <a:lnTo>
                  <a:pt x="1882" y="831"/>
                </a:lnTo>
                <a:lnTo>
                  <a:pt x="1897" y="1307"/>
                </a:lnTo>
                <a:lnTo>
                  <a:pt x="1908" y="337"/>
                </a:lnTo>
                <a:lnTo>
                  <a:pt x="1918" y="713"/>
                </a:lnTo>
                <a:lnTo>
                  <a:pt x="1931" y="397"/>
                </a:lnTo>
                <a:lnTo>
                  <a:pt x="1947" y="218"/>
                </a:lnTo>
                <a:lnTo>
                  <a:pt x="1957" y="773"/>
                </a:lnTo>
                <a:lnTo>
                  <a:pt x="1969" y="773"/>
                </a:lnTo>
                <a:lnTo>
                  <a:pt x="1980" y="1763"/>
                </a:lnTo>
                <a:lnTo>
                  <a:pt x="1993" y="951"/>
                </a:lnTo>
                <a:lnTo>
                  <a:pt x="2005" y="891"/>
                </a:lnTo>
                <a:lnTo>
                  <a:pt x="2018" y="1030"/>
                </a:lnTo>
                <a:lnTo>
                  <a:pt x="2030" y="1030"/>
                </a:lnTo>
                <a:lnTo>
                  <a:pt x="2044" y="1011"/>
                </a:lnTo>
                <a:lnTo>
                  <a:pt x="2055" y="871"/>
                </a:lnTo>
                <a:lnTo>
                  <a:pt x="2066" y="1585"/>
                </a:lnTo>
                <a:lnTo>
                  <a:pt x="2082" y="79"/>
                </a:lnTo>
                <a:lnTo>
                  <a:pt x="2092" y="575"/>
                </a:lnTo>
                <a:lnTo>
                  <a:pt x="2103" y="416"/>
                </a:lnTo>
                <a:lnTo>
                  <a:pt x="2119" y="495"/>
                </a:lnTo>
                <a:lnTo>
                  <a:pt x="2129" y="773"/>
                </a:lnTo>
                <a:lnTo>
                  <a:pt x="2141" y="595"/>
                </a:lnTo>
                <a:lnTo>
                  <a:pt x="2152" y="1743"/>
                </a:lnTo>
                <a:lnTo>
                  <a:pt x="2164" y="397"/>
                </a:lnTo>
                <a:lnTo>
                  <a:pt x="2178" y="397"/>
                </a:lnTo>
                <a:lnTo>
                  <a:pt x="2191" y="0"/>
                </a:lnTo>
                <a:lnTo>
                  <a:pt x="2205" y="99"/>
                </a:lnTo>
                <a:lnTo>
                  <a:pt x="2216" y="455"/>
                </a:lnTo>
                <a:lnTo>
                  <a:pt x="2227" y="535"/>
                </a:lnTo>
                <a:lnTo>
                  <a:pt x="2240" y="1209"/>
                </a:lnTo>
                <a:lnTo>
                  <a:pt x="2253" y="1307"/>
                </a:lnTo>
                <a:lnTo>
                  <a:pt x="2265" y="555"/>
                </a:lnTo>
                <a:lnTo>
                  <a:pt x="2276" y="1465"/>
                </a:lnTo>
                <a:lnTo>
                  <a:pt x="2288" y="891"/>
                </a:lnTo>
                <a:lnTo>
                  <a:pt x="2301" y="1030"/>
                </a:lnTo>
                <a:lnTo>
                  <a:pt x="2313" y="813"/>
                </a:lnTo>
                <a:lnTo>
                  <a:pt x="2326" y="1209"/>
                </a:lnTo>
                <a:lnTo>
                  <a:pt x="2337" y="218"/>
                </a:lnTo>
                <a:lnTo>
                  <a:pt x="2350" y="297"/>
                </a:lnTo>
                <a:lnTo>
                  <a:pt x="2362" y="495"/>
                </a:lnTo>
                <a:lnTo>
                  <a:pt x="2374" y="713"/>
                </a:lnTo>
                <a:lnTo>
                  <a:pt x="2389" y="773"/>
                </a:lnTo>
                <a:lnTo>
                  <a:pt x="2399" y="455"/>
                </a:lnTo>
                <a:lnTo>
                  <a:pt x="2411" y="1267"/>
                </a:lnTo>
                <a:lnTo>
                  <a:pt x="2425" y="634"/>
                </a:lnTo>
                <a:lnTo>
                  <a:pt x="2438" y="653"/>
                </a:lnTo>
                <a:lnTo>
                  <a:pt x="2448" y="693"/>
                </a:lnTo>
              </a:path>
            </a:pathLst>
          </a:cu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634" name="Freeform 829"/>
          <p:cNvSpPr>
            <a:spLocks/>
          </p:cNvSpPr>
          <p:nvPr/>
        </p:nvSpPr>
        <p:spPr bwMode="auto">
          <a:xfrm>
            <a:off x="3325813" y="5408613"/>
            <a:ext cx="777875" cy="466725"/>
          </a:xfrm>
          <a:custGeom>
            <a:avLst/>
            <a:gdLst>
              <a:gd name="T0" fmla="*/ 38 w 2450"/>
              <a:gd name="T1" fmla="*/ 733 h 1763"/>
              <a:gd name="T2" fmla="*/ 87 w 2450"/>
              <a:gd name="T3" fmla="*/ 1049 h 1763"/>
              <a:gd name="T4" fmla="*/ 136 w 2450"/>
              <a:gd name="T5" fmla="*/ 813 h 1763"/>
              <a:gd name="T6" fmla="*/ 187 w 2450"/>
              <a:gd name="T7" fmla="*/ 673 h 1763"/>
              <a:gd name="T8" fmla="*/ 234 w 2450"/>
              <a:gd name="T9" fmla="*/ 1307 h 1763"/>
              <a:gd name="T10" fmla="*/ 286 w 2450"/>
              <a:gd name="T11" fmla="*/ 218 h 1763"/>
              <a:gd name="T12" fmla="*/ 336 w 2450"/>
              <a:gd name="T13" fmla="*/ 951 h 1763"/>
              <a:gd name="T14" fmla="*/ 383 w 2450"/>
              <a:gd name="T15" fmla="*/ 1011 h 1763"/>
              <a:gd name="T16" fmla="*/ 432 w 2450"/>
              <a:gd name="T17" fmla="*/ 575 h 1763"/>
              <a:gd name="T18" fmla="*/ 480 w 2450"/>
              <a:gd name="T19" fmla="*/ 595 h 1763"/>
              <a:gd name="T20" fmla="*/ 528 w 2450"/>
              <a:gd name="T21" fmla="*/ 0 h 1763"/>
              <a:gd name="T22" fmla="*/ 578 w 2450"/>
              <a:gd name="T23" fmla="*/ 1209 h 1763"/>
              <a:gd name="T24" fmla="*/ 628 w 2450"/>
              <a:gd name="T25" fmla="*/ 891 h 1763"/>
              <a:gd name="T26" fmla="*/ 680 w 2450"/>
              <a:gd name="T27" fmla="*/ 218 h 1763"/>
              <a:gd name="T28" fmla="*/ 729 w 2450"/>
              <a:gd name="T29" fmla="*/ 773 h 1763"/>
              <a:gd name="T30" fmla="*/ 776 w 2450"/>
              <a:gd name="T31" fmla="*/ 653 h 1763"/>
              <a:gd name="T32" fmla="*/ 825 w 2450"/>
              <a:gd name="T33" fmla="*/ 733 h 1763"/>
              <a:gd name="T34" fmla="*/ 874 w 2450"/>
              <a:gd name="T35" fmla="*/ 1049 h 1763"/>
              <a:gd name="T36" fmla="*/ 922 w 2450"/>
              <a:gd name="T37" fmla="*/ 813 h 1763"/>
              <a:gd name="T38" fmla="*/ 972 w 2450"/>
              <a:gd name="T39" fmla="*/ 673 h 1763"/>
              <a:gd name="T40" fmla="*/ 1023 w 2450"/>
              <a:gd name="T41" fmla="*/ 1307 h 1763"/>
              <a:gd name="T42" fmla="*/ 1071 w 2450"/>
              <a:gd name="T43" fmla="*/ 218 h 1763"/>
              <a:gd name="T44" fmla="*/ 1120 w 2450"/>
              <a:gd name="T45" fmla="*/ 951 h 1763"/>
              <a:gd name="T46" fmla="*/ 1170 w 2450"/>
              <a:gd name="T47" fmla="*/ 1011 h 1763"/>
              <a:gd name="T48" fmla="*/ 1218 w 2450"/>
              <a:gd name="T49" fmla="*/ 575 h 1763"/>
              <a:gd name="T50" fmla="*/ 1269 w 2450"/>
              <a:gd name="T51" fmla="*/ 595 h 1763"/>
              <a:gd name="T52" fmla="*/ 1318 w 2450"/>
              <a:gd name="T53" fmla="*/ 0 h 1763"/>
              <a:gd name="T54" fmla="*/ 1367 w 2450"/>
              <a:gd name="T55" fmla="*/ 1209 h 1763"/>
              <a:gd name="T56" fmla="*/ 1416 w 2450"/>
              <a:gd name="T57" fmla="*/ 891 h 1763"/>
              <a:gd name="T58" fmla="*/ 1468 w 2450"/>
              <a:gd name="T59" fmla="*/ 218 h 1763"/>
              <a:gd name="T60" fmla="*/ 1517 w 2450"/>
              <a:gd name="T61" fmla="*/ 773 h 1763"/>
              <a:gd name="T62" fmla="*/ 1565 w 2450"/>
              <a:gd name="T63" fmla="*/ 653 h 1763"/>
              <a:gd name="T64" fmla="*/ 1614 w 2450"/>
              <a:gd name="T65" fmla="*/ 733 h 1763"/>
              <a:gd name="T66" fmla="*/ 1662 w 2450"/>
              <a:gd name="T67" fmla="*/ 1049 h 1763"/>
              <a:gd name="T68" fmla="*/ 1711 w 2450"/>
              <a:gd name="T69" fmla="*/ 813 h 1763"/>
              <a:gd name="T70" fmla="*/ 1759 w 2450"/>
              <a:gd name="T71" fmla="*/ 673 h 1763"/>
              <a:gd name="T72" fmla="*/ 1809 w 2450"/>
              <a:gd name="T73" fmla="*/ 1307 h 1763"/>
              <a:gd name="T74" fmla="*/ 1858 w 2450"/>
              <a:gd name="T75" fmla="*/ 218 h 1763"/>
              <a:gd name="T76" fmla="*/ 1909 w 2450"/>
              <a:gd name="T77" fmla="*/ 951 h 1763"/>
              <a:gd name="T78" fmla="*/ 1959 w 2450"/>
              <a:gd name="T79" fmla="*/ 1011 h 1763"/>
              <a:gd name="T80" fmla="*/ 2008 w 2450"/>
              <a:gd name="T81" fmla="*/ 575 h 1763"/>
              <a:gd name="T82" fmla="*/ 2056 w 2450"/>
              <a:gd name="T83" fmla="*/ 595 h 1763"/>
              <a:gd name="T84" fmla="*/ 2105 w 2450"/>
              <a:gd name="T85" fmla="*/ 0 h 1763"/>
              <a:gd name="T86" fmla="*/ 2154 w 2450"/>
              <a:gd name="T87" fmla="*/ 1209 h 1763"/>
              <a:gd name="T88" fmla="*/ 2204 w 2450"/>
              <a:gd name="T89" fmla="*/ 891 h 1763"/>
              <a:gd name="T90" fmla="*/ 2253 w 2450"/>
              <a:gd name="T91" fmla="*/ 218 h 1763"/>
              <a:gd name="T92" fmla="*/ 2302 w 2450"/>
              <a:gd name="T93" fmla="*/ 773 h 1763"/>
              <a:gd name="T94" fmla="*/ 2352 w 2450"/>
              <a:gd name="T95" fmla="*/ 653 h 1763"/>
              <a:gd name="T96" fmla="*/ 2402 w 2450"/>
              <a:gd name="T97" fmla="*/ 733 h 1763"/>
              <a:gd name="T98" fmla="*/ 2450 w 2450"/>
              <a:gd name="T99" fmla="*/ 1049 h 1763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2450"/>
              <a:gd name="T151" fmla="*/ 0 h 1763"/>
              <a:gd name="T152" fmla="*/ 2450 w 2450"/>
              <a:gd name="T153" fmla="*/ 1763 h 1763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2450" h="1763">
                <a:moveTo>
                  <a:pt x="0" y="693"/>
                </a:moveTo>
                <a:lnTo>
                  <a:pt x="12" y="60"/>
                </a:lnTo>
                <a:lnTo>
                  <a:pt x="26" y="653"/>
                </a:lnTo>
                <a:lnTo>
                  <a:pt x="38" y="733"/>
                </a:lnTo>
                <a:lnTo>
                  <a:pt x="51" y="693"/>
                </a:lnTo>
                <a:lnTo>
                  <a:pt x="65" y="1763"/>
                </a:lnTo>
                <a:lnTo>
                  <a:pt x="75" y="179"/>
                </a:lnTo>
                <a:lnTo>
                  <a:pt x="87" y="1049"/>
                </a:lnTo>
                <a:lnTo>
                  <a:pt x="100" y="1011"/>
                </a:lnTo>
                <a:lnTo>
                  <a:pt x="113" y="1446"/>
                </a:lnTo>
                <a:lnTo>
                  <a:pt x="125" y="851"/>
                </a:lnTo>
                <a:lnTo>
                  <a:pt x="136" y="813"/>
                </a:lnTo>
                <a:lnTo>
                  <a:pt x="148" y="733"/>
                </a:lnTo>
                <a:lnTo>
                  <a:pt x="161" y="159"/>
                </a:lnTo>
                <a:lnTo>
                  <a:pt x="172" y="377"/>
                </a:lnTo>
                <a:lnTo>
                  <a:pt x="187" y="673"/>
                </a:lnTo>
                <a:lnTo>
                  <a:pt x="201" y="753"/>
                </a:lnTo>
                <a:lnTo>
                  <a:pt x="211" y="891"/>
                </a:lnTo>
                <a:lnTo>
                  <a:pt x="222" y="831"/>
                </a:lnTo>
                <a:lnTo>
                  <a:pt x="234" y="1307"/>
                </a:lnTo>
                <a:lnTo>
                  <a:pt x="250" y="337"/>
                </a:lnTo>
                <a:lnTo>
                  <a:pt x="259" y="713"/>
                </a:lnTo>
                <a:lnTo>
                  <a:pt x="271" y="397"/>
                </a:lnTo>
                <a:lnTo>
                  <a:pt x="286" y="218"/>
                </a:lnTo>
                <a:lnTo>
                  <a:pt x="298" y="773"/>
                </a:lnTo>
                <a:lnTo>
                  <a:pt x="308" y="773"/>
                </a:lnTo>
                <a:lnTo>
                  <a:pt x="321" y="1763"/>
                </a:lnTo>
                <a:lnTo>
                  <a:pt x="336" y="951"/>
                </a:lnTo>
                <a:lnTo>
                  <a:pt x="347" y="891"/>
                </a:lnTo>
                <a:lnTo>
                  <a:pt x="360" y="1030"/>
                </a:lnTo>
                <a:lnTo>
                  <a:pt x="370" y="1030"/>
                </a:lnTo>
                <a:lnTo>
                  <a:pt x="383" y="1011"/>
                </a:lnTo>
                <a:lnTo>
                  <a:pt x="395" y="871"/>
                </a:lnTo>
                <a:lnTo>
                  <a:pt x="409" y="1585"/>
                </a:lnTo>
                <a:lnTo>
                  <a:pt x="421" y="79"/>
                </a:lnTo>
                <a:lnTo>
                  <a:pt x="432" y="575"/>
                </a:lnTo>
                <a:lnTo>
                  <a:pt x="444" y="416"/>
                </a:lnTo>
                <a:lnTo>
                  <a:pt x="456" y="495"/>
                </a:lnTo>
                <a:lnTo>
                  <a:pt x="468" y="773"/>
                </a:lnTo>
                <a:lnTo>
                  <a:pt x="480" y="595"/>
                </a:lnTo>
                <a:lnTo>
                  <a:pt x="493" y="1743"/>
                </a:lnTo>
                <a:lnTo>
                  <a:pt x="505" y="397"/>
                </a:lnTo>
                <a:lnTo>
                  <a:pt x="518" y="397"/>
                </a:lnTo>
                <a:lnTo>
                  <a:pt x="528" y="0"/>
                </a:lnTo>
                <a:lnTo>
                  <a:pt x="545" y="99"/>
                </a:lnTo>
                <a:lnTo>
                  <a:pt x="555" y="455"/>
                </a:lnTo>
                <a:lnTo>
                  <a:pt x="567" y="535"/>
                </a:lnTo>
                <a:lnTo>
                  <a:pt x="578" y="1209"/>
                </a:lnTo>
                <a:lnTo>
                  <a:pt x="594" y="1307"/>
                </a:lnTo>
                <a:lnTo>
                  <a:pt x="604" y="555"/>
                </a:lnTo>
                <a:lnTo>
                  <a:pt x="616" y="1465"/>
                </a:lnTo>
                <a:lnTo>
                  <a:pt x="628" y="891"/>
                </a:lnTo>
                <a:lnTo>
                  <a:pt x="642" y="1030"/>
                </a:lnTo>
                <a:lnTo>
                  <a:pt x="653" y="813"/>
                </a:lnTo>
                <a:lnTo>
                  <a:pt x="666" y="1209"/>
                </a:lnTo>
                <a:lnTo>
                  <a:pt x="680" y="218"/>
                </a:lnTo>
                <a:lnTo>
                  <a:pt x="691" y="297"/>
                </a:lnTo>
                <a:lnTo>
                  <a:pt x="702" y="495"/>
                </a:lnTo>
                <a:lnTo>
                  <a:pt x="714" y="713"/>
                </a:lnTo>
                <a:lnTo>
                  <a:pt x="729" y="773"/>
                </a:lnTo>
                <a:lnTo>
                  <a:pt x="740" y="455"/>
                </a:lnTo>
                <a:lnTo>
                  <a:pt x="750" y="1267"/>
                </a:lnTo>
                <a:lnTo>
                  <a:pt x="763" y="634"/>
                </a:lnTo>
                <a:lnTo>
                  <a:pt x="776" y="653"/>
                </a:lnTo>
                <a:lnTo>
                  <a:pt x="788" y="693"/>
                </a:lnTo>
                <a:lnTo>
                  <a:pt x="801" y="60"/>
                </a:lnTo>
                <a:lnTo>
                  <a:pt x="812" y="653"/>
                </a:lnTo>
                <a:lnTo>
                  <a:pt x="825" y="733"/>
                </a:lnTo>
                <a:lnTo>
                  <a:pt x="837" y="693"/>
                </a:lnTo>
                <a:lnTo>
                  <a:pt x="853" y="1763"/>
                </a:lnTo>
                <a:lnTo>
                  <a:pt x="863" y="179"/>
                </a:lnTo>
                <a:lnTo>
                  <a:pt x="874" y="1049"/>
                </a:lnTo>
                <a:lnTo>
                  <a:pt x="886" y="1011"/>
                </a:lnTo>
                <a:lnTo>
                  <a:pt x="900" y="1446"/>
                </a:lnTo>
                <a:lnTo>
                  <a:pt x="913" y="851"/>
                </a:lnTo>
                <a:lnTo>
                  <a:pt x="922" y="813"/>
                </a:lnTo>
                <a:lnTo>
                  <a:pt x="939" y="733"/>
                </a:lnTo>
                <a:lnTo>
                  <a:pt x="949" y="159"/>
                </a:lnTo>
                <a:lnTo>
                  <a:pt x="961" y="377"/>
                </a:lnTo>
                <a:lnTo>
                  <a:pt x="972" y="673"/>
                </a:lnTo>
                <a:lnTo>
                  <a:pt x="988" y="753"/>
                </a:lnTo>
                <a:lnTo>
                  <a:pt x="998" y="891"/>
                </a:lnTo>
                <a:lnTo>
                  <a:pt x="1010" y="831"/>
                </a:lnTo>
                <a:lnTo>
                  <a:pt x="1023" y="1307"/>
                </a:lnTo>
                <a:lnTo>
                  <a:pt x="1035" y="337"/>
                </a:lnTo>
                <a:lnTo>
                  <a:pt x="1046" y="713"/>
                </a:lnTo>
                <a:lnTo>
                  <a:pt x="1059" y="397"/>
                </a:lnTo>
                <a:lnTo>
                  <a:pt x="1071" y="218"/>
                </a:lnTo>
                <a:lnTo>
                  <a:pt x="1084" y="773"/>
                </a:lnTo>
                <a:lnTo>
                  <a:pt x="1096" y="773"/>
                </a:lnTo>
                <a:lnTo>
                  <a:pt x="1108" y="1763"/>
                </a:lnTo>
                <a:lnTo>
                  <a:pt x="1120" y="951"/>
                </a:lnTo>
                <a:lnTo>
                  <a:pt x="1133" y="891"/>
                </a:lnTo>
                <a:lnTo>
                  <a:pt x="1144" y="1030"/>
                </a:lnTo>
                <a:lnTo>
                  <a:pt x="1160" y="1030"/>
                </a:lnTo>
                <a:lnTo>
                  <a:pt x="1170" y="1011"/>
                </a:lnTo>
                <a:lnTo>
                  <a:pt x="1182" y="871"/>
                </a:lnTo>
                <a:lnTo>
                  <a:pt x="1194" y="1585"/>
                </a:lnTo>
                <a:lnTo>
                  <a:pt x="1209" y="79"/>
                </a:lnTo>
                <a:lnTo>
                  <a:pt x="1218" y="575"/>
                </a:lnTo>
                <a:lnTo>
                  <a:pt x="1231" y="416"/>
                </a:lnTo>
                <a:lnTo>
                  <a:pt x="1245" y="495"/>
                </a:lnTo>
                <a:lnTo>
                  <a:pt x="1257" y="773"/>
                </a:lnTo>
                <a:lnTo>
                  <a:pt x="1269" y="595"/>
                </a:lnTo>
                <a:lnTo>
                  <a:pt x="1282" y="1743"/>
                </a:lnTo>
                <a:lnTo>
                  <a:pt x="1296" y="397"/>
                </a:lnTo>
                <a:lnTo>
                  <a:pt x="1306" y="397"/>
                </a:lnTo>
                <a:lnTo>
                  <a:pt x="1318" y="0"/>
                </a:lnTo>
                <a:lnTo>
                  <a:pt x="1331" y="99"/>
                </a:lnTo>
                <a:lnTo>
                  <a:pt x="1342" y="455"/>
                </a:lnTo>
                <a:lnTo>
                  <a:pt x="1355" y="535"/>
                </a:lnTo>
                <a:lnTo>
                  <a:pt x="1367" y="1209"/>
                </a:lnTo>
                <a:lnTo>
                  <a:pt x="1379" y="1307"/>
                </a:lnTo>
                <a:lnTo>
                  <a:pt x="1392" y="555"/>
                </a:lnTo>
                <a:lnTo>
                  <a:pt x="1403" y="1465"/>
                </a:lnTo>
                <a:lnTo>
                  <a:pt x="1416" y="891"/>
                </a:lnTo>
                <a:lnTo>
                  <a:pt x="1428" y="1030"/>
                </a:lnTo>
                <a:lnTo>
                  <a:pt x="1441" y="813"/>
                </a:lnTo>
                <a:lnTo>
                  <a:pt x="1451" y="1209"/>
                </a:lnTo>
                <a:lnTo>
                  <a:pt x="1468" y="218"/>
                </a:lnTo>
                <a:lnTo>
                  <a:pt x="1478" y="297"/>
                </a:lnTo>
                <a:lnTo>
                  <a:pt x="1490" y="495"/>
                </a:lnTo>
                <a:lnTo>
                  <a:pt x="1502" y="713"/>
                </a:lnTo>
                <a:lnTo>
                  <a:pt x="1517" y="773"/>
                </a:lnTo>
                <a:lnTo>
                  <a:pt x="1526" y="455"/>
                </a:lnTo>
                <a:lnTo>
                  <a:pt x="1539" y="1267"/>
                </a:lnTo>
                <a:lnTo>
                  <a:pt x="1553" y="634"/>
                </a:lnTo>
                <a:lnTo>
                  <a:pt x="1565" y="653"/>
                </a:lnTo>
                <a:lnTo>
                  <a:pt x="1578" y="693"/>
                </a:lnTo>
                <a:lnTo>
                  <a:pt x="1591" y="60"/>
                </a:lnTo>
                <a:lnTo>
                  <a:pt x="1601" y="653"/>
                </a:lnTo>
                <a:lnTo>
                  <a:pt x="1614" y="733"/>
                </a:lnTo>
                <a:lnTo>
                  <a:pt x="1626" y="693"/>
                </a:lnTo>
                <a:lnTo>
                  <a:pt x="1638" y="1763"/>
                </a:lnTo>
                <a:lnTo>
                  <a:pt x="1650" y="179"/>
                </a:lnTo>
                <a:lnTo>
                  <a:pt x="1662" y="1049"/>
                </a:lnTo>
                <a:lnTo>
                  <a:pt x="1675" y="1011"/>
                </a:lnTo>
                <a:lnTo>
                  <a:pt x="1686" y="1446"/>
                </a:lnTo>
                <a:lnTo>
                  <a:pt x="1698" y="851"/>
                </a:lnTo>
                <a:lnTo>
                  <a:pt x="1711" y="813"/>
                </a:lnTo>
                <a:lnTo>
                  <a:pt x="1724" y="733"/>
                </a:lnTo>
                <a:lnTo>
                  <a:pt x="1736" y="159"/>
                </a:lnTo>
                <a:lnTo>
                  <a:pt x="1748" y="377"/>
                </a:lnTo>
                <a:lnTo>
                  <a:pt x="1759" y="673"/>
                </a:lnTo>
                <a:lnTo>
                  <a:pt x="1775" y="753"/>
                </a:lnTo>
                <a:lnTo>
                  <a:pt x="1786" y="891"/>
                </a:lnTo>
                <a:lnTo>
                  <a:pt x="1798" y="831"/>
                </a:lnTo>
                <a:lnTo>
                  <a:pt x="1809" y="1307"/>
                </a:lnTo>
                <a:lnTo>
                  <a:pt x="1825" y="337"/>
                </a:lnTo>
                <a:lnTo>
                  <a:pt x="1835" y="713"/>
                </a:lnTo>
                <a:lnTo>
                  <a:pt x="1847" y="397"/>
                </a:lnTo>
                <a:lnTo>
                  <a:pt x="1858" y="218"/>
                </a:lnTo>
                <a:lnTo>
                  <a:pt x="1872" y="773"/>
                </a:lnTo>
                <a:lnTo>
                  <a:pt x="1885" y="773"/>
                </a:lnTo>
                <a:lnTo>
                  <a:pt x="1898" y="1763"/>
                </a:lnTo>
                <a:lnTo>
                  <a:pt x="1909" y="951"/>
                </a:lnTo>
                <a:lnTo>
                  <a:pt x="1920" y="891"/>
                </a:lnTo>
                <a:lnTo>
                  <a:pt x="1932" y="1030"/>
                </a:lnTo>
                <a:lnTo>
                  <a:pt x="1947" y="1030"/>
                </a:lnTo>
                <a:lnTo>
                  <a:pt x="1959" y="1011"/>
                </a:lnTo>
                <a:lnTo>
                  <a:pt x="1971" y="871"/>
                </a:lnTo>
                <a:lnTo>
                  <a:pt x="1982" y="1585"/>
                </a:lnTo>
                <a:lnTo>
                  <a:pt x="1994" y="79"/>
                </a:lnTo>
                <a:lnTo>
                  <a:pt x="2008" y="575"/>
                </a:lnTo>
                <a:lnTo>
                  <a:pt x="2020" y="416"/>
                </a:lnTo>
                <a:lnTo>
                  <a:pt x="2032" y="495"/>
                </a:lnTo>
                <a:lnTo>
                  <a:pt x="2047" y="773"/>
                </a:lnTo>
                <a:lnTo>
                  <a:pt x="2056" y="595"/>
                </a:lnTo>
                <a:lnTo>
                  <a:pt x="2069" y="1743"/>
                </a:lnTo>
                <a:lnTo>
                  <a:pt x="2081" y="397"/>
                </a:lnTo>
                <a:lnTo>
                  <a:pt x="2096" y="397"/>
                </a:lnTo>
                <a:lnTo>
                  <a:pt x="2105" y="0"/>
                </a:lnTo>
                <a:lnTo>
                  <a:pt x="2117" y="99"/>
                </a:lnTo>
                <a:lnTo>
                  <a:pt x="2132" y="455"/>
                </a:lnTo>
                <a:lnTo>
                  <a:pt x="2144" y="535"/>
                </a:lnTo>
                <a:lnTo>
                  <a:pt x="2154" y="1209"/>
                </a:lnTo>
                <a:lnTo>
                  <a:pt x="2167" y="1307"/>
                </a:lnTo>
                <a:lnTo>
                  <a:pt x="2181" y="555"/>
                </a:lnTo>
                <a:lnTo>
                  <a:pt x="2193" y="1465"/>
                </a:lnTo>
                <a:lnTo>
                  <a:pt x="2204" y="891"/>
                </a:lnTo>
                <a:lnTo>
                  <a:pt x="2219" y="1030"/>
                </a:lnTo>
                <a:lnTo>
                  <a:pt x="2229" y="813"/>
                </a:lnTo>
                <a:lnTo>
                  <a:pt x="2242" y="1209"/>
                </a:lnTo>
                <a:lnTo>
                  <a:pt x="2253" y="218"/>
                </a:lnTo>
                <a:lnTo>
                  <a:pt x="2268" y="297"/>
                </a:lnTo>
                <a:lnTo>
                  <a:pt x="2278" y="495"/>
                </a:lnTo>
                <a:lnTo>
                  <a:pt x="2290" y="713"/>
                </a:lnTo>
                <a:lnTo>
                  <a:pt x="2302" y="773"/>
                </a:lnTo>
                <a:lnTo>
                  <a:pt x="2315" y="455"/>
                </a:lnTo>
                <a:lnTo>
                  <a:pt x="2328" y="1267"/>
                </a:lnTo>
                <a:lnTo>
                  <a:pt x="2339" y="634"/>
                </a:lnTo>
                <a:lnTo>
                  <a:pt x="2352" y="653"/>
                </a:lnTo>
                <a:lnTo>
                  <a:pt x="2364" y="693"/>
                </a:lnTo>
                <a:lnTo>
                  <a:pt x="2376" y="60"/>
                </a:lnTo>
                <a:lnTo>
                  <a:pt x="2392" y="653"/>
                </a:lnTo>
                <a:lnTo>
                  <a:pt x="2402" y="733"/>
                </a:lnTo>
                <a:lnTo>
                  <a:pt x="2413" y="693"/>
                </a:lnTo>
                <a:lnTo>
                  <a:pt x="2425" y="1763"/>
                </a:lnTo>
                <a:lnTo>
                  <a:pt x="2441" y="179"/>
                </a:lnTo>
                <a:lnTo>
                  <a:pt x="2450" y="1049"/>
                </a:lnTo>
              </a:path>
            </a:pathLst>
          </a:cu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635" name="Freeform 830"/>
          <p:cNvSpPr>
            <a:spLocks/>
          </p:cNvSpPr>
          <p:nvPr/>
        </p:nvSpPr>
        <p:spPr bwMode="auto">
          <a:xfrm>
            <a:off x="4103688" y="5408613"/>
            <a:ext cx="777875" cy="466725"/>
          </a:xfrm>
          <a:custGeom>
            <a:avLst/>
            <a:gdLst>
              <a:gd name="T0" fmla="*/ 39 w 2450"/>
              <a:gd name="T1" fmla="*/ 851 h 1763"/>
              <a:gd name="T2" fmla="*/ 87 w 2450"/>
              <a:gd name="T3" fmla="*/ 377 h 1763"/>
              <a:gd name="T4" fmla="*/ 136 w 2450"/>
              <a:gd name="T5" fmla="*/ 831 h 1763"/>
              <a:gd name="T6" fmla="*/ 184 w 2450"/>
              <a:gd name="T7" fmla="*/ 397 h 1763"/>
              <a:gd name="T8" fmla="*/ 234 w 2450"/>
              <a:gd name="T9" fmla="*/ 1763 h 1763"/>
              <a:gd name="T10" fmla="*/ 282 w 2450"/>
              <a:gd name="T11" fmla="*/ 1030 h 1763"/>
              <a:gd name="T12" fmla="*/ 333 w 2450"/>
              <a:gd name="T13" fmla="*/ 79 h 1763"/>
              <a:gd name="T14" fmla="*/ 382 w 2450"/>
              <a:gd name="T15" fmla="*/ 773 h 1763"/>
              <a:gd name="T16" fmla="*/ 432 w 2450"/>
              <a:gd name="T17" fmla="*/ 397 h 1763"/>
              <a:gd name="T18" fmla="*/ 480 w 2450"/>
              <a:gd name="T19" fmla="*/ 535 h 1763"/>
              <a:gd name="T20" fmla="*/ 529 w 2450"/>
              <a:gd name="T21" fmla="*/ 1465 h 1763"/>
              <a:gd name="T22" fmla="*/ 577 w 2450"/>
              <a:gd name="T23" fmla="*/ 1209 h 1763"/>
              <a:gd name="T24" fmla="*/ 628 w 2450"/>
              <a:gd name="T25" fmla="*/ 713 h 1763"/>
              <a:gd name="T26" fmla="*/ 679 w 2450"/>
              <a:gd name="T27" fmla="*/ 634 h 1763"/>
              <a:gd name="T28" fmla="*/ 728 w 2450"/>
              <a:gd name="T29" fmla="*/ 653 h 1763"/>
              <a:gd name="T30" fmla="*/ 775 w 2450"/>
              <a:gd name="T31" fmla="*/ 179 h 1763"/>
              <a:gd name="T32" fmla="*/ 825 w 2450"/>
              <a:gd name="T33" fmla="*/ 851 h 1763"/>
              <a:gd name="T34" fmla="*/ 874 w 2450"/>
              <a:gd name="T35" fmla="*/ 377 h 1763"/>
              <a:gd name="T36" fmla="*/ 922 w 2450"/>
              <a:gd name="T37" fmla="*/ 831 h 1763"/>
              <a:gd name="T38" fmla="*/ 975 w 2450"/>
              <a:gd name="T39" fmla="*/ 397 h 1763"/>
              <a:gd name="T40" fmla="*/ 1022 w 2450"/>
              <a:gd name="T41" fmla="*/ 1763 h 1763"/>
              <a:gd name="T42" fmla="*/ 1070 w 2450"/>
              <a:gd name="T43" fmla="*/ 1030 h 1763"/>
              <a:gd name="T44" fmla="*/ 1120 w 2450"/>
              <a:gd name="T45" fmla="*/ 79 h 1763"/>
              <a:gd name="T46" fmla="*/ 1172 w 2450"/>
              <a:gd name="T47" fmla="*/ 773 h 1763"/>
              <a:gd name="T48" fmla="*/ 1221 w 2450"/>
              <a:gd name="T49" fmla="*/ 397 h 1763"/>
              <a:gd name="T50" fmla="*/ 1269 w 2450"/>
              <a:gd name="T51" fmla="*/ 535 h 1763"/>
              <a:gd name="T52" fmla="*/ 1318 w 2450"/>
              <a:gd name="T53" fmla="*/ 1465 h 1763"/>
              <a:gd name="T54" fmla="*/ 1367 w 2450"/>
              <a:gd name="T55" fmla="*/ 1209 h 1763"/>
              <a:gd name="T56" fmla="*/ 1415 w 2450"/>
              <a:gd name="T57" fmla="*/ 713 h 1763"/>
              <a:gd name="T58" fmla="*/ 1463 w 2450"/>
              <a:gd name="T59" fmla="*/ 634 h 1763"/>
              <a:gd name="T60" fmla="*/ 1513 w 2450"/>
              <a:gd name="T61" fmla="*/ 653 h 1763"/>
              <a:gd name="T62" fmla="*/ 1565 w 2450"/>
              <a:gd name="T63" fmla="*/ 179 h 1763"/>
              <a:gd name="T64" fmla="*/ 1612 w 2450"/>
              <a:gd name="T65" fmla="*/ 851 h 1763"/>
              <a:gd name="T66" fmla="*/ 1661 w 2450"/>
              <a:gd name="T67" fmla="*/ 377 h 1763"/>
              <a:gd name="T68" fmla="*/ 1709 w 2450"/>
              <a:gd name="T69" fmla="*/ 831 h 1763"/>
              <a:gd name="T70" fmla="*/ 1759 w 2450"/>
              <a:gd name="T71" fmla="*/ 397 h 1763"/>
              <a:gd name="T72" fmla="*/ 1808 w 2450"/>
              <a:gd name="T73" fmla="*/ 1763 h 1763"/>
              <a:gd name="T74" fmla="*/ 1856 w 2450"/>
              <a:gd name="T75" fmla="*/ 1030 h 1763"/>
              <a:gd name="T76" fmla="*/ 1909 w 2450"/>
              <a:gd name="T77" fmla="*/ 79 h 1763"/>
              <a:gd name="T78" fmla="*/ 1958 w 2450"/>
              <a:gd name="T79" fmla="*/ 773 h 1763"/>
              <a:gd name="T80" fmla="*/ 2007 w 2450"/>
              <a:gd name="T81" fmla="*/ 397 h 1763"/>
              <a:gd name="T82" fmla="*/ 2057 w 2450"/>
              <a:gd name="T83" fmla="*/ 535 h 1763"/>
              <a:gd name="T84" fmla="*/ 2103 w 2450"/>
              <a:gd name="T85" fmla="*/ 1465 h 1763"/>
              <a:gd name="T86" fmla="*/ 2152 w 2450"/>
              <a:gd name="T87" fmla="*/ 1209 h 1763"/>
              <a:gd name="T88" fmla="*/ 2202 w 2450"/>
              <a:gd name="T89" fmla="*/ 713 h 1763"/>
              <a:gd name="T90" fmla="*/ 2252 w 2450"/>
              <a:gd name="T91" fmla="*/ 634 h 1763"/>
              <a:gd name="T92" fmla="*/ 2301 w 2450"/>
              <a:gd name="T93" fmla="*/ 653 h 1763"/>
              <a:gd name="T94" fmla="*/ 2350 w 2450"/>
              <a:gd name="T95" fmla="*/ 179 h 1763"/>
              <a:gd name="T96" fmla="*/ 2401 w 2450"/>
              <a:gd name="T97" fmla="*/ 851 h 1763"/>
              <a:gd name="T98" fmla="*/ 2450 w 2450"/>
              <a:gd name="T99" fmla="*/ 377 h 1763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2450"/>
              <a:gd name="T151" fmla="*/ 0 h 1763"/>
              <a:gd name="T152" fmla="*/ 2450 w 2450"/>
              <a:gd name="T153" fmla="*/ 1763 h 1763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2450" h="1763">
                <a:moveTo>
                  <a:pt x="0" y="1049"/>
                </a:moveTo>
                <a:lnTo>
                  <a:pt x="12" y="1011"/>
                </a:lnTo>
                <a:lnTo>
                  <a:pt x="25" y="1446"/>
                </a:lnTo>
                <a:lnTo>
                  <a:pt x="39" y="851"/>
                </a:lnTo>
                <a:lnTo>
                  <a:pt x="51" y="813"/>
                </a:lnTo>
                <a:lnTo>
                  <a:pt x="64" y="733"/>
                </a:lnTo>
                <a:lnTo>
                  <a:pt x="74" y="159"/>
                </a:lnTo>
                <a:lnTo>
                  <a:pt x="87" y="377"/>
                </a:lnTo>
                <a:lnTo>
                  <a:pt x="99" y="673"/>
                </a:lnTo>
                <a:lnTo>
                  <a:pt x="112" y="753"/>
                </a:lnTo>
                <a:lnTo>
                  <a:pt x="123" y="891"/>
                </a:lnTo>
                <a:lnTo>
                  <a:pt x="136" y="831"/>
                </a:lnTo>
                <a:lnTo>
                  <a:pt x="149" y="1307"/>
                </a:lnTo>
                <a:lnTo>
                  <a:pt x="160" y="337"/>
                </a:lnTo>
                <a:lnTo>
                  <a:pt x="172" y="713"/>
                </a:lnTo>
                <a:lnTo>
                  <a:pt x="184" y="397"/>
                </a:lnTo>
                <a:lnTo>
                  <a:pt x="197" y="218"/>
                </a:lnTo>
                <a:lnTo>
                  <a:pt x="212" y="773"/>
                </a:lnTo>
                <a:lnTo>
                  <a:pt x="222" y="773"/>
                </a:lnTo>
                <a:lnTo>
                  <a:pt x="234" y="1763"/>
                </a:lnTo>
                <a:lnTo>
                  <a:pt x="249" y="951"/>
                </a:lnTo>
                <a:lnTo>
                  <a:pt x="259" y="891"/>
                </a:lnTo>
                <a:lnTo>
                  <a:pt x="271" y="1030"/>
                </a:lnTo>
                <a:lnTo>
                  <a:pt x="282" y="1030"/>
                </a:lnTo>
                <a:lnTo>
                  <a:pt x="298" y="1011"/>
                </a:lnTo>
                <a:lnTo>
                  <a:pt x="309" y="871"/>
                </a:lnTo>
                <a:lnTo>
                  <a:pt x="320" y="1585"/>
                </a:lnTo>
                <a:lnTo>
                  <a:pt x="333" y="79"/>
                </a:lnTo>
                <a:lnTo>
                  <a:pt x="347" y="575"/>
                </a:lnTo>
                <a:lnTo>
                  <a:pt x="360" y="416"/>
                </a:lnTo>
                <a:lnTo>
                  <a:pt x="369" y="495"/>
                </a:lnTo>
                <a:lnTo>
                  <a:pt x="382" y="773"/>
                </a:lnTo>
                <a:lnTo>
                  <a:pt x="395" y="595"/>
                </a:lnTo>
                <a:lnTo>
                  <a:pt x="406" y="1743"/>
                </a:lnTo>
                <a:lnTo>
                  <a:pt x="420" y="397"/>
                </a:lnTo>
                <a:lnTo>
                  <a:pt x="432" y="397"/>
                </a:lnTo>
                <a:lnTo>
                  <a:pt x="443" y="0"/>
                </a:lnTo>
                <a:lnTo>
                  <a:pt x="456" y="99"/>
                </a:lnTo>
                <a:lnTo>
                  <a:pt x="467" y="455"/>
                </a:lnTo>
                <a:lnTo>
                  <a:pt x="480" y="535"/>
                </a:lnTo>
                <a:lnTo>
                  <a:pt x="493" y="1209"/>
                </a:lnTo>
                <a:lnTo>
                  <a:pt x="505" y="1307"/>
                </a:lnTo>
                <a:lnTo>
                  <a:pt x="518" y="555"/>
                </a:lnTo>
                <a:lnTo>
                  <a:pt x="529" y="1465"/>
                </a:lnTo>
                <a:lnTo>
                  <a:pt x="541" y="891"/>
                </a:lnTo>
                <a:lnTo>
                  <a:pt x="557" y="1030"/>
                </a:lnTo>
                <a:lnTo>
                  <a:pt x="569" y="813"/>
                </a:lnTo>
                <a:lnTo>
                  <a:pt x="577" y="1209"/>
                </a:lnTo>
                <a:lnTo>
                  <a:pt x="591" y="218"/>
                </a:lnTo>
                <a:lnTo>
                  <a:pt x="604" y="297"/>
                </a:lnTo>
                <a:lnTo>
                  <a:pt x="615" y="495"/>
                </a:lnTo>
                <a:lnTo>
                  <a:pt x="628" y="713"/>
                </a:lnTo>
                <a:lnTo>
                  <a:pt x="643" y="773"/>
                </a:lnTo>
                <a:lnTo>
                  <a:pt x="653" y="455"/>
                </a:lnTo>
                <a:lnTo>
                  <a:pt x="666" y="1267"/>
                </a:lnTo>
                <a:lnTo>
                  <a:pt x="679" y="634"/>
                </a:lnTo>
                <a:lnTo>
                  <a:pt x="691" y="653"/>
                </a:lnTo>
                <a:lnTo>
                  <a:pt x="702" y="693"/>
                </a:lnTo>
                <a:lnTo>
                  <a:pt x="714" y="60"/>
                </a:lnTo>
                <a:lnTo>
                  <a:pt x="728" y="653"/>
                </a:lnTo>
                <a:lnTo>
                  <a:pt x="740" y="733"/>
                </a:lnTo>
                <a:lnTo>
                  <a:pt x="752" y="693"/>
                </a:lnTo>
                <a:lnTo>
                  <a:pt x="763" y="1763"/>
                </a:lnTo>
                <a:lnTo>
                  <a:pt x="775" y="179"/>
                </a:lnTo>
                <a:lnTo>
                  <a:pt x="788" y="1049"/>
                </a:lnTo>
                <a:lnTo>
                  <a:pt x="800" y="1011"/>
                </a:lnTo>
                <a:lnTo>
                  <a:pt x="812" y="1446"/>
                </a:lnTo>
                <a:lnTo>
                  <a:pt x="825" y="851"/>
                </a:lnTo>
                <a:lnTo>
                  <a:pt x="837" y="813"/>
                </a:lnTo>
                <a:lnTo>
                  <a:pt x="850" y="733"/>
                </a:lnTo>
                <a:lnTo>
                  <a:pt x="864" y="159"/>
                </a:lnTo>
                <a:lnTo>
                  <a:pt x="874" y="377"/>
                </a:lnTo>
                <a:lnTo>
                  <a:pt x="886" y="673"/>
                </a:lnTo>
                <a:lnTo>
                  <a:pt x="898" y="753"/>
                </a:lnTo>
                <a:lnTo>
                  <a:pt x="912" y="891"/>
                </a:lnTo>
                <a:lnTo>
                  <a:pt x="922" y="831"/>
                </a:lnTo>
                <a:lnTo>
                  <a:pt x="934" y="1307"/>
                </a:lnTo>
                <a:lnTo>
                  <a:pt x="949" y="337"/>
                </a:lnTo>
                <a:lnTo>
                  <a:pt x="961" y="713"/>
                </a:lnTo>
                <a:lnTo>
                  <a:pt x="975" y="397"/>
                </a:lnTo>
                <a:lnTo>
                  <a:pt x="986" y="218"/>
                </a:lnTo>
                <a:lnTo>
                  <a:pt x="997" y="773"/>
                </a:lnTo>
                <a:lnTo>
                  <a:pt x="1010" y="773"/>
                </a:lnTo>
                <a:lnTo>
                  <a:pt x="1022" y="1763"/>
                </a:lnTo>
                <a:lnTo>
                  <a:pt x="1032" y="951"/>
                </a:lnTo>
                <a:lnTo>
                  <a:pt x="1046" y="891"/>
                </a:lnTo>
                <a:lnTo>
                  <a:pt x="1058" y="1030"/>
                </a:lnTo>
                <a:lnTo>
                  <a:pt x="1070" y="1030"/>
                </a:lnTo>
                <a:lnTo>
                  <a:pt x="1083" y="1011"/>
                </a:lnTo>
                <a:lnTo>
                  <a:pt x="1094" y="871"/>
                </a:lnTo>
                <a:lnTo>
                  <a:pt x="1107" y="1585"/>
                </a:lnTo>
                <a:lnTo>
                  <a:pt x="1120" y="79"/>
                </a:lnTo>
                <a:lnTo>
                  <a:pt x="1133" y="575"/>
                </a:lnTo>
                <a:lnTo>
                  <a:pt x="1145" y="416"/>
                </a:lnTo>
                <a:lnTo>
                  <a:pt x="1155" y="495"/>
                </a:lnTo>
                <a:lnTo>
                  <a:pt x="1172" y="773"/>
                </a:lnTo>
                <a:lnTo>
                  <a:pt x="1182" y="595"/>
                </a:lnTo>
                <a:lnTo>
                  <a:pt x="1194" y="1743"/>
                </a:lnTo>
                <a:lnTo>
                  <a:pt x="1206" y="397"/>
                </a:lnTo>
                <a:lnTo>
                  <a:pt x="1221" y="397"/>
                </a:lnTo>
                <a:lnTo>
                  <a:pt x="1230" y="0"/>
                </a:lnTo>
                <a:lnTo>
                  <a:pt x="1242" y="99"/>
                </a:lnTo>
                <a:lnTo>
                  <a:pt x="1256" y="455"/>
                </a:lnTo>
                <a:lnTo>
                  <a:pt x="1269" y="535"/>
                </a:lnTo>
                <a:lnTo>
                  <a:pt x="1280" y="1209"/>
                </a:lnTo>
                <a:lnTo>
                  <a:pt x="1293" y="1307"/>
                </a:lnTo>
                <a:lnTo>
                  <a:pt x="1305" y="555"/>
                </a:lnTo>
                <a:lnTo>
                  <a:pt x="1318" y="1465"/>
                </a:lnTo>
                <a:lnTo>
                  <a:pt x="1330" y="891"/>
                </a:lnTo>
                <a:lnTo>
                  <a:pt x="1340" y="1030"/>
                </a:lnTo>
                <a:lnTo>
                  <a:pt x="1354" y="813"/>
                </a:lnTo>
                <a:lnTo>
                  <a:pt x="1367" y="1209"/>
                </a:lnTo>
                <a:lnTo>
                  <a:pt x="1379" y="218"/>
                </a:lnTo>
                <a:lnTo>
                  <a:pt x="1392" y="297"/>
                </a:lnTo>
                <a:lnTo>
                  <a:pt x="1402" y="495"/>
                </a:lnTo>
                <a:lnTo>
                  <a:pt x="1415" y="713"/>
                </a:lnTo>
                <a:lnTo>
                  <a:pt x="1428" y="773"/>
                </a:lnTo>
                <a:lnTo>
                  <a:pt x="1441" y="455"/>
                </a:lnTo>
                <a:lnTo>
                  <a:pt x="1452" y="1267"/>
                </a:lnTo>
                <a:lnTo>
                  <a:pt x="1463" y="634"/>
                </a:lnTo>
                <a:lnTo>
                  <a:pt x="1478" y="653"/>
                </a:lnTo>
                <a:lnTo>
                  <a:pt x="1489" y="693"/>
                </a:lnTo>
                <a:lnTo>
                  <a:pt x="1500" y="60"/>
                </a:lnTo>
                <a:lnTo>
                  <a:pt x="1513" y="653"/>
                </a:lnTo>
                <a:lnTo>
                  <a:pt x="1527" y="733"/>
                </a:lnTo>
                <a:lnTo>
                  <a:pt x="1538" y="693"/>
                </a:lnTo>
                <a:lnTo>
                  <a:pt x="1550" y="1763"/>
                </a:lnTo>
                <a:lnTo>
                  <a:pt x="1565" y="179"/>
                </a:lnTo>
                <a:lnTo>
                  <a:pt x="1575" y="1049"/>
                </a:lnTo>
                <a:lnTo>
                  <a:pt x="1587" y="1011"/>
                </a:lnTo>
                <a:lnTo>
                  <a:pt x="1600" y="1446"/>
                </a:lnTo>
                <a:lnTo>
                  <a:pt x="1612" y="851"/>
                </a:lnTo>
                <a:lnTo>
                  <a:pt x="1624" y="813"/>
                </a:lnTo>
                <a:lnTo>
                  <a:pt x="1636" y="733"/>
                </a:lnTo>
                <a:lnTo>
                  <a:pt x="1648" y="159"/>
                </a:lnTo>
                <a:lnTo>
                  <a:pt x="1661" y="377"/>
                </a:lnTo>
                <a:lnTo>
                  <a:pt x="1672" y="673"/>
                </a:lnTo>
                <a:lnTo>
                  <a:pt x="1685" y="753"/>
                </a:lnTo>
                <a:lnTo>
                  <a:pt x="1698" y="891"/>
                </a:lnTo>
                <a:lnTo>
                  <a:pt x="1709" y="831"/>
                </a:lnTo>
                <a:lnTo>
                  <a:pt x="1722" y="1307"/>
                </a:lnTo>
                <a:lnTo>
                  <a:pt x="1734" y="337"/>
                </a:lnTo>
                <a:lnTo>
                  <a:pt x="1747" y="713"/>
                </a:lnTo>
                <a:lnTo>
                  <a:pt x="1759" y="397"/>
                </a:lnTo>
                <a:lnTo>
                  <a:pt x="1771" y="218"/>
                </a:lnTo>
                <a:lnTo>
                  <a:pt x="1786" y="773"/>
                </a:lnTo>
                <a:lnTo>
                  <a:pt x="1796" y="773"/>
                </a:lnTo>
                <a:lnTo>
                  <a:pt x="1808" y="1763"/>
                </a:lnTo>
                <a:lnTo>
                  <a:pt x="1820" y="951"/>
                </a:lnTo>
                <a:lnTo>
                  <a:pt x="1834" y="891"/>
                </a:lnTo>
                <a:lnTo>
                  <a:pt x="1844" y="1030"/>
                </a:lnTo>
                <a:lnTo>
                  <a:pt x="1856" y="1030"/>
                </a:lnTo>
                <a:lnTo>
                  <a:pt x="1869" y="1011"/>
                </a:lnTo>
                <a:lnTo>
                  <a:pt x="1882" y="871"/>
                </a:lnTo>
                <a:lnTo>
                  <a:pt x="1895" y="1585"/>
                </a:lnTo>
                <a:lnTo>
                  <a:pt x="1909" y="79"/>
                </a:lnTo>
                <a:lnTo>
                  <a:pt x="1920" y="575"/>
                </a:lnTo>
                <a:lnTo>
                  <a:pt x="1931" y="416"/>
                </a:lnTo>
                <a:lnTo>
                  <a:pt x="1943" y="495"/>
                </a:lnTo>
                <a:lnTo>
                  <a:pt x="1958" y="773"/>
                </a:lnTo>
                <a:lnTo>
                  <a:pt x="1971" y="595"/>
                </a:lnTo>
                <a:lnTo>
                  <a:pt x="1981" y="1743"/>
                </a:lnTo>
                <a:lnTo>
                  <a:pt x="1995" y="397"/>
                </a:lnTo>
                <a:lnTo>
                  <a:pt x="2007" y="397"/>
                </a:lnTo>
                <a:lnTo>
                  <a:pt x="2018" y="0"/>
                </a:lnTo>
                <a:lnTo>
                  <a:pt x="2029" y="99"/>
                </a:lnTo>
                <a:lnTo>
                  <a:pt x="2042" y="455"/>
                </a:lnTo>
                <a:lnTo>
                  <a:pt x="2057" y="535"/>
                </a:lnTo>
                <a:lnTo>
                  <a:pt x="2067" y="1209"/>
                </a:lnTo>
                <a:lnTo>
                  <a:pt x="2080" y="1307"/>
                </a:lnTo>
                <a:lnTo>
                  <a:pt x="2092" y="555"/>
                </a:lnTo>
                <a:lnTo>
                  <a:pt x="2103" y="1465"/>
                </a:lnTo>
                <a:lnTo>
                  <a:pt x="2115" y="891"/>
                </a:lnTo>
                <a:lnTo>
                  <a:pt x="2128" y="1030"/>
                </a:lnTo>
                <a:lnTo>
                  <a:pt x="2142" y="813"/>
                </a:lnTo>
                <a:lnTo>
                  <a:pt x="2152" y="1209"/>
                </a:lnTo>
                <a:lnTo>
                  <a:pt x="2165" y="218"/>
                </a:lnTo>
                <a:lnTo>
                  <a:pt x="2180" y="297"/>
                </a:lnTo>
                <a:lnTo>
                  <a:pt x="2191" y="495"/>
                </a:lnTo>
                <a:lnTo>
                  <a:pt x="2202" y="713"/>
                </a:lnTo>
                <a:lnTo>
                  <a:pt x="2218" y="773"/>
                </a:lnTo>
                <a:lnTo>
                  <a:pt x="2227" y="455"/>
                </a:lnTo>
                <a:lnTo>
                  <a:pt x="2240" y="1267"/>
                </a:lnTo>
                <a:lnTo>
                  <a:pt x="2252" y="634"/>
                </a:lnTo>
                <a:lnTo>
                  <a:pt x="2262" y="653"/>
                </a:lnTo>
                <a:lnTo>
                  <a:pt x="2276" y="693"/>
                </a:lnTo>
                <a:lnTo>
                  <a:pt x="2288" y="60"/>
                </a:lnTo>
                <a:lnTo>
                  <a:pt x="2301" y="653"/>
                </a:lnTo>
                <a:lnTo>
                  <a:pt x="2314" y="733"/>
                </a:lnTo>
                <a:lnTo>
                  <a:pt x="2324" y="693"/>
                </a:lnTo>
                <a:lnTo>
                  <a:pt x="2337" y="1763"/>
                </a:lnTo>
                <a:lnTo>
                  <a:pt x="2350" y="179"/>
                </a:lnTo>
                <a:lnTo>
                  <a:pt x="2362" y="1049"/>
                </a:lnTo>
                <a:lnTo>
                  <a:pt x="2374" y="1011"/>
                </a:lnTo>
                <a:lnTo>
                  <a:pt x="2385" y="1446"/>
                </a:lnTo>
                <a:lnTo>
                  <a:pt x="2401" y="851"/>
                </a:lnTo>
                <a:lnTo>
                  <a:pt x="2412" y="813"/>
                </a:lnTo>
                <a:lnTo>
                  <a:pt x="2424" y="733"/>
                </a:lnTo>
                <a:lnTo>
                  <a:pt x="2435" y="159"/>
                </a:lnTo>
                <a:lnTo>
                  <a:pt x="2450" y="377"/>
                </a:lnTo>
              </a:path>
            </a:pathLst>
          </a:cu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636" name="Freeform 831"/>
          <p:cNvSpPr>
            <a:spLocks/>
          </p:cNvSpPr>
          <p:nvPr/>
        </p:nvSpPr>
        <p:spPr bwMode="auto">
          <a:xfrm>
            <a:off x="4881563" y="5408613"/>
            <a:ext cx="777875" cy="466725"/>
          </a:xfrm>
          <a:custGeom>
            <a:avLst/>
            <a:gdLst>
              <a:gd name="T0" fmla="*/ 37 w 2447"/>
              <a:gd name="T1" fmla="*/ 891 h 1763"/>
              <a:gd name="T2" fmla="*/ 85 w 2447"/>
              <a:gd name="T3" fmla="*/ 713 h 1763"/>
              <a:gd name="T4" fmla="*/ 134 w 2447"/>
              <a:gd name="T5" fmla="*/ 773 h 1763"/>
              <a:gd name="T6" fmla="*/ 182 w 2447"/>
              <a:gd name="T7" fmla="*/ 1030 h 1763"/>
              <a:gd name="T8" fmla="*/ 232 w 2447"/>
              <a:gd name="T9" fmla="*/ 1585 h 1763"/>
              <a:gd name="T10" fmla="*/ 281 w 2447"/>
              <a:gd name="T11" fmla="*/ 495 h 1763"/>
              <a:gd name="T12" fmla="*/ 330 w 2447"/>
              <a:gd name="T13" fmla="*/ 397 h 1763"/>
              <a:gd name="T14" fmla="*/ 382 w 2447"/>
              <a:gd name="T15" fmla="*/ 455 h 1763"/>
              <a:gd name="T16" fmla="*/ 430 w 2447"/>
              <a:gd name="T17" fmla="*/ 555 h 1763"/>
              <a:gd name="T18" fmla="*/ 479 w 2447"/>
              <a:gd name="T19" fmla="*/ 813 h 1763"/>
              <a:gd name="T20" fmla="*/ 526 w 2447"/>
              <a:gd name="T21" fmla="*/ 495 h 1763"/>
              <a:gd name="T22" fmla="*/ 577 w 2447"/>
              <a:gd name="T23" fmla="*/ 1267 h 1763"/>
              <a:gd name="T24" fmla="*/ 625 w 2447"/>
              <a:gd name="T25" fmla="*/ 60 h 1763"/>
              <a:gd name="T26" fmla="*/ 676 w 2447"/>
              <a:gd name="T27" fmla="*/ 1763 h 1763"/>
              <a:gd name="T28" fmla="*/ 725 w 2447"/>
              <a:gd name="T29" fmla="*/ 1446 h 1763"/>
              <a:gd name="T30" fmla="*/ 776 w 2447"/>
              <a:gd name="T31" fmla="*/ 159 h 1763"/>
              <a:gd name="T32" fmla="*/ 823 w 2447"/>
              <a:gd name="T33" fmla="*/ 891 h 1763"/>
              <a:gd name="T34" fmla="*/ 874 w 2447"/>
              <a:gd name="T35" fmla="*/ 713 h 1763"/>
              <a:gd name="T36" fmla="*/ 922 w 2447"/>
              <a:gd name="T37" fmla="*/ 773 h 1763"/>
              <a:gd name="T38" fmla="*/ 970 w 2447"/>
              <a:gd name="T39" fmla="*/ 1030 h 1763"/>
              <a:gd name="T40" fmla="*/ 1020 w 2447"/>
              <a:gd name="T41" fmla="*/ 1585 h 1763"/>
              <a:gd name="T42" fmla="*/ 1069 w 2447"/>
              <a:gd name="T43" fmla="*/ 495 h 1763"/>
              <a:gd name="T44" fmla="*/ 1118 w 2447"/>
              <a:gd name="T45" fmla="*/ 397 h 1763"/>
              <a:gd name="T46" fmla="*/ 1167 w 2447"/>
              <a:gd name="T47" fmla="*/ 455 h 1763"/>
              <a:gd name="T48" fmla="*/ 1216 w 2447"/>
              <a:gd name="T49" fmla="*/ 555 h 1763"/>
              <a:gd name="T50" fmla="*/ 1268 w 2447"/>
              <a:gd name="T51" fmla="*/ 813 h 1763"/>
              <a:gd name="T52" fmla="*/ 1317 w 2447"/>
              <a:gd name="T53" fmla="*/ 495 h 1763"/>
              <a:gd name="T54" fmla="*/ 1366 w 2447"/>
              <a:gd name="T55" fmla="*/ 1267 h 1763"/>
              <a:gd name="T56" fmla="*/ 1414 w 2447"/>
              <a:gd name="T57" fmla="*/ 60 h 1763"/>
              <a:gd name="T58" fmla="*/ 1463 w 2447"/>
              <a:gd name="T59" fmla="*/ 1763 h 1763"/>
              <a:gd name="T60" fmla="*/ 1511 w 2447"/>
              <a:gd name="T61" fmla="*/ 1446 h 1763"/>
              <a:gd name="T62" fmla="*/ 1560 w 2447"/>
              <a:gd name="T63" fmla="*/ 159 h 1763"/>
              <a:gd name="T64" fmla="*/ 1613 w 2447"/>
              <a:gd name="T65" fmla="*/ 891 h 1763"/>
              <a:gd name="T66" fmla="*/ 1661 w 2447"/>
              <a:gd name="T67" fmla="*/ 713 h 1763"/>
              <a:gd name="T68" fmla="*/ 1710 w 2447"/>
              <a:gd name="T69" fmla="*/ 773 h 1763"/>
              <a:gd name="T70" fmla="*/ 1758 w 2447"/>
              <a:gd name="T71" fmla="*/ 1030 h 1763"/>
              <a:gd name="T72" fmla="*/ 1808 w 2447"/>
              <a:gd name="T73" fmla="*/ 1585 h 1763"/>
              <a:gd name="T74" fmla="*/ 1856 w 2447"/>
              <a:gd name="T75" fmla="*/ 495 h 1763"/>
              <a:gd name="T76" fmla="*/ 1906 w 2447"/>
              <a:gd name="T77" fmla="*/ 397 h 1763"/>
              <a:gd name="T78" fmla="*/ 1954 w 2447"/>
              <a:gd name="T79" fmla="*/ 455 h 1763"/>
              <a:gd name="T80" fmla="*/ 2007 w 2447"/>
              <a:gd name="T81" fmla="*/ 555 h 1763"/>
              <a:gd name="T82" fmla="*/ 2054 w 2447"/>
              <a:gd name="T83" fmla="*/ 813 h 1763"/>
              <a:gd name="T84" fmla="*/ 2106 w 2447"/>
              <a:gd name="T85" fmla="*/ 495 h 1763"/>
              <a:gd name="T86" fmla="*/ 2153 w 2447"/>
              <a:gd name="T87" fmla="*/ 1267 h 1763"/>
              <a:gd name="T88" fmla="*/ 2202 w 2447"/>
              <a:gd name="T89" fmla="*/ 60 h 1763"/>
              <a:gd name="T90" fmla="*/ 2252 w 2447"/>
              <a:gd name="T91" fmla="*/ 1763 h 1763"/>
              <a:gd name="T92" fmla="*/ 2299 w 2447"/>
              <a:gd name="T93" fmla="*/ 1446 h 1763"/>
              <a:gd name="T94" fmla="*/ 2350 w 2447"/>
              <a:gd name="T95" fmla="*/ 159 h 1763"/>
              <a:gd name="T96" fmla="*/ 2397 w 2447"/>
              <a:gd name="T97" fmla="*/ 891 h 1763"/>
              <a:gd name="T98" fmla="*/ 2447 w 2447"/>
              <a:gd name="T99" fmla="*/ 713 h 1763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2447"/>
              <a:gd name="T151" fmla="*/ 0 h 1763"/>
              <a:gd name="T152" fmla="*/ 2447 w 2447"/>
              <a:gd name="T153" fmla="*/ 1763 h 1763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2447" h="1763">
                <a:moveTo>
                  <a:pt x="0" y="377"/>
                </a:moveTo>
                <a:lnTo>
                  <a:pt x="10" y="673"/>
                </a:lnTo>
                <a:lnTo>
                  <a:pt x="22" y="753"/>
                </a:lnTo>
                <a:lnTo>
                  <a:pt x="37" y="891"/>
                </a:lnTo>
                <a:lnTo>
                  <a:pt x="47" y="831"/>
                </a:lnTo>
                <a:lnTo>
                  <a:pt x="59" y="1307"/>
                </a:lnTo>
                <a:lnTo>
                  <a:pt x="74" y="337"/>
                </a:lnTo>
                <a:lnTo>
                  <a:pt x="85" y="713"/>
                </a:lnTo>
                <a:lnTo>
                  <a:pt x="98" y="397"/>
                </a:lnTo>
                <a:lnTo>
                  <a:pt x="109" y="218"/>
                </a:lnTo>
                <a:lnTo>
                  <a:pt x="122" y="773"/>
                </a:lnTo>
                <a:lnTo>
                  <a:pt x="134" y="773"/>
                </a:lnTo>
                <a:lnTo>
                  <a:pt x="146" y="1763"/>
                </a:lnTo>
                <a:lnTo>
                  <a:pt x="158" y="951"/>
                </a:lnTo>
                <a:lnTo>
                  <a:pt x="171" y="891"/>
                </a:lnTo>
                <a:lnTo>
                  <a:pt x="182" y="1030"/>
                </a:lnTo>
                <a:lnTo>
                  <a:pt x="195" y="1030"/>
                </a:lnTo>
                <a:lnTo>
                  <a:pt x="208" y="1011"/>
                </a:lnTo>
                <a:lnTo>
                  <a:pt x="219" y="871"/>
                </a:lnTo>
                <a:lnTo>
                  <a:pt x="232" y="1585"/>
                </a:lnTo>
                <a:lnTo>
                  <a:pt x="243" y="79"/>
                </a:lnTo>
                <a:lnTo>
                  <a:pt x="260" y="575"/>
                </a:lnTo>
                <a:lnTo>
                  <a:pt x="270" y="416"/>
                </a:lnTo>
                <a:lnTo>
                  <a:pt x="281" y="495"/>
                </a:lnTo>
                <a:lnTo>
                  <a:pt x="293" y="773"/>
                </a:lnTo>
                <a:lnTo>
                  <a:pt x="309" y="595"/>
                </a:lnTo>
                <a:lnTo>
                  <a:pt x="318" y="1743"/>
                </a:lnTo>
                <a:lnTo>
                  <a:pt x="330" y="397"/>
                </a:lnTo>
                <a:lnTo>
                  <a:pt x="344" y="397"/>
                </a:lnTo>
                <a:lnTo>
                  <a:pt x="357" y="0"/>
                </a:lnTo>
                <a:lnTo>
                  <a:pt x="367" y="99"/>
                </a:lnTo>
                <a:lnTo>
                  <a:pt x="382" y="455"/>
                </a:lnTo>
                <a:lnTo>
                  <a:pt x="392" y="535"/>
                </a:lnTo>
                <a:lnTo>
                  <a:pt x="405" y="1209"/>
                </a:lnTo>
                <a:lnTo>
                  <a:pt x="417" y="1307"/>
                </a:lnTo>
                <a:lnTo>
                  <a:pt x="430" y="555"/>
                </a:lnTo>
                <a:lnTo>
                  <a:pt x="442" y="1465"/>
                </a:lnTo>
                <a:lnTo>
                  <a:pt x="453" y="891"/>
                </a:lnTo>
                <a:lnTo>
                  <a:pt x="466" y="1030"/>
                </a:lnTo>
                <a:lnTo>
                  <a:pt x="479" y="813"/>
                </a:lnTo>
                <a:lnTo>
                  <a:pt x="490" y="1209"/>
                </a:lnTo>
                <a:lnTo>
                  <a:pt x="502" y="218"/>
                </a:lnTo>
                <a:lnTo>
                  <a:pt x="515" y="297"/>
                </a:lnTo>
                <a:lnTo>
                  <a:pt x="526" y="495"/>
                </a:lnTo>
                <a:lnTo>
                  <a:pt x="540" y="713"/>
                </a:lnTo>
                <a:lnTo>
                  <a:pt x="552" y="773"/>
                </a:lnTo>
                <a:lnTo>
                  <a:pt x="567" y="455"/>
                </a:lnTo>
                <a:lnTo>
                  <a:pt x="577" y="1267"/>
                </a:lnTo>
                <a:lnTo>
                  <a:pt x="589" y="634"/>
                </a:lnTo>
                <a:lnTo>
                  <a:pt x="601" y="653"/>
                </a:lnTo>
                <a:lnTo>
                  <a:pt x="615" y="693"/>
                </a:lnTo>
                <a:lnTo>
                  <a:pt x="625" y="60"/>
                </a:lnTo>
                <a:lnTo>
                  <a:pt x="637" y="653"/>
                </a:lnTo>
                <a:lnTo>
                  <a:pt x="651" y="733"/>
                </a:lnTo>
                <a:lnTo>
                  <a:pt x="663" y="693"/>
                </a:lnTo>
                <a:lnTo>
                  <a:pt x="676" y="1763"/>
                </a:lnTo>
                <a:lnTo>
                  <a:pt x="688" y="179"/>
                </a:lnTo>
                <a:lnTo>
                  <a:pt x="700" y="1049"/>
                </a:lnTo>
                <a:lnTo>
                  <a:pt x="713" y="1011"/>
                </a:lnTo>
                <a:lnTo>
                  <a:pt x="725" y="1446"/>
                </a:lnTo>
                <a:lnTo>
                  <a:pt x="738" y="851"/>
                </a:lnTo>
                <a:lnTo>
                  <a:pt x="749" y="813"/>
                </a:lnTo>
                <a:lnTo>
                  <a:pt x="762" y="733"/>
                </a:lnTo>
                <a:lnTo>
                  <a:pt x="776" y="159"/>
                </a:lnTo>
                <a:lnTo>
                  <a:pt x="786" y="377"/>
                </a:lnTo>
                <a:lnTo>
                  <a:pt x="797" y="673"/>
                </a:lnTo>
                <a:lnTo>
                  <a:pt x="810" y="753"/>
                </a:lnTo>
                <a:lnTo>
                  <a:pt x="823" y="891"/>
                </a:lnTo>
                <a:lnTo>
                  <a:pt x="835" y="831"/>
                </a:lnTo>
                <a:lnTo>
                  <a:pt x="848" y="1307"/>
                </a:lnTo>
                <a:lnTo>
                  <a:pt x="858" y="337"/>
                </a:lnTo>
                <a:lnTo>
                  <a:pt x="874" y="713"/>
                </a:lnTo>
                <a:lnTo>
                  <a:pt x="885" y="397"/>
                </a:lnTo>
                <a:lnTo>
                  <a:pt x="897" y="218"/>
                </a:lnTo>
                <a:lnTo>
                  <a:pt x="907" y="773"/>
                </a:lnTo>
                <a:lnTo>
                  <a:pt x="922" y="773"/>
                </a:lnTo>
                <a:lnTo>
                  <a:pt x="933" y="1763"/>
                </a:lnTo>
                <a:lnTo>
                  <a:pt x="945" y="951"/>
                </a:lnTo>
                <a:lnTo>
                  <a:pt x="961" y="891"/>
                </a:lnTo>
                <a:lnTo>
                  <a:pt x="970" y="1030"/>
                </a:lnTo>
                <a:lnTo>
                  <a:pt x="986" y="1030"/>
                </a:lnTo>
                <a:lnTo>
                  <a:pt x="994" y="1011"/>
                </a:lnTo>
                <a:lnTo>
                  <a:pt x="1008" y="871"/>
                </a:lnTo>
                <a:lnTo>
                  <a:pt x="1020" y="1585"/>
                </a:lnTo>
                <a:lnTo>
                  <a:pt x="1031" y="79"/>
                </a:lnTo>
                <a:lnTo>
                  <a:pt x="1043" y="575"/>
                </a:lnTo>
                <a:lnTo>
                  <a:pt x="1058" y="416"/>
                </a:lnTo>
                <a:lnTo>
                  <a:pt x="1069" y="495"/>
                </a:lnTo>
                <a:lnTo>
                  <a:pt x="1082" y="773"/>
                </a:lnTo>
                <a:lnTo>
                  <a:pt x="1094" y="595"/>
                </a:lnTo>
                <a:lnTo>
                  <a:pt x="1106" y="1743"/>
                </a:lnTo>
                <a:lnTo>
                  <a:pt x="1118" y="397"/>
                </a:lnTo>
                <a:lnTo>
                  <a:pt x="1131" y="397"/>
                </a:lnTo>
                <a:lnTo>
                  <a:pt x="1142" y="0"/>
                </a:lnTo>
                <a:lnTo>
                  <a:pt x="1155" y="99"/>
                </a:lnTo>
                <a:lnTo>
                  <a:pt x="1167" y="455"/>
                </a:lnTo>
                <a:lnTo>
                  <a:pt x="1182" y="535"/>
                </a:lnTo>
                <a:lnTo>
                  <a:pt x="1193" y="1209"/>
                </a:lnTo>
                <a:lnTo>
                  <a:pt x="1204" y="1307"/>
                </a:lnTo>
                <a:lnTo>
                  <a:pt x="1216" y="555"/>
                </a:lnTo>
                <a:lnTo>
                  <a:pt x="1230" y="1465"/>
                </a:lnTo>
                <a:lnTo>
                  <a:pt x="1241" y="891"/>
                </a:lnTo>
                <a:lnTo>
                  <a:pt x="1255" y="1030"/>
                </a:lnTo>
                <a:lnTo>
                  <a:pt x="1268" y="813"/>
                </a:lnTo>
                <a:lnTo>
                  <a:pt x="1278" y="1209"/>
                </a:lnTo>
                <a:lnTo>
                  <a:pt x="1290" y="218"/>
                </a:lnTo>
                <a:lnTo>
                  <a:pt x="1305" y="297"/>
                </a:lnTo>
                <a:lnTo>
                  <a:pt x="1317" y="495"/>
                </a:lnTo>
                <a:lnTo>
                  <a:pt x="1327" y="713"/>
                </a:lnTo>
                <a:lnTo>
                  <a:pt x="1339" y="773"/>
                </a:lnTo>
                <a:lnTo>
                  <a:pt x="1354" y="455"/>
                </a:lnTo>
                <a:lnTo>
                  <a:pt x="1366" y="1267"/>
                </a:lnTo>
                <a:lnTo>
                  <a:pt x="1376" y="634"/>
                </a:lnTo>
                <a:lnTo>
                  <a:pt x="1389" y="653"/>
                </a:lnTo>
                <a:lnTo>
                  <a:pt x="1402" y="693"/>
                </a:lnTo>
                <a:lnTo>
                  <a:pt x="1414" y="60"/>
                </a:lnTo>
                <a:lnTo>
                  <a:pt x="1426" y="653"/>
                </a:lnTo>
                <a:lnTo>
                  <a:pt x="1438" y="733"/>
                </a:lnTo>
                <a:lnTo>
                  <a:pt x="1450" y="693"/>
                </a:lnTo>
                <a:lnTo>
                  <a:pt x="1463" y="1763"/>
                </a:lnTo>
                <a:lnTo>
                  <a:pt x="1476" y="179"/>
                </a:lnTo>
                <a:lnTo>
                  <a:pt x="1490" y="1049"/>
                </a:lnTo>
                <a:lnTo>
                  <a:pt x="1500" y="1011"/>
                </a:lnTo>
                <a:lnTo>
                  <a:pt x="1511" y="1446"/>
                </a:lnTo>
                <a:lnTo>
                  <a:pt x="1524" y="851"/>
                </a:lnTo>
                <a:lnTo>
                  <a:pt x="1538" y="813"/>
                </a:lnTo>
                <a:lnTo>
                  <a:pt x="1548" y="733"/>
                </a:lnTo>
                <a:lnTo>
                  <a:pt x="1560" y="159"/>
                </a:lnTo>
                <a:lnTo>
                  <a:pt x="1575" y="377"/>
                </a:lnTo>
                <a:lnTo>
                  <a:pt x="1586" y="673"/>
                </a:lnTo>
                <a:lnTo>
                  <a:pt x="1597" y="753"/>
                </a:lnTo>
                <a:lnTo>
                  <a:pt x="1613" y="891"/>
                </a:lnTo>
                <a:lnTo>
                  <a:pt x="1623" y="831"/>
                </a:lnTo>
                <a:lnTo>
                  <a:pt x="1636" y="1307"/>
                </a:lnTo>
                <a:lnTo>
                  <a:pt x="1648" y="337"/>
                </a:lnTo>
                <a:lnTo>
                  <a:pt x="1661" y="713"/>
                </a:lnTo>
                <a:lnTo>
                  <a:pt x="1672" y="397"/>
                </a:lnTo>
                <a:lnTo>
                  <a:pt x="1684" y="218"/>
                </a:lnTo>
                <a:lnTo>
                  <a:pt x="1697" y="773"/>
                </a:lnTo>
                <a:lnTo>
                  <a:pt x="1710" y="773"/>
                </a:lnTo>
                <a:lnTo>
                  <a:pt x="1720" y="1763"/>
                </a:lnTo>
                <a:lnTo>
                  <a:pt x="1733" y="951"/>
                </a:lnTo>
                <a:lnTo>
                  <a:pt x="1748" y="891"/>
                </a:lnTo>
                <a:lnTo>
                  <a:pt x="1758" y="1030"/>
                </a:lnTo>
                <a:lnTo>
                  <a:pt x="1771" y="1030"/>
                </a:lnTo>
                <a:lnTo>
                  <a:pt x="1782" y="1011"/>
                </a:lnTo>
                <a:lnTo>
                  <a:pt x="1799" y="871"/>
                </a:lnTo>
                <a:lnTo>
                  <a:pt x="1808" y="1585"/>
                </a:lnTo>
                <a:lnTo>
                  <a:pt x="1820" y="79"/>
                </a:lnTo>
                <a:lnTo>
                  <a:pt x="1831" y="575"/>
                </a:lnTo>
                <a:lnTo>
                  <a:pt x="1846" y="416"/>
                </a:lnTo>
                <a:lnTo>
                  <a:pt x="1856" y="495"/>
                </a:lnTo>
                <a:lnTo>
                  <a:pt x="1868" y="773"/>
                </a:lnTo>
                <a:lnTo>
                  <a:pt x="1883" y="595"/>
                </a:lnTo>
                <a:lnTo>
                  <a:pt x="1895" y="1743"/>
                </a:lnTo>
                <a:lnTo>
                  <a:pt x="1906" y="397"/>
                </a:lnTo>
                <a:lnTo>
                  <a:pt x="1919" y="397"/>
                </a:lnTo>
                <a:lnTo>
                  <a:pt x="1932" y="0"/>
                </a:lnTo>
                <a:lnTo>
                  <a:pt x="1943" y="99"/>
                </a:lnTo>
                <a:lnTo>
                  <a:pt x="1954" y="455"/>
                </a:lnTo>
                <a:lnTo>
                  <a:pt x="1970" y="535"/>
                </a:lnTo>
                <a:lnTo>
                  <a:pt x="1981" y="1209"/>
                </a:lnTo>
                <a:lnTo>
                  <a:pt x="1993" y="1307"/>
                </a:lnTo>
                <a:lnTo>
                  <a:pt x="2007" y="555"/>
                </a:lnTo>
                <a:lnTo>
                  <a:pt x="2019" y="1465"/>
                </a:lnTo>
                <a:lnTo>
                  <a:pt x="2029" y="891"/>
                </a:lnTo>
                <a:lnTo>
                  <a:pt x="2041" y="1030"/>
                </a:lnTo>
                <a:lnTo>
                  <a:pt x="2054" y="813"/>
                </a:lnTo>
                <a:lnTo>
                  <a:pt x="2065" y="1209"/>
                </a:lnTo>
                <a:lnTo>
                  <a:pt x="2078" y="218"/>
                </a:lnTo>
                <a:lnTo>
                  <a:pt x="2090" y="297"/>
                </a:lnTo>
                <a:lnTo>
                  <a:pt x="2106" y="495"/>
                </a:lnTo>
                <a:lnTo>
                  <a:pt x="2113" y="713"/>
                </a:lnTo>
                <a:lnTo>
                  <a:pt x="2126" y="773"/>
                </a:lnTo>
                <a:lnTo>
                  <a:pt x="2139" y="455"/>
                </a:lnTo>
                <a:lnTo>
                  <a:pt x="2153" y="1267"/>
                </a:lnTo>
                <a:lnTo>
                  <a:pt x="2164" y="634"/>
                </a:lnTo>
                <a:lnTo>
                  <a:pt x="2177" y="653"/>
                </a:lnTo>
                <a:lnTo>
                  <a:pt x="2192" y="693"/>
                </a:lnTo>
                <a:lnTo>
                  <a:pt x="2202" y="60"/>
                </a:lnTo>
                <a:lnTo>
                  <a:pt x="2216" y="653"/>
                </a:lnTo>
                <a:lnTo>
                  <a:pt x="2228" y="733"/>
                </a:lnTo>
                <a:lnTo>
                  <a:pt x="2239" y="693"/>
                </a:lnTo>
                <a:lnTo>
                  <a:pt x="2252" y="1763"/>
                </a:lnTo>
                <a:lnTo>
                  <a:pt x="2263" y="179"/>
                </a:lnTo>
                <a:lnTo>
                  <a:pt x="2277" y="1049"/>
                </a:lnTo>
                <a:lnTo>
                  <a:pt x="2290" y="1011"/>
                </a:lnTo>
                <a:lnTo>
                  <a:pt x="2299" y="1446"/>
                </a:lnTo>
                <a:lnTo>
                  <a:pt x="2312" y="851"/>
                </a:lnTo>
                <a:lnTo>
                  <a:pt x="2324" y="813"/>
                </a:lnTo>
                <a:lnTo>
                  <a:pt x="2336" y="733"/>
                </a:lnTo>
                <a:lnTo>
                  <a:pt x="2350" y="159"/>
                </a:lnTo>
                <a:lnTo>
                  <a:pt x="2362" y="377"/>
                </a:lnTo>
                <a:lnTo>
                  <a:pt x="2373" y="673"/>
                </a:lnTo>
                <a:lnTo>
                  <a:pt x="2386" y="753"/>
                </a:lnTo>
                <a:lnTo>
                  <a:pt x="2397" y="891"/>
                </a:lnTo>
                <a:lnTo>
                  <a:pt x="2414" y="831"/>
                </a:lnTo>
                <a:lnTo>
                  <a:pt x="2421" y="1307"/>
                </a:lnTo>
                <a:lnTo>
                  <a:pt x="2434" y="337"/>
                </a:lnTo>
                <a:lnTo>
                  <a:pt x="2447" y="713"/>
                </a:lnTo>
              </a:path>
            </a:pathLst>
          </a:cu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637" name="Freeform 832"/>
          <p:cNvSpPr>
            <a:spLocks/>
          </p:cNvSpPr>
          <p:nvPr/>
        </p:nvSpPr>
        <p:spPr bwMode="auto">
          <a:xfrm>
            <a:off x="5659438" y="5408613"/>
            <a:ext cx="776287" cy="466725"/>
          </a:xfrm>
          <a:custGeom>
            <a:avLst/>
            <a:gdLst>
              <a:gd name="T0" fmla="*/ 37 w 2449"/>
              <a:gd name="T1" fmla="*/ 773 h 1763"/>
              <a:gd name="T2" fmla="*/ 88 w 2449"/>
              <a:gd name="T3" fmla="*/ 891 h 1763"/>
              <a:gd name="T4" fmla="*/ 137 w 2449"/>
              <a:gd name="T5" fmla="*/ 871 h 1763"/>
              <a:gd name="T6" fmla="*/ 185 w 2449"/>
              <a:gd name="T7" fmla="*/ 416 h 1763"/>
              <a:gd name="T8" fmla="*/ 234 w 2449"/>
              <a:gd name="T9" fmla="*/ 1743 h 1763"/>
              <a:gd name="T10" fmla="*/ 284 w 2449"/>
              <a:gd name="T11" fmla="*/ 99 h 1763"/>
              <a:gd name="T12" fmla="*/ 331 w 2449"/>
              <a:gd name="T13" fmla="*/ 1307 h 1763"/>
              <a:gd name="T14" fmla="*/ 383 w 2449"/>
              <a:gd name="T15" fmla="*/ 1030 h 1763"/>
              <a:gd name="T16" fmla="*/ 432 w 2449"/>
              <a:gd name="T17" fmla="*/ 297 h 1763"/>
              <a:gd name="T18" fmla="*/ 481 w 2449"/>
              <a:gd name="T19" fmla="*/ 455 h 1763"/>
              <a:gd name="T20" fmla="*/ 530 w 2449"/>
              <a:gd name="T21" fmla="*/ 693 h 1763"/>
              <a:gd name="T22" fmla="*/ 578 w 2449"/>
              <a:gd name="T23" fmla="*/ 693 h 1763"/>
              <a:gd name="T24" fmla="*/ 627 w 2449"/>
              <a:gd name="T25" fmla="*/ 1011 h 1763"/>
              <a:gd name="T26" fmla="*/ 677 w 2449"/>
              <a:gd name="T27" fmla="*/ 733 h 1763"/>
              <a:gd name="T28" fmla="*/ 726 w 2449"/>
              <a:gd name="T29" fmla="*/ 753 h 1763"/>
              <a:gd name="T30" fmla="*/ 776 w 2449"/>
              <a:gd name="T31" fmla="*/ 337 h 1763"/>
              <a:gd name="T32" fmla="*/ 826 w 2449"/>
              <a:gd name="T33" fmla="*/ 773 h 1763"/>
              <a:gd name="T34" fmla="*/ 873 w 2449"/>
              <a:gd name="T35" fmla="*/ 891 h 1763"/>
              <a:gd name="T36" fmla="*/ 923 w 2449"/>
              <a:gd name="T37" fmla="*/ 871 h 1763"/>
              <a:gd name="T38" fmla="*/ 971 w 2449"/>
              <a:gd name="T39" fmla="*/ 416 h 1763"/>
              <a:gd name="T40" fmla="*/ 1022 w 2449"/>
              <a:gd name="T41" fmla="*/ 1743 h 1763"/>
              <a:gd name="T42" fmla="*/ 1072 w 2449"/>
              <a:gd name="T43" fmla="*/ 99 h 1763"/>
              <a:gd name="T44" fmla="*/ 1120 w 2449"/>
              <a:gd name="T45" fmla="*/ 1307 h 1763"/>
              <a:gd name="T46" fmla="*/ 1170 w 2449"/>
              <a:gd name="T47" fmla="*/ 1030 h 1763"/>
              <a:gd name="T48" fmla="*/ 1218 w 2449"/>
              <a:gd name="T49" fmla="*/ 297 h 1763"/>
              <a:gd name="T50" fmla="*/ 1267 w 2449"/>
              <a:gd name="T51" fmla="*/ 455 h 1763"/>
              <a:gd name="T52" fmla="*/ 1320 w 2449"/>
              <a:gd name="T53" fmla="*/ 693 h 1763"/>
              <a:gd name="T54" fmla="*/ 1368 w 2449"/>
              <a:gd name="T55" fmla="*/ 693 h 1763"/>
              <a:gd name="T56" fmla="*/ 1416 w 2449"/>
              <a:gd name="T57" fmla="*/ 1011 h 1763"/>
              <a:gd name="T58" fmla="*/ 1465 w 2449"/>
              <a:gd name="T59" fmla="*/ 733 h 1763"/>
              <a:gd name="T60" fmla="*/ 1513 w 2449"/>
              <a:gd name="T61" fmla="*/ 753 h 1763"/>
              <a:gd name="T62" fmla="*/ 1563 w 2449"/>
              <a:gd name="T63" fmla="*/ 337 h 1763"/>
              <a:gd name="T64" fmla="*/ 1615 w 2449"/>
              <a:gd name="T65" fmla="*/ 773 h 1763"/>
              <a:gd name="T66" fmla="*/ 1662 w 2449"/>
              <a:gd name="T67" fmla="*/ 891 h 1763"/>
              <a:gd name="T68" fmla="*/ 1712 w 2449"/>
              <a:gd name="T69" fmla="*/ 871 h 1763"/>
              <a:gd name="T70" fmla="*/ 1761 w 2449"/>
              <a:gd name="T71" fmla="*/ 416 h 1763"/>
              <a:gd name="T72" fmla="*/ 1810 w 2449"/>
              <a:gd name="T73" fmla="*/ 1743 h 1763"/>
              <a:gd name="T74" fmla="*/ 1858 w 2449"/>
              <a:gd name="T75" fmla="*/ 99 h 1763"/>
              <a:gd name="T76" fmla="*/ 1907 w 2449"/>
              <a:gd name="T77" fmla="*/ 1307 h 1763"/>
              <a:gd name="T78" fmla="*/ 1960 w 2449"/>
              <a:gd name="T79" fmla="*/ 1030 h 1763"/>
              <a:gd name="T80" fmla="*/ 2009 w 2449"/>
              <a:gd name="T81" fmla="*/ 297 h 1763"/>
              <a:gd name="T82" fmla="*/ 2056 w 2449"/>
              <a:gd name="T83" fmla="*/ 455 h 1763"/>
              <a:gd name="T84" fmla="*/ 2105 w 2449"/>
              <a:gd name="T85" fmla="*/ 693 h 1763"/>
              <a:gd name="T86" fmla="*/ 2154 w 2449"/>
              <a:gd name="T87" fmla="*/ 693 h 1763"/>
              <a:gd name="T88" fmla="*/ 2203 w 2449"/>
              <a:gd name="T89" fmla="*/ 1011 h 1763"/>
              <a:gd name="T90" fmla="*/ 2253 w 2449"/>
              <a:gd name="T91" fmla="*/ 653 h 1763"/>
              <a:gd name="T92" fmla="*/ 2302 w 2449"/>
              <a:gd name="T93" fmla="*/ 753 h 1763"/>
              <a:gd name="T94" fmla="*/ 2350 w 2449"/>
              <a:gd name="T95" fmla="*/ 337 h 1763"/>
              <a:gd name="T96" fmla="*/ 2401 w 2449"/>
              <a:gd name="T97" fmla="*/ 773 h 1763"/>
              <a:gd name="T98" fmla="*/ 2449 w 2449"/>
              <a:gd name="T99" fmla="*/ 891 h 1763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2449"/>
              <a:gd name="T151" fmla="*/ 0 h 1763"/>
              <a:gd name="T152" fmla="*/ 2449 w 2449"/>
              <a:gd name="T153" fmla="*/ 1763 h 1763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2449" h="1763">
                <a:moveTo>
                  <a:pt x="0" y="713"/>
                </a:moveTo>
                <a:lnTo>
                  <a:pt x="14" y="397"/>
                </a:lnTo>
                <a:lnTo>
                  <a:pt x="24" y="218"/>
                </a:lnTo>
                <a:lnTo>
                  <a:pt x="37" y="773"/>
                </a:lnTo>
                <a:lnTo>
                  <a:pt x="53" y="773"/>
                </a:lnTo>
                <a:lnTo>
                  <a:pt x="63" y="1763"/>
                </a:lnTo>
                <a:lnTo>
                  <a:pt x="75" y="951"/>
                </a:lnTo>
                <a:lnTo>
                  <a:pt x="88" y="891"/>
                </a:lnTo>
                <a:lnTo>
                  <a:pt x="99" y="1030"/>
                </a:lnTo>
                <a:lnTo>
                  <a:pt x="112" y="1030"/>
                </a:lnTo>
                <a:lnTo>
                  <a:pt x="124" y="1011"/>
                </a:lnTo>
                <a:lnTo>
                  <a:pt x="137" y="871"/>
                </a:lnTo>
                <a:lnTo>
                  <a:pt x="149" y="1585"/>
                </a:lnTo>
                <a:lnTo>
                  <a:pt x="160" y="79"/>
                </a:lnTo>
                <a:lnTo>
                  <a:pt x="173" y="575"/>
                </a:lnTo>
                <a:lnTo>
                  <a:pt x="185" y="416"/>
                </a:lnTo>
                <a:lnTo>
                  <a:pt x="196" y="495"/>
                </a:lnTo>
                <a:lnTo>
                  <a:pt x="209" y="773"/>
                </a:lnTo>
                <a:lnTo>
                  <a:pt x="222" y="595"/>
                </a:lnTo>
                <a:lnTo>
                  <a:pt x="234" y="1743"/>
                </a:lnTo>
                <a:lnTo>
                  <a:pt x="247" y="397"/>
                </a:lnTo>
                <a:lnTo>
                  <a:pt x="258" y="397"/>
                </a:lnTo>
                <a:lnTo>
                  <a:pt x="274" y="0"/>
                </a:lnTo>
                <a:lnTo>
                  <a:pt x="284" y="99"/>
                </a:lnTo>
                <a:lnTo>
                  <a:pt x="296" y="455"/>
                </a:lnTo>
                <a:lnTo>
                  <a:pt x="310" y="535"/>
                </a:lnTo>
                <a:lnTo>
                  <a:pt x="319" y="1209"/>
                </a:lnTo>
                <a:lnTo>
                  <a:pt x="331" y="1307"/>
                </a:lnTo>
                <a:lnTo>
                  <a:pt x="344" y="555"/>
                </a:lnTo>
                <a:lnTo>
                  <a:pt x="358" y="1465"/>
                </a:lnTo>
                <a:lnTo>
                  <a:pt x="370" y="891"/>
                </a:lnTo>
                <a:lnTo>
                  <a:pt x="383" y="1030"/>
                </a:lnTo>
                <a:lnTo>
                  <a:pt x="397" y="813"/>
                </a:lnTo>
                <a:lnTo>
                  <a:pt x="407" y="1209"/>
                </a:lnTo>
                <a:lnTo>
                  <a:pt x="419" y="218"/>
                </a:lnTo>
                <a:lnTo>
                  <a:pt x="432" y="297"/>
                </a:lnTo>
                <a:lnTo>
                  <a:pt x="445" y="495"/>
                </a:lnTo>
                <a:lnTo>
                  <a:pt x="456" y="713"/>
                </a:lnTo>
                <a:lnTo>
                  <a:pt x="468" y="773"/>
                </a:lnTo>
                <a:lnTo>
                  <a:pt x="481" y="455"/>
                </a:lnTo>
                <a:lnTo>
                  <a:pt x="492" y="1267"/>
                </a:lnTo>
                <a:lnTo>
                  <a:pt x="504" y="634"/>
                </a:lnTo>
                <a:lnTo>
                  <a:pt x="517" y="653"/>
                </a:lnTo>
                <a:lnTo>
                  <a:pt x="530" y="693"/>
                </a:lnTo>
                <a:lnTo>
                  <a:pt x="542" y="60"/>
                </a:lnTo>
                <a:lnTo>
                  <a:pt x="554" y="653"/>
                </a:lnTo>
                <a:lnTo>
                  <a:pt x="565" y="733"/>
                </a:lnTo>
                <a:lnTo>
                  <a:pt x="578" y="693"/>
                </a:lnTo>
                <a:lnTo>
                  <a:pt x="590" y="1763"/>
                </a:lnTo>
                <a:lnTo>
                  <a:pt x="602" y="179"/>
                </a:lnTo>
                <a:lnTo>
                  <a:pt x="615" y="1049"/>
                </a:lnTo>
                <a:lnTo>
                  <a:pt x="627" y="1011"/>
                </a:lnTo>
                <a:lnTo>
                  <a:pt x="639" y="1446"/>
                </a:lnTo>
                <a:lnTo>
                  <a:pt x="652" y="851"/>
                </a:lnTo>
                <a:lnTo>
                  <a:pt x="666" y="813"/>
                </a:lnTo>
                <a:lnTo>
                  <a:pt x="677" y="733"/>
                </a:lnTo>
                <a:lnTo>
                  <a:pt x="690" y="159"/>
                </a:lnTo>
                <a:lnTo>
                  <a:pt x="704" y="377"/>
                </a:lnTo>
                <a:lnTo>
                  <a:pt x="715" y="673"/>
                </a:lnTo>
                <a:lnTo>
                  <a:pt x="726" y="753"/>
                </a:lnTo>
                <a:lnTo>
                  <a:pt x="739" y="891"/>
                </a:lnTo>
                <a:lnTo>
                  <a:pt x="753" y="831"/>
                </a:lnTo>
                <a:lnTo>
                  <a:pt x="764" y="1307"/>
                </a:lnTo>
                <a:lnTo>
                  <a:pt x="776" y="337"/>
                </a:lnTo>
                <a:lnTo>
                  <a:pt x="788" y="713"/>
                </a:lnTo>
                <a:lnTo>
                  <a:pt x="800" y="397"/>
                </a:lnTo>
                <a:lnTo>
                  <a:pt x="812" y="218"/>
                </a:lnTo>
                <a:lnTo>
                  <a:pt x="826" y="773"/>
                </a:lnTo>
                <a:lnTo>
                  <a:pt x="838" y="773"/>
                </a:lnTo>
                <a:lnTo>
                  <a:pt x="849" y="1763"/>
                </a:lnTo>
                <a:lnTo>
                  <a:pt x="862" y="951"/>
                </a:lnTo>
                <a:lnTo>
                  <a:pt x="873" y="891"/>
                </a:lnTo>
                <a:lnTo>
                  <a:pt x="886" y="1030"/>
                </a:lnTo>
                <a:lnTo>
                  <a:pt x="897" y="1030"/>
                </a:lnTo>
                <a:lnTo>
                  <a:pt x="910" y="1011"/>
                </a:lnTo>
                <a:lnTo>
                  <a:pt x="923" y="871"/>
                </a:lnTo>
                <a:lnTo>
                  <a:pt x="935" y="1585"/>
                </a:lnTo>
                <a:lnTo>
                  <a:pt x="946" y="79"/>
                </a:lnTo>
                <a:lnTo>
                  <a:pt x="959" y="575"/>
                </a:lnTo>
                <a:lnTo>
                  <a:pt x="971" y="416"/>
                </a:lnTo>
                <a:lnTo>
                  <a:pt x="985" y="495"/>
                </a:lnTo>
                <a:lnTo>
                  <a:pt x="999" y="773"/>
                </a:lnTo>
                <a:lnTo>
                  <a:pt x="1011" y="595"/>
                </a:lnTo>
                <a:lnTo>
                  <a:pt x="1022" y="1743"/>
                </a:lnTo>
                <a:lnTo>
                  <a:pt x="1035" y="397"/>
                </a:lnTo>
                <a:lnTo>
                  <a:pt x="1047" y="397"/>
                </a:lnTo>
                <a:lnTo>
                  <a:pt x="1060" y="0"/>
                </a:lnTo>
                <a:lnTo>
                  <a:pt x="1072" y="99"/>
                </a:lnTo>
                <a:lnTo>
                  <a:pt x="1083" y="455"/>
                </a:lnTo>
                <a:lnTo>
                  <a:pt x="1096" y="535"/>
                </a:lnTo>
                <a:lnTo>
                  <a:pt x="1108" y="1209"/>
                </a:lnTo>
                <a:lnTo>
                  <a:pt x="1120" y="1307"/>
                </a:lnTo>
                <a:lnTo>
                  <a:pt x="1132" y="555"/>
                </a:lnTo>
                <a:lnTo>
                  <a:pt x="1144" y="1465"/>
                </a:lnTo>
                <a:lnTo>
                  <a:pt x="1157" y="891"/>
                </a:lnTo>
                <a:lnTo>
                  <a:pt x="1170" y="1030"/>
                </a:lnTo>
                <a:lnTo>
                  <a:pt x="1180" y="813"/>
                </a:lnTo>
                <a:lnTo>
                  <a:pt x="1193" y="1209"/>
                </a:lnTo>
                <a:lnTo>
                  <a:pt x="1205" y="218"/>
                </a:lnTo>
                <a:lnTo>
                  <a:pt x="1218" y="297"/>
                </a:lnTo>
                <a:lnTo>
                  <a:pt x="1231" y="495"/>
                </a:lnTo>
                <a:lnTo>
                  <a:pt x="1242" y="713"/>
                </a:lnTo>
                <a:lnTo>
                  <a:pt x="1254" y="773"/>
                </a:lnTo>
                <a:lnTo>
                  <a:pt x="1267" y="455"/>
                </a:lnTo>
                <a:lnTo>
                  <a:pt x="1281" y="1267"/>
                </a:lnTo>
                <a:lnTo>
                  <a:pt x="1292" y="634"/>
                </a:lnTo>
                <a:lnTo>
                  <a:pt x="1307" y="653"/>
                </a:lnTo>
                <a:lnTo>
                  <a:pt x="1320" y="693"/>
                </a:lnTo>
                <a:lnTo>
                  <a:pt x="1330" y="60"/>
                </a:lnTo>
                <a:lnTo>
                  <a:pt x="1342" y="653"/>
                </a:lnTo>
                <a:lnTo>
                  <a:pt x="1355" y="733"/>
                </a:lnTo>
                <a:lnTo>
                  <a:pt x="1368" y="693"/>
                </a:lnTo>
                <a:lnTo>
                  <a:pt x="1379" y="1763"/>
                </a:lnTo>
                <a:lnTo>
                  <a:pt x="1392" y="179"/>
                </a:lnTo>
                <a:lnTo>
                  <a:pt x="1404" y="1049"/>
                </a:lnTo>
                <a:lnTo>
                  <a:pt x="1416" y="1011"/>
                </a:lnTo>
                <a:lnTo>
                  <a:pt x="1427" y="1446"/>
                </a:lnTo>
                <a:lnTo>
                  <a:pt x="1440" y="851"/>
                </a:lnTo>
                <a:lnTo>
                  <a:pt x="1453" y="813"/>
                </a:lnTo>
                <a:lnTo>
                  <a:pt x="1465" y="733"/>
                </a:lnTo>
                <a:lnTo>
                  <a:pt x="1478" y="159"/>
                </a:lnTo>
                <a:lnTo>
                  <a:pt x="1490" y="377"/>
                </a:lnTo>
                <a:lnTo>
                  <a:pt x="1501" y="673"/>
                </a:lnTo>
                <a:lnTo>
                  <a:pt x="1513" y="753"/>
                </a:lnTo>
                <a:lnTo>
                  <a:pt x="1526" y="891"/>
                </a:lnTo>
                <a:lnTo>
                  <a:pt x="1538" y="831"/>
                </a:lnTo>
                <a:lnTo>
                  <a:pt x="1550" y="1307"/>
                </a:lnTo>
                <a:lnTo>
                  <a:pt x="1563" y="337"/>
                </a:lnTo>
                <a:lnTo>
                  <a:pt x="1575" y="713"/>
                </a:lnTo>
                <a:lnTo>
                  <a:pt x="1588" y="397"/>
                </a:lnTo>
                <a:lnTo>
                  <a:pt x="1599" y="218"/>
                </a:lnTo>
                <a:lnTo>
                  <a:pt x="1615" y="773"/>
                </a:lnTo>
                <a:lnTo>
                  <a:pt x="1627" y="773"/>
                </a:lnTo>
                <a:lnTo>
                  <a:pt x="1638" y="1763"/>
                </a:lnTo>
                <a:lnTo>
                  <a:pt x="1651" y="951"/>
                </a:lnTo>
                <a:lnTo>
                  <a:pt x="1662" y="891"/>
                </a:lnTo>
                <a:lnTo>
                  <a:pt x="1675" y="1030"/>
                </a:lnTo>
                <a:lnTo>
                  <a:pt x="1687" y="1030"/>
                </a:lnTo>
                <a:lnTo>
                  <a:pt x="1700" y="1011"/>
                </a:lnTo>
                <a:lnTo>
                  <a:pt x="1712" y="871"/>
                </a:lnTo>
                <a:lnTo>
                  <a:pt x="1723" y="1585"/>
                </a:lnTo>
                <a:lnTo>
                  <a:pt x="1735" y="79"/>
                </a:lnTo>
                <a:lnTo>
                  <a:pt x="1748" y="575"/>
                </a:lnTo>
                <a:lnTo>
                  <a:pt x="1761" y="416"/>
                </a:lnTo>
                <a:lnTo>
                  <a:pt x="1772" y="495"/>
                </a:lnTo>
                <a:lnTo>
                  <a:pt x="1785" y="773"/>
                </a:lnTo>
                <a:lnTo>
                  <a:pt x="1797" y="595"/>
                </a:lnTo>
                <a:lnTo>
                  <a:pt x="1810" y="1743"/>
                </a:lnTo>
                <a:lnTo>
                  <a:pt x="1820" y="397"/>
                </a:lnTo>
                <a:lnTo>
                  <a:pt x="1833" y="397"/>
                </a:lnTo>
                <a:lnTo>
                  <a:pt x="1846" y="0"/>
                </a:lnTo>
                <a:lnTo>
                  <a:pt x="1858" y="99"/>
                </a:lnTo>
                <a:lnTo>
                  <a:pt x="1870" y="455"/>
                </a:lnTo>
                <a:lnTo>
                  <a:pt x="1882" y="535"/>
                </a:lnTo>
                <a:lnTo>
                  <a:pt x="1895" y="1209"/>
                </a:lnTo>
                <a:lnTo>
                  <a:pt x="1907" y="1307"/>
                </a:lnTo>
                <a:lnTo>
                  <a:pt x="1922" y="555"/>
                </a:lnTo>
                <a:lnTo>
                  <a:pt x="1935" y="1465"/>
                </a:lnTo>
                <a:lnTo>
                  <a:pt x="1946" y="891"/>
                </a:lnTo>
                <a:lnTo>
                  <a:pt x="1960" y="1030"/>
                </a:lnTo>
                <a:lnTo>
                  <a:pt x="1970" y="813"/>
                </a:lnTo>
                <a:lnTo>
                  <a:pt x="1983" y="1209"/>
                </a:lnTo>
                <a:lnTo>
                  <a:pt x="1995" y="218"/>
                </a:lnTo>
                <a:lnTo>
                  <a:pt x="2009" y="297"/>
                </a:lnTo>
                <a:lnTo>
                  <a:pt x="2019" y="495"/>
                </a:lnTo>
                <a:lnTo>
                  <a:pt x="2031" y="713"/>
                </a:lnTo>
                <a:lnTo>
                  <a:pt x="2043" y="773"/>
                </a:lnTo>
                <a:lnTo>
                  <a:pt x="2056" y="455"/>
                </a:lnTo>
                <a:lnTo>
                  <a:pt x="2068" y="1267"/>
                </a:lnTo>
                <a:lnTo>
                  <a:pt x="2080" y="634"/>
                </a:lnTo>
                <a:lnTo>
                  <a:pt x="2092" y="653"/>
                </a:lnTo>
                <a:lnTo>
                  <a:pt x="2105" y="693"/>
                </a:lnTo>
                <a:lnTo>
                  <a:pt x="2118" y="60"/>
                </a:lnTo>
                <a:lnTo>
                  <a:pt x="2128" y="653"/>
                </a:lnTo>
                <a:lnTo>
                  <a:pt x="2141" y="733"/>
                </a:lnTo>
                <a:lnTo>
                  <a:pt x="2154" y="693"/>
                </a:lnTo>
                <a:lnTo>
                  <a:pt x="2166" y="1763"/>
                </a:lnTo>
                <a:lnTo>
                  <a:pt x="2178" y="179"/>
                </a:lnTo>
                <a:lnTo>
                  <a:pt x="2190" y="1049"/>
                </a:lnTo>
                <a:lnTo>
                  <a:pt x="2203" y="1011"/>
                </a:lnTo>
                <a:lnTo>
                  <a:pt x="2215" y="1446"/>
                </a:lnTo>
                <a:lnTo>
                  <a:pt x="2230" y="851"/>
                </a:lnTo>
                <a:lnTo>
                  <a:pt x="2242" y="813"/>
                </a:lnTo>
                <a:lnTo>
                  <a:pt x="2253" y="653"/>
                </a:lnTo>
                <a:lnTo>
                  <a:pt x="2267" y="159"/>
                </a:lnTo>
                <a:lnTo>
                  <a:pt x="2280" y="377"/>
                </a:lnTo>
                <a:lnTo>
                  <a:pt x="2291" y="673"/>
                </a:lnTo>
                <a:lnTo>
                  <a:pt x="2302" y="753"/>
                </a:lnTo>
                <a:lnTo>
                  <a:pt x="2315" y="891"/>
                </a:lnTo>
                <a:lnTo>
                  <a:pt x="2327" y="813"/>
                </a:lnTo>
                <a:lnTo>
                  <a:pt x="2339" y="1307"/>
                </a:lnTo>
                <a:lnTo>
                  <a:pt x="2350" y="337"/>
                </a:lnTo>
                <a:lnTo>
                  <a:pt x="2363" y="713"/>
                </a:lnTo>
                <a:lnTo>
                  <a:pt x="2376" y="397"/>
                </a:lnTo>
                <a:lnTo>
                  <a:pt x="2388" y="218"/>
                </a:lnTo>
                <a:lnTo>
                  <a:pt x="2401" y="773"/>
                </a:lnTo>
                <a:lnTo>
                  <a:pt x="2412" y="773"/>
                </a:lnTo>
                <a:lnTo>
                  <a:pt x="2424" y="1763"/>
                </a:lnTo>
                <a:lnTo>
                  <a:pt x="2436" y="951"/>
                </a:lnTo>
                <a:lnTo>
                  <a:pt x="2449" y="891"/>
                </a:lnTo>
              </a:path>
            </a:pathLst>
          </a:cu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638" name="Freeform 833"/>
          <p:cNvSpPr>
            <a:spLocks/>
          </p:cNvSpPr>
          <p:nvPr/>
        </p:nvSpPr>
        <p:spPr bwMode="auto">
          <a:xfrm>
            <a:off x="6435725" y="5408613"/>
            <a:ext cx="777875" cy="466725"/>
          </a:xfrm>
          <a:custGeom>
            <a:avLst/>
            <a:gdLst>
              <a:gd name="T0" fmla="*/ 36 w 2449"/>
              <a:gd name="T1" fmla="*/ 1011 h 1763"/>
              <a:gd name="T2" fmla="*/ 89 w 2449"/>
              <a:gd name="T3" fmla="*/ 575 h 1763"/>
              <a:gd name="T4" fmla="*/ 137 w 2449"/>
              <a:gd name="T5" fmla="*/ 595 h 1763"/>
              <a:gd name="T6" fmla="*/ 186 w 2449"/>
              <a:gd name="T7" fmla="*/ 0 h 1763"/>
              <a:gd name="T8" fmla="*/ 235 w 2449"/>
              <a:gd name="T9" fmla="*/ 1209 h 1763"/>
              <a:gd name="T10" fmla="*/ 284 w 2449"/>
              <a:gd name="T11" fmla="*/ 891 h 1763"/>
              <a:gd name="T12" fmla="*/ 332 w 2449"/>
              <a:gd name="T13" fmla="*/ 218 h 1763"/>
              <a:gd name="T14" fmla="*/ 381 w 2449"/>
              <a:gd name="T15" fmla="*/ 773 h 1763"/>
              <a:gd name="T16" fmla="*/ 433 w 2449"/>
              <a:gd name="T17" fmla="*/ 653 h 1763"/>
              <a:gd name="T18" fmla="*/ 481 w 2449"/>
              <a:gd name="T19" fmla="*/ 733 h 1763"/>
              <a:gd name="T20" fmla="*/ 530 w 2449"/>
              <a:gd name="T21" fmla="*/ 1030 h 1763"/>
              <a:gd name="T22" fmla="*/ 579 w 2449"/>
              <a:gd name="T23" fmla="*/ 813 h 1763"/>
              <a:gd name="T24" fmla="*/ 628 w 2449"/>
              <a:gd name="T25" fmla="*/ 673 h 1763"/>
              <a:gd name="T26" fmla="*/ 678 w 2449"/>
              <a:gd name="T27" fmla="*/ 1307 h 1763"/>
              <a:gd name="T28" fmla="*/ 727 w 2449"/>
              <a:gd name="T29" fmla="*/ 218 h 1763"/>
              <a:gd name="T30" fmla="*/ 777 w 2449"/>
              <a:gd name="T31" fmla="*/ 951 h 1763"/>
              <a:gd name="T32" fmla="*/ 825 w 2449"/>
              <a:gd name="T33" fmla="*/ 1011 h 1763"/>
              <a:gd name="T34" fmla="*/ 877 w 2449"/>
              <a:gd name="T35" fmla="*/ 575 h 1763"/>
              <a:gd name="T36" fmla="*/ 923 w 2449"/>
              <a:gd name="T37" fmla="*/ 595 h 1763"/>
              <a:gd name="T38" fmla="*/ 972 w 2449"/>
              <a:gd name="T39" fmla="*/ 0 h 1763"/>
              <a:gd name="T40" fmla="*/ 1025 w 2449"/>
              <a:gd name="T41" fmla="*/ 1209 h 1763"/>
              <a:gd name="T42" fmla="*/ 1071 w 2449"/>
              <a:gd name="T43" fmla="*/ 891 h 1763"/>
              <a:gd name="T44" fmla="*/ 1121 w 2449"/>
              <a:gd name="T45" fmla="*/ 218 h 1763"/>
              <a:gd name="T46" fmla="*/ 1170 w 2449"/>
              <a:gd name="T47" fmla="*/ 773 h 1763"/>
              <a:gd name="T48" fmla="*/ 1218 w 2449"/>
              <a:gd name="T49" fmla="*/ 653 h 1763"/>
              <a:gd name="T50" fmla="*/ 1267 w 2449"/>
              <a:gd name="T51" fmla="*/ 733 h 1763"/>
              <a:gd name="T52" fmla="*/ 1319 w 2449"/>
              <a:gd name="T53" fmla="*/ 1049 h 1763"/>
              <a:gd name="T54" fmla="*/ 1367 w 2449"/>
              <a:gd name="T55" fmla="*/ 813 h 1763"/>
              <a:gd name="T56" fmla="*/ 1417 w 2449"/>
              <a:gd name="T57" fmla="*/ 673 h 1763"/>
              <a:gd name="T58" fmla="*/ 1466 w 2449"/>
              <a:gd name="T59" fmla="*/ 1307 h 1763"/>
              <a:gd name="T60" fmla="*/ 1515 w 2449"/>
              <a:gd name="T61" fmla="*/ 218 h 1763"/>
              <a:gd name="T62" fmla="*/ 1563 w 2449"/>
              <a:gd name="T63" fmla="*/ 951 h 1763"/>
              <a:gd name="T64" fmla="*/ 1612 w 2449"/>
              <a:gd name="T65" fmla="*/ 1011 h 1763"/>
              <a:gd name="T66" fmla="*/ 1665 w 2449"/>
              <a:gd name="T67" fmla="*/ 575 h 1763"/>
              <a:gd name="T68" fmla="*/ 1711 w 2449"/>
              <a:gd name="T69" fmla="*/ 595 h 1763"/>
              <a:gd name="T70" fmla="*/ 1762 w 2449"/>
              <a:gd name="T71" fmla="*/ 0 h 1763"/>
              <a:gd name="T72" fmla="*/ 1810 w 2449"/>
              <a:gd name="T73" fmla="*/ 1209 h 1763"/>
              <a:gd name="T74" fmla="*/ 1859 w 2449"/>
              <a:gd name="T75" fmla="*/ 891 h 1763"/>
              <a:gd name="T76" fmla="*/ 1908 w 2449"/>
              <a:gd name="T77" fmla="*/ 218 h 1763"/>
              <a:gd name="T78" fmla="*/ 1957 w 2449"/>
              <a:gd name="T79" fmla="*/ 773 h 1763"/>
              <a:gd name="T80" fmla="*/ 2007 w 2449"/>
              <a:gd name="T81" fmla="*/ 653 h 1763"/>
              <a:gd name="T82" fmla="*/ 2057 w 2449"/>
              <a:gd name="T83" fmla="*/ 733 h 1763"/>
              <a:gd name="T84" fmla="*/ 2106 w 2449"/>
              <a:gd name="T85" fmla="*/ 1030 h 1763"/>
              <a:gd name="T86" fmla="*/ 2154 w 2449"/>
              <a:gd name="T87" fmla="*/ 831 h 1763"/>
              <a:gd name="T88" fmla="*/ 2203 w 2449"/>
              <a:gd name="T89" fmla="*/ 673 h 1763"/>
              <a:gd name="T90" fmla="*/ 2252 w 2449"/>
              <a:gd name="T91" fmla="*/ 1307 h 1763"/>
              <a:gd name="T92" fmla="*/ 2302 w 2449"/>
              <a:gd name="T93" fmla="*/ 218 h 1763"/>
              <a:gd name="T94" fmla="*/ 2351 w 2449"/>
              <a:gd name="T95" fmla="*/ 951 h 1763"/>
              <a:gd name="T96" fmla="*/ 2401 w 2449"/>
              <a:gd name="T97" fmla="*/ 1011 h 1763"/>
              <a:gd name="T98" fmla="*/ 2449 w 2449"/>
              <a:gd name="T99" fmla="*/ 575 h 1763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2449"/>
              <a:gd name="T151" fmla="*/ 0 h 1763"/>
              <a:gd name="T152" fmla="*/ 2449 w 2449"/>
              <a:gd name="T153" fmla="*/ 1763 h 1763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2449" h="1763">
                <a:moveTo>
                  <a:pt x="0" y="891"/>
                </a:moveTo>
                <a:lnTo>
                  <a:pt x="11" y="1030"/>
                </a:lnTo>
                <a:lnTo>
                  <a:pt x="24" y="1030"/>
                </a:lnTo>
                <a:lnTo>
                  <a:pt x="36" y="1011"/>
                </a:lnTo>
                <a:lnTo>
                  <a:pt x="49" y="773"/>
                </a:lnTo>
                <a:lnTo>
                  <a:pt x="62" y="1585"/>
                </a:lnTo>
                <a:lnTo>
                  <a:pt x="73" y="40"/>
                </a:lnTo>
                <a:lnTo>
                  <a:pt x="89" y="575"/>
                </a:lnTo>
                <a:lnTo>
                  <a:pt x="102" y="416"/>
                </a:lnTo>
                <a:lnTo>
                  <a:pt x="111" y="495"/>
                </a:lnTo>
                <a:lnTo>
                  <a:pt x="123" y="871"/>
                </a:lnTo>
                <a:lnTo>
                  <a:pt x="137" y="595"/>
                </a:lnTo>
                <a:lnTo>
                  <a:pt x="151" y="1763"/>
                </a:lnTo>
                <a:lnTo>
                  <a:pt x="161" y="397"/>
                </a:lnTo>
                <a:lnTo>
                  <a:pt x="173" y="436"/>
                </a:lnTo>
                <a:lnTo>
                  <a:pt x="186" y="0"/>
                </a:lnTo>
                <a:lnTo>
                  <a:pt x="197" y="99"/>
                </a:lnTo>
                <a:lnTo>
                  <a:pt x="210" y="455"/>
                </a:lnTo>
                <a:lnTo>
                  <a:pt x="222" y="515"/>
                </a:lnTo>
                <a:lnTo>
                  <a:pt x="235" y="1209"/>
                </a:lnTo>
                <a:lnTo>
                  <a:pt x="245" y="1307"/>
                </a:lnTo>
                <a:lnTo>
                  <a:pt x="261" y="555"/>
                </a:lnTo>
                <a:lnTo>
                  <a:pt x="271" y="1465"/>
                </a:lnTo>
                <a:lnTo>
                  <a:pt x="284" y="891"/>
                </a:lnTo>
                <a:lnTo>
                  <a:pt x="295" y="931"/>
                </a:lnTo>
                <a:lnTo>
                  <a:pt x="307" y="813"/>
                </a:lnTo>
                <a:lnTo>
                  <a:pt x="320" y="1209"/>
                </a:lnTo>
                <a:lnTo>
                  <a:pt x="332" y="218"/>
                </a:lnTo>
                <a:lnTo>
                  <a:pt x="345" y="297"/>
                </a:lnTo>
                <a:lnTo>
                  <a:pt x="358" y="495"/>
                </a:lnTo>
                <a:lnTo>
                  <a:pt x="371" y="753"/>
                </a:lnTo>
                <a:lnTo>
                  <a:pt x="381" y="773"/>
                </a:lnTo>
                <a:lnTo>
                  <a:pt x="396" y="397"/>
                </a:lnTo>
                <a:lnTo>
                  <a:pt x="409" y="1267"/>
                </a:lnTo>
                <a:lnTo>
                  <a:pt x="420" y="634"/>
                </a:lnTo>
                <a:lnTo>
                  <a:pt x="433" y="653"/>
                </a:lnTo>
                <a:lnTo>
                  <a:pt x="444" y="693"/>
                </a:lnTo>
                <a:lnTo>
                  <a:pt x="458" y="60"/>
                </a:lnTo>
                <a:lnTo>
                  <a:pt x="469" y="653"/>
                </a:lnTo>
                <a:lnTo>
                  <a:pt x="481" y="733"/>
                </a:lnTo>
                <a:lnTo>
                  <a:pt x="493" y="693"/>
                </a:lnTo>
                <a:lnTo>
                  <a:pt x="505" y="1763"/>
                </a:lnTo>
                <a:lnTo>
                  <a:pt x="518" y="179"/>
                </a:lnTo>
                <a:lnTo>
                  <a:pt x="530" y="1030"/>
                </a:lnTo>
                <a:lnTo>
                  <a:pt x="543" y="1011"/>
                </a:lnTo>
                <a:lnTo>
                  <a:pt x="553" y="1446"/>
                </a:lnTo>
                <a:lnTo>
                  <a:pt x="568" y="851"/>
                </a:lnTo>
                <a:lnTo>
                  <a:pt x="579" y="813"/>
                </a:lnTo>
                <a:lnTo>
                  <a:pt x="592" y="733"/>
                </a:lnTo>
                <a:lnTo>
                  <a:pt x="603" y="159"/>
                </a:lnTo>
                <a:lnTo>
                  <a:pt x="615" y="377"/>
                </a:lnTo>
                <a:lnTo>
                  <a:pt x="628" y="673"/>
                </a:lnTo>
                <a:lnTo>
                  <a:pt x="640" y="753"/>
                </a:lnTo>
                <a:lnTo>
                  <a:pt x="653" y="891"/>
                </a:lnTo>
                <a:lnTo>
                  <a:pt x="665" y="831"/>
                </a:lnTo>
                <a:lnTo>
                  <a:pt x="678" y="1307"/>
                </a:lnTo>
                <a:lnTo>
                  <a:pt x="689" y="337"/>
                </a:lnTo>
                <a:lnTo>
                  <a:pt x="704" y="713"/>
                </a:lnTo>
                <a:lnTo>
                  <a:pt x="713" y="397"/>
                </a:lnTo>
                <a:lnTo>
                  <a:pt x="727" y="218"/>
                </a:lnTo>
                <a:lnTo>
                  <a:pt x="739" y="773"/>
                </a:lnTo>
                <a:lnTo>
                  <a:pt x="752" y="773"/>
                </a:lnTo>
                <a:lnTo>
                  <a:pt x="766" y="1763"/>
                </a:lnTo>
                <a:lnTo>
                  <a:pt x="777" y="951"/>
                </a:lnTo>
                <a:lnTo>
                  <a:pt x="788" y="891"/>
                </a:lnTo>
                <a:lnTo>
                  <a:pt x="801" y="1030"/>
                </a:lnTo>
                <a:lnTo>
                  <a:pt x="814" y="1030"/>
                </a:lnTo>
                <a:lnTo>
                  <a:pt x="825" y="1011"/>
                </a:lnTo>
                <a:lnTo>
                  <a:pt x="839" y="871"/>
                </a:lnTo>
                <a:lnTo>
                  <a:pt x="850" y="1585"/>
                </a:lnTo>
                <a:lnTo>
                  <a:pt x="861" y="79"/>
                </a:lnTo>
                <a:lnTo>
                  <a:pt x="877" y="575"/>
                </a:lnTo>
                <a:lnTo>
                  <a:pt x="887" y="416"/>
                </a:lnTo>
                <a:lnTo>
                  <a:pt x="899" y="495"/>
                </a:lnTo>
                <a:lnTo>
                  <a:pt x="910" y="773"/>
                </a:lnTo>
                <a:lnTo>
                  <a:pt x="923" y="595"/>
                </a:lnTo>
                <a:lnTo>
                  <a:pt x="937" y="1743"/>
                </a:lnTo>
                <a:lnTo>
                  <a:pt x="949" y="397"/>
                </a:lnTo>
                <a:lnTo>
                  <a:pt x="960" y="397"/>
                </a:lnTo>
                <a:lnTo>
                  <a:pt x="972" y="0"/>
                </a:lnTo>
                <a:lnTo>
                  <a:pt x="985" y="99"/>
                </a:lnTo>
                <a:lnTo>
                  <a:pt x="997" y="455"/>
                </a:lnTo>
                <a:lnTo>
                  <a:pt x="1013" y="535"/>
                </a:lnTo>
                <a:lnTo>
                  <a:pt x="1025" y="1209"/>
                </a:lnTo>
                <a:lnTo>
                  <a:pt x="1035" y="1307"/>
                </a:lnTo>
                <a:lnTo>
                  <a:pt x="1046" y="555"/>
                </a:lnTo>
                <a:lnTo>
                  <a:pt x="1062" y="1465"/>
                </a:lnTo>
                <a:lnTo>
                  <a:pt x="1071" y="891"/>
                </a:lnTo>
                <a:lnTo>
                  <a:pt x="1083" y="1030"/>
                </a:lnTo>
                <a:lnTo>
                  <a:pt x="1097" y="733"/>
                </a:lnTo>
                <a:lnTo>
                  <a:pt x="1109" y="1209"/>
                </a:lnTo>
                <a:lnTo>
                  <a:pt x="1121" y="218"/>
                </a:lnTo>
                <a:lnTo>
                  <a:pt x="1132" y="297"/>
                </a:lnTo>
                <a:lnTo>
                  <a:pt x="1145" y="495"/>
                </a:lnTo>
                <a:lnTo>
                  <a:pt x="1158" y="713"/>
                </a:lnTo>
                <a:lnTo>
                  <a:pt x="1170" y="773"/>
                </a:lnTo>
                <a:lnTo>
                  <a:pt x="1184" y="455"/>
                </a:lnTo>
                <a:lnTo>
                  <a:pt x="1194" y="1267"/>
                </a:lnTo>
                <a:lnTo>
                  <a:pt x="1206" y="634"/>
                </a:lnTo>
                <a:lnTo>
                  <a:pt x="1218" y="653"/>
                </a:lnTo>
                <a:lnTo>
                  <a:pt x="1231" y="693"/>
                </a:lnTo>
                <a:lnTo>
                  <a:pt x="1243" y="60"/>
                </a:lnTo>
                <a:lnTo>
                  <a:pt x="1255" y="653"/>
                </a:lnTo>
                <a:lnTo>
                  <a:pt x="1267" y="733"/>
                </a:lnTo>
                <a:lnTo>
                  <a:pt x="1280" y="693"/>
                </a:lnTo>
                <a:lnTo>
                  <a:pt x="1293" y="1763"/>
                </a:lnTo>
                <a:lnTo>
                  <a:pt x="1304" y="179"/>
                </a:lnTo>
                <a:lnTo>
                  <a:pt x="1319" y="1049"/>
                </a:lnTo>
                <a:lnTo>
                  <a:pt x="1332" y="1011"/>
                </a:lnTo>
                <a:lnTo>
                  <a:pt x="1343" y="1446"/>
                </a:lnTo>
                <a:lnTo>
                  <a:pt x="1355" y="851"/>
                </a:lnTo>
                <a:lnTo>
                  <a:pt x="1367" y="813"/>
                </a:lnTo>
                <a:lnTo>
                  <a:pt x="1380" y="733"/>
                </a:lnTo>
                <a:lnTo>
                  <a:pt x="1392" y="159"/>
                </a:lnTo>
                <a:lnTo>
                  <a:pt x="1405" y="377"/>
                </a:lnTo>
                <a:lnTo>
                  <a:pt x="1417" y="673"/>
                </a:lnTo>
                <a:lnTo>
                  <a:pt x="1427" y="753"/>
                </a:lnTo>
                <a:lnTo>
                  <a:pt x="1442" y="891"/>
                </a:lnTo>
                <a:lnTo>
                  <a:pt x="1453" y="831"/>
                </a:lnTo>
                <a:lnTo>
                  <a:pt x="1466" y="1307"/>
                </a:lnTo>
                <a:lnTo>
                  <a:pt x="1477" y="337"/>
                </a:lnTo>
                <a:lnTo>
                  <a:pt x="1490" y="713"/>
                </a:lnTo>
                <a:lnTo>
                  <a:pt x="1502" y="397"/>
                </a:lnTo>
                <a:lnTo>
                  <a:pt x="1515" y="218"/>
                </a:lnTo>
                <a:lnTo>
                  <a:pt x="1525" y="773"/>
                </a:lnTo>
                <a:lnTo>
                  <a:pt x="1538" y="773"/>
                </a:lnTo>
                <a:lnTo>
                  <a:pt x="1551" y="1763"/>
                </a:lnTo>
                <a:lnTo>
                  <a:pt x="1563" y="951"/>
                </a:lnTo>
                <a:lnTo>
                  <a:pt x="1576" y="891"/>
                </a:lnTo>
                <a:lnTo>
                  <a:pt x="1587" y="1030"/>
                </a:lnTo>
                <a:lnTo>
                  <a:pt x="1600" y="1030"/>
                </a:lnTo>
                <a:lnTo>
                  <a:pt x="1612" y="1011"/>
                </a:lnTo>
                <a:lnTo>
                  <a:pt x="1626" y="871"/>
                </a:lnTo>
                <a:lnTo>
                  <a:pt x="1639" y="1585"/>
                </a:lnTo>
                <a:lnTo>
                  <a:pt x="1651" y="79"/>
                </a:lnTo>
                <a:lnTo>
                  <a:pt x="1665" y="575"/>
                </a:lnTo>
                <a:lnTo>
                  <a:pt x="1675" y="416"/>
                </a:lnTo>
                <a:lnTo>
                  <a:pt x="1689" y="495"/>
                </a:lnTo>
                <a:lnTo>
                  <a:pt x="1700" y="773"/>
                </a:lnTo>
                <a:lnTo>
                  <a:pt x="1711" y="595"/>
                </a:lnTo>
                <a:lnTo>
                  <a:pt x="1723" y="1743"/>
                </a:lnTo>
                <a:lnTo>
                  <a:pt x="1736" y="397"/>
                </a:lnTo>
                <a:lnTo>
                  <a:pt x="1748" y="397"/>
                </a:lnTo>
                <a:lnTo>
                  <a:pt x="1762" y="0"/>
                </a:lnTo>
                <a:lnTo>
                  <a:pt x="1773" y="99"/>
                </a:lnTo>
                <a:lnTo>
                  <a:pt x="1785" y="455"/>
                </a:lnTo>
                <a:lnTo>
                  <a:pt x="1798" y="535"/>
                </a:lnTo>
                <a:lnTo>
                  <a:pt x="1810" y="1209"/>
                </a:lnTo>
                <a:lnTo>
                  <a:pt x="1821" y="1307"/>
                </a:lnTo>
                <a:lnTo>
                  <a:pt x="1835" y="555"/>
                </a:lnTo>
                <a:lnTo>
                  <a:pt x="1846" y="1465"/>
                </a:lnTo>
                <a:lnTo>
                  <a:pt x="1859" y="891"/>
                </a:lnTo>
                <a:lnTo>
                  <a:pt x="1872" y="1030"/>
                </a:lnTo>
                <a:lnTo>
                  <a:pt x="1883" y="813"/>
                </a:lnTo>
                <a:lnTo>
                  <a:pt x="1895" y="1209"/>
                </a:lnTo>
                <a:lnTo>
                  <a:pt x="1908" y="218"/>
                </a:lnTo>
                <a:lnTo>
                  <a:pt x="1921" y="337"/>
                </a:lnTo>
                <a:lnTo>
                  <a:pt x="1934" y="495"/>
                </a:lnTo>
                <a:lnTo>
                  <a:pt x="1944" y="713"/>
                </a:lnTo>
                <a:lnTo>
                  <a:pt x="1957" y="773"/>
                </a:lnTo>
                <a:lnTo>
                  <a:pt x="1969" y="397"/>
                </a:lnTo>
                <a:lnTo>
                  <a:pt x="1983" y="1267"/>
                </a:lnTo>
                <a:lnTo>
                  <a:pt x="1997" y="634"/>
                </a:lnTo>
                <a:lnTo>
                  <a:pt x="2007" y="653"/>
                </a:lnTo>
                <a:lnTo>
                  <a:pt x="2019" y="693"/>
                </a:lnTo>
                <a:lnTo>
                  <a:pt x="2032" y="60"/>
                </a:lnTo>
                <a:lnTo>
                  <a:pt x="2044" y="653"/>
                </a:lnTo>
                <a:lnTo>
                  <a:pt x="2057" y="733"/>
                </a:lnTo>
                <a:lnTo>
                  <a:pt x="2068" y="693"/>
                </a:lnTo>
                <a:lnTo>
                  <a:pt x="2081" y="1763"/>
                </a:lnTo>
                <a:lnTo>
                  <a:pt x="2093" y="179"/>
                </a:lnTo>
                <a:lnTo>
                  <a:pt x="2106" y="1030"/>
                </a:lnTo>
                <a:lnTo>
                  <a:pt x="2117" y="1011"/>
                </a:lnTo>
                <a:lnTo>
                  <a:pt x="2129" y="1446"/>
                </a:lnTo>
                <a:lnTo>
                  <a:pt x="2141" y="851"/>
                </a:lnTo>
                <a:lnTo>
                  <a:pt x="2154" y="831"/>
                </a:lnTo>
                <a:lnTo>
                  <a:pt x="2167" y="733"/>
                </a:lnTo>
                <a:lnTo>
                  <a:pt x="2178" y="159"/>
                </a:lnTo>
                <a:lnTo>
                  <a:pt x="2190" y="377"/>
                </a:lnTo>
                <a:lnTo>
                  <a:pt x="2203" y="673"/>
                </a:lnTo>
                <a:lnTo>
                  <a:pt x="2215" y="753"/>
                </a:lnTo>
                <a:lnTo>
                  <a:pt x="2229" y="891"/>
                </a:lnTo>
                <a:lnTo>
                  <a:pt x="2243" y="831"/>
                </a:lnTo>
                <a:lnTo>
                  <a:pt x="2252" y="1307"/>
                </a:lnTo>
                <a:lnTo>
                  <a:pt x="2265" y="337"/>
                </a:lnTo>
                <a:lnTo>
                  <a:pt x="2277" y="713"/>
                </a:lnTo>
                <a:lnTo>
                  <a:pt x="2291" y="397"/>
                </a:lnTo>
                <a:lnTo>
                  <a:pt x="2302" y="218"/>
                </a:lnTo>
                <a:lnTo>
                  <a:pt x="2313" y="773"/>
                </a:lnTo>
                <a:lnTo>
                  <a:pt x="2329" y="773"/>
                </a:lnTo>
                <a:lnTo>
                  <a:pt x="2339" y="1763"/>
                </a:lnTo>
                <a:lnTo>
                  <a:pt x="2351" y="951"/>
                </a:lnTo>
                <a:lnTo>
                  <a:pt x="2363" y="891"/>
                </a:lnTo>
                <a:lnTo>
                  <a:pt x="2376" y="1030"/>
                </a:lnTo>
                <a:lnTo>
                  <a:pt x="2389" y="1030"/>
                </a:lnTo>
                <a:lnTo>
                  <a:pt x="2401" y="1011"/>
                </a:lnTo>
                <a:lnTo>
                  <a:pt x="2413" y="871"/>
                </a:lnTo>
                <a:lnTo>
                  <a:pt x="2425" y="1585"/>
                </a:lnTo>
                <a:lnTo>
                  <a:pt x="2437" y="79"/>
                </a:lnTo>
                <a:lnTo>
                  <a:pt x="2449" y="575"/>
                </a:lnTo>
              </a:path>
            </a:pathLst>
          </a:cu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639" name="Freeform 834"/>
          <p:cNvSpPr>
            <a:spLocks/>
          </p:cNvSpPr>
          <p:nvPr/>
        </p:nvSpPr>
        <p:spPr bwMode="auto">
          <a:xfrm>
            <a:off x="7213600" y="5408613"/>
            <a:ext cx="777875" cy="466725"/>
          </a:xfrm>
          <a:custGeom>
            <a:avLst/>
            <a:gdLst>
              <a:gd name="T0" fmla="*/ 37 w 2450"/>
              <a:gd name="T1" fmla="*/ 773 h 1763"/>
              <a:gd name="T2" fmla="*/ 90 w 2450"/>
              <a:gd name="T3" fmla="*/ 397 h 1763"/>
              <a:gd name="T4" fmla="*/ 139 w 2450"/>
              <a:gd name="T5" fmla="*/ 535 h 1763"/>
              <a:gd name="T6" fmla="*/ 186 w 2450"/>
              <a:gd name="T7" fmla="*/ 1465 h 1763"/>
              <a:gd name="T8" fmla="*/ 235 w 2450"/>
              <a:gd name="T9" fmla="*/ 1209 h 1763"/>
              <a:gd name="T10" fmla="*/ 283 w 2450"/>
              <a:gd name="T11" fmla="*/ 713 h 1763"/>
              <a:gd name="T12" fmla="*/ 333 w 2450"/>
              <a:gd name="T13" fmla="*/ 634 h 1763"/>
              <a:gd name="T14" fmla="*/ 381 w 2450"/>
              <a:gd name="T15" fmla="*/ 653 h 1763"/>
              <a:gd name="T16" fmla="*/ 432 w 2450"/>
              <a:gd name="T17" fmla="*/ 179 h 1763"/>
              <a:gd name="T18" fmla="*/ 482 w 2450"/>
              <a:gd name="T19" fmla="*/ 851 h 1763"/>
              <a:gd name="T20" fmla="*/ 530 w 2450"/>
              <a:gd name="T21" fmla="*/ 377 h 1763"/>
              <a:gd name="T22" fmla="*/ 580 w 2450"/>
              <a:gd name="T23" fmla="*/ 831 h 1763"/>
              <a:gd name="T24" fmla="*/ 628 w 2450"/>
              <a:gd name="T25" fmla="*/ 397 h 1763"/>
              <a:gd name="T26" fmla="*/ 677 w 2450"/>
              <a:gd name="T27" fmla="*/ 1763 h 1763"/>
              <a:gd name="T28" fmla="*/ 728 w 2450"/>
              <a:gd name="T29" fmla="*/ 1030 h 1763"/>
              <a:gd name="T30" fmla="*/ 778 w 2450"/>
              <a:gd name="T31" fmla="*/ 79 h 1763"/>
              <a:gd name="T32" fmla="*/ 826 w 2450"/>
              <a:gd name="T33" fmla="*/ 773 h 1763"/>
              <a:gd name="T34" fmla="*/ 875 w 2450"/>
              <a:gd name="T35" fmla="*/ 397 h 1763"/>
              <a:gd name="T36" fmla="*/ 924 w 2450"/>
              <a:gd name="T37" fmla="*/ 535 h 1763"/>
              <a:gd name="T38" fmla="*/ 972 w 2450"/>
              <a:gd name="T39" fmla="*/ 1465 h 1763"/>
              <a:gd name="T40" fmla="*/ 1024 w 2450"/>
              <a:gd name="T41" fmla="*/ 1209 h 1763"/>
              <a:gd name="T42" fmla="*/ 1072 w 2450"/>
              <a:gd name="T43" fmla="*/ 713 h 1763"/>
              <a:gd name="T44" fmla="*/ 1122 w 2450"/>
              <a:gd name="T45" fmla="*/ 634 h 1763"/>
              <a:gd name="T46" fmla="*/ 1171 w 2450"/>
              <a:gd name="T47" fmla="*/ 653 h 1763"/>
              <a:gd name="T48" fmla="*/ 1219 w 2450"/>
              <a:gd name="T49" fmla="*/ 179 h 1763"/>
              <a:gd name="T50" fmla="*/ 1271 w 2450"/>
              <a:gd name="T51" fmla="*/ 851 h 1763"/>
              <a:gd name="T52" fmla="*/ 1320 w 2450"/>
              <a:gd name="T53" fmla="*/ 377 h 1763"/>
              <a:gd name="T54" fmla="*/ 1370 w 2450"/>
              <a:gd name="T55" fmla="*/ 831 h 1763"/>
              <a:gd name="T56" fmla="*/ 1416 w 2450"/>
              <a:gd name="T57" fmla="*/ 397 h 1763"/>
              <a:gd name="T58" fmla="*/ 1466 w 2450"/>
              <a:gd name="T59" fmla="*/ 1763 h 1763"/>
              <a:gd name="T60" fmla="*/ 1514 w 2450"/>
              <a:gd name="T61" fmla="*/ 1030 h 1763"/>
              <a:gd name="T62" fmla="*/ 1564 w 2450"/>
              <a:gd name="T63" fmla="*/ 79 h 1763"/>
              <a:gd name="T64" fmla="*/ 1616 w 2450"/>
              <a:gd name="T65" fmla="*/ 773 h 1763"/>
              <a:gd name="T66" fmla="*/ 1663 w 2450"/>
              <a:gd name="T67" fmla="*/ 397 h 1763"/>
              <a:gd name="T68" fmla="*/ 1711 w 2450"/>
              <a:gd name="T69" fmla="*/ 535 h 1763"/>
              <a:gd name="T70" fmla="*/ 1760 w 2450"/>
              <a:gd name="T71" fmla="*/ 1465 h 1763"/>
              <a:gd name="T72" fmla="*/ 1811 w 2450"/>
              <a:gd name="T73" fmla="*/ 1209 h 1763"/>
              <a:gd name="T74" fmla="*/ 1859 w 2450"/>
              <a:gd name="T75" fmla="*/ 713 h 1763"/>
              <a:gd name="T76" fmla="*/ 1909 w 2450"/>
              <a:gd name="T77" fmla="*/ 634 h 1763"/>
              <a:gd name="T78" fmla="*/ 1960 w 2450"/>
              <a:gd name="T79" fmla="*/ 653 h 1763"/>
              <a:gd name="T80" fmla="*/ 2008 w 2450"/>
              <a:gd name="T81" fmla="*/ 179 h 1763"/>
              <a:gd name="T82" fmla="*/ 2056 w 2450"/>
              <a:gd name="T83" fmla="*/ 851 h 1763"/>
              <a:gd name="T84" fmla="*/ 2107 w 2450"/>
              <a:gd name="T85" fmla="*/ 377 h 1763"/>
              <a:gd name="T86" fmla="*/ 2155 w 2450"/>
              <a:gd name="T87" fmla="*/ 831 h 1763"/>
              <a:gd name="T88" fmla="*/ 2203 w 2450"/>
              <a:gd name="T89" fmla="*/ 397 h 1763"/>
              <a:gd name="T90" fmla="*/ 2255 w 2450"/>
              <a:gd name="T91" fmla="*/ 1763 h 1763"/>
              <a:gd name="T92" fmla="*/ 2303 w 2450"/>
              <a:gd name="T93" fmla="*/ 1030 h 1763"/>
              <a:gd name="T94" fmla="*/ 2351 w 2450"/>
              <a:gd name="T95" fmla="*/ 79 h 1763"/>
              <a:gd name="T96" fmla="*/ 2402 w 2450"/>
              <a:gd name="T97" fmla="*/ 773 h 1763"/>
              <a:gd name="T98" fmla="*/ 2450 w 2450"/>
              <a:gd name="T99" fmla="*/ 397 h 1763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2450"/>
              <a:gd name="T151" fmla="*/ 0 h 1763"/>
              <a:gd name="T152" fmla="*/ 2450 w 2450"/>
              <a:gd name="T153" fmla="*/ 1763 h 1763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2450" h="1763">
                <a:moveTo>
                  <a:pt x="0" y="575"/>
                </a:moveTo>
                <a:lnTo>
                  <a:pt x="12" y="416"/>
                </a:lnTo>
                <a:lnTo>
                  <a:pt x="25" y="495"/>
                </a:lnTo>
                <a:lnTo>
                  <a:pt x="37" y="773"/>
                </a:lnTo>
                <a:lnTo>
                  <a:pt x="49" y="595"/>
                </a:lnTo>
                <a:lnTo>
                  <a:pt x="62" y="1743"/>
                </a:lnTo>
                <a:lnTo>
                  <a:pt x="73" y="397"/>
                </a:lnTo>
                <a:lnTo>
                  <a:pt x="90" y="397"/>
                </a:lnTo>
                <a:lnTo>
                  <a:pt x="99" y="0"/>
                </a:lnTo>
                <a:lnTo>
                  <a:pt x="111" y="99"/>
                </a:lnTo>
                <a:lnTo>
                  <a:pt x="122" y="455"/>
                </a:lnTo>
                <a:lnTo>
                  <a:pt x="139" y="535"/>
                </a:lnTo>
                <a:lnTo>
                  <a:pt x="149" y="1228"/>
                </a:lnTo>
                <a:lnTo>
                  <a:pt x="163" y="1307"/>
                </a:lnTo>
                <a:lnTo>
                  <a:pt x="174" y="555"/>
                </a:lnTo>
                <a:lnTo>
                  <a:pt x="186" y="1465"/>
                </a:lnTo>
                <a:lnTo>
                  <a:pt x="198" y="891"/>
                </a:lnTo>
                <a:lnTo>
                  <a:pt x="210" y="931"/>
                </a:lnTo>
                <a:lnTo>
                  <a:pt x="222" y="813"/>
                </a:lnTo>
                <a:lnTo>
                  <a:pt x="235" y="1209"/>
                </a:lnTo>
                <a:lnTo>
                  <a:pt x="246" y="218"/>
                </a:lnTo>
                <a:lnTo>
                  <a:pt x="259" y="297"/>
                </a:lnTo>
                <a:lnTo>
                  <a:pt x="272" y="495"/>
                </a:lnTo>
                <a:lnTo>
                  <a:pt x="283" y="713"/>
                </a:lnTo>
                <a:lnTo>
                  <a:pt x="296" y="773"/>
                </a:lnTo>
                <a:lnTo>
                  <a:pt x="307" y="455"/>
                </a:lnTo>
                <a:lnTo>
                  <a:pt x="320" y="1267"/>
                </a:lnTo>
                <a:lnTo>
                  <a:pt x="333" y="634"/>
                </a:lnTo>
                <a:lnTo>
                  <a:pt x="345" y="653"/>
                </a:lnTo>
                <a:lnTo>
                  <a:pt x="356" y="693"/>
                </a:lnTo>
                <a:lnTo>
                  <a:pt x="369" y="60"/>
                </a:lnTo>
                <a:lnTo>
                  <a:pt x="381" y="653"/>
                </a:lnTo>
                <a:lnTo>
                  <a:pt x="397" y="733"/>
                </a:lnTo>
                <a:lnTo>
                  <a:pt x="409" y="693"/>
                </a:lnTo>
                <a:lnTo>
                  <a:pt x="422" y="1763"/>
                </a:lnTo>
                <a:lnTo>
                  <a:pt x="432" y="179"/>
                </a:lnTo>
                <a:lnTo>
                  <a:pt x="446" y="1049"/>
                </a:lnTo>
                <a:lnTo>
                  <a:pt x="457" y="931"/>
                </a:lnTo>
                <a:lnTo>
                  <a:pt x="471" y="1446"/>
                </a:lnTo>
                <a:lnTo>
                  <a:pt x="482" y="851"/>
                </a:lnTo>
                <a:lnTo>
                  <a:pt x="493" y="813"/>
                </a:lnTo>
                <a:lnTo>
                  <a:pt x="506" y="733"/>
                </a:lnTo>
                <a:lnTo>
                  <a:pt x="518" y="159"/>
                </a:lnTo>
                <a:lnTo>
                  <a:pt x="530" y="377"/>
                </a:lnTo>
                <a:lnTo>
                  <a:pt x="542" y="673"/>
                </a:lnTo>
                <a:lnTo>
                  <a:pt x="554" y="753"/>
                </a:lnTo>
                <a:lnTo>
                  <a:pt x="567" y="891"/>
                </a:lnTo>
                <a:lnTo>
                  <a:pt x="580" y="831"/>
                </a:lnTo>
                <a:lnTo>
                  <a:pt x="592" y="1307"/>
                </a:lnTo>
                <a:lnTo>
                  <a:pt x="603" y="337"/>
                </a:lnTo>
                <a:lnTo>
                  <a:pt x="615" y="713"/>
                </a:lnTo>
                <a:lnTo>
                  <a:pt x="628" y="397"/>
                </a:lnTo>
                <a:lnTo>
                  <a:pt x="641" y="218"/>
                </a:lnTo>
                <a:lnTo>
                  <a:pt x="652" y="773"/>
                </a:lnTo>
                <a:lnTo>
                  <a:pt x="664" y="773"/>
                </a:lnTo>
                <a:lnTo>
                  <a:pt x="677" y="1763"/>
                </a:lnTo>
                <a:lnTo>
                  <a:pt x="690" y="951"/>
                </a:lnTo>
                <a:lnTo>
                  <a:pt x="703" y="891"/>
                </a:lnTo>
                <a:lnTo>
                  <a:pt x="716" y="1030"/>
                </a:lnTo>
                <a:lnTo>
                  <a:pt x="728" y="1030"/>
                </a:lnTo>
                <a:lnTo>
                  <a:pt x="740" y="1011"/>
                </a:lnTo>
                <a:lnTo>
                  <a:pt x="753" y="871"/>
                </a:lnTo>
                <a:lnTo>
                  <a:pt x="765" y="1585"/>
                </a:lnTo>
                <a:lnTo>
                  <a:pt x="778" y="79"/>
                </a:lnTo>
                <a:lnTo>
                  <a:pt x="789" y="575"/>
                </a:lnTo>
                <a:lnTo>
                  <a:pt x="801" y="416"/>
                </a:lnTo>
                <a:lnTo>
                  <a:pt x="813" y="495"/>
                </a:lnTo>
                <a:lnTo>
                  <a:pt x="826" y="773"/>
                </a:lnTo>
                <a:lnTo>
                  <a:pt x="838" y="595"/>
                </a:lnTo>
                <a:lnTo>
                  <a:pt x="850" y="1743"/>
                </a:lnTo>
                <a:lnTo>
                  <a:pt x="862" y="397"/>
                </a:lnTo>
                <a:lnTo>
                  <a:pt x="875" y="397"/>
                </a:lnTo>
                <a:lnTo>
                  <a:pt x="888" y="0"/>
                </a:lnTo>
                <a:lnTo>
                  <a:pt x="898" y="99"/>
                </a:lnTo>
                <a:lnTo>
                  <a:pt x="911" y="455"/>
                </a:lnTo>
                <a:lnTo>
                  <a:pt x="924" y="535"/>
                </a:lnTo>
                <a:lnTo>
                  <a:pt x="936" y="1209"/>
                </a:lnTo>
                <a:lnTo>
                  <a:pt x="948" y="1307"/>
                </a:lnTo>
                <a:lnTo>
                  <a:pt x="960" y="555"/>
                </a:lnTo>
                <a:lnTo>
                  <a:pt x="972" y="1465"/>
                </a:lnTo>
                <a:lnTo>
                  <a:pt x="985" y="891"/>
                </a:lnTo>
                <a:lnTo>
                  <a:pt x="996" y="1030"/>
                </a:lnTo>
                <a:lnTo>
                  <a:pt x="1010" y="813"/>
                </a:lnTo>
                <a:lnTo>
                  <a:pt x="1024" y="1209"/>
                </a:lnTo>
                <a:lnTo>
                  <a:pt x="1036" y="218"/>
                </a:lnTo>
                <a:lnTo>
                  <a:pt x="1048" y="297"/>
                </a:lnTo>
                <a:lnTo>
                  <a:pt x="1062" y="495"/>
                </a:lnTo>
                <a:lnTo>
                  <a:pt x="1072" y="713"/>
                </a:lnTo>
                <a:lnTo>
                  <a:pt x="1086" y="773"/>
                </a:lnTo>
                <a:lnTo>
                  <a:pt x="1096" y="455"/>
                </a:lnTo>
                <a:lnTo>
                  <a:pt x="1111" y="1267"/>
                </a:lnTo>
                <a:lnTo>
                  <a:pt x="1122" y="634"/>
                </a:lnTo>
                <a:lnTo>
                  <a:pt x="1133" y="653"/>
                </a:lnTo>
                <a:lnTo>
                  <a:pt x="1145" y="693"/>
                </a:lnTo>
                <a:lnTo>
                  <a:pt x="1159" y="60"/>
                </a:lnTo>
                <a:lnTo>
                  <a:pt x="1171" y="653"/>
                </a:lnTo>
                <a:lnTo>
                  <a:pt x="1182" y="733"/>
                </a:lnTo>
                <a:lnTo>
                  <a:pt x="1195" y="693"/>
                </a:lnTo>
                <a:lnTo>
                  <a:pt x="1207" y="1763"/>
                </a:lnTo>
                <a:lnTo>
                  <a:pt x="1219" y="179"/>
                </a:lnTo>
                <a:lnTo>
                  <a:pt x="1230" y="1049"/>
                </a:lnTo>
                <a:lnTo>
                  <a:pt x="1243" y="1011"/>
                </a:lnTo>
                <a:lnTo>
                  <a:pt x="1256" y="1446"/>
                </a:lnTo>
                <a:lnTo>
                  <a:pt x="1271" y="851"/>
                </a:lnTo>
                <a:lnTo>
                  <a:pt x="1281" y="813"/>
                </a:lnTo>
                <a:lnTo>
                  <a:pt x="1294" y="733"/>
                </a:lnTo>
                <a:lnTo>
                  <a:pt x="1308" y="159"/>
                </a:lnTo>
                <a:lnTo>
                  <a:pt x="1320" y="377"/>
                </a:lnTo>
                <a:lnTo>
                  <a:pt x="1333" y="673"/>
                </a:lnTo>
                <a:lnTo>
                  <a:pt x="1345" y="753"/>
                </a:lnTo>
                <a:lnTo>
                  <a:pt x="1356" y="891"/>
                </a:lnTo>
                <a:lnTo>
                  <a:pt x="1370" y="831"/>
                </a:lnTo>
                <a:lnTo>
                  <a:pt x="1381" y="1307"/>
                </a:lnTo>
                <a:lnTo>
                  <a:pt x="1393" y="337"/>
                </a:lnTo>
                <a:lnTo>
                  <a:pt x="1406" y="713"/>
                </a:lnTo>
                <a:lnTo>
                  <a:pt x="1416" y="397"/>
                </a:lnTo>
                <a:lnTo>
                  <a:pt x="1429" y="218"/>
                </a:lnTo>
                <a:lnTo>
                  <a:pt x="1441" y="773"/>
                </a:lnTo>
                <a:lnTo>
                  <a:pt x="1453" y="773"/>
                </a:lnTo>
                <a:lnTo>
                  <a:pt x="1466" y="1763"/>
                </a:lnTo>
                <a:lnTo>
                  <a:pt x="1478" y="951"/>
                </a:lnTo>
                <a:lnTo>
                  <a:pt x="1490" y="891"/>
                </a:lnTo>
                <a:lnTo>
                  <a:pt x="1503" y="1030"/>
                </a:lnTo>
                <a:lnTo>
                  <a:pt x="1514" y="1030"/>
                </a:lnTo>
                <a:lnTo>
                  <a:pt x="1526" y="1011"/>
                </a:lnTo>
                <a:lnTo>
                  <a:pt x="1538" y="871"/>
                </a:lnTo>
                <a:lnTo>
                  <a:pt x="1551" y="1585"/>
                </a:lnTo>
                <a:lnTo>
                  <a:pt x="1564" y="79"/>
                </a:lnTo>
                <a:lnTo>
                  <a:pt x="1579" y="575"/>
                </a:lnTo>
                <a:lnTo>
                  <a:pt x="1588" y="416"/>
                </a:lnTo>
                <a:lnTo>
                  <a:pt x="1601" y="495"/>
                </a:lnTo>
                <a:lnTo>
                  <a:pt x="1616" y="773"/>
                </a:lnTo>
                <a:lnTo>
                  <a:pt x="1628" y="595"/>
                </a:lnTo>
                <a:lnTo>
                  <a:pt x="1640" y="1743"/>
                </a:lnTo>
                <a:lnTo>
                  <a:pt x="1650" y="397"/>
                </a:lnTo>
                <a:lnTo>
                  <a:pt x="1663" y="397"/>
                </a:lnTo>
                <a:lnTo>
                  <a:pt x="1677" y="0"/>
                </a:lnTo>
                <a:lnTo>
                  <a:pt x="1690" y="99"/>
                </a:lnTo>
                <a:lnTo>
                  <a:pt x="1700" y="455"/>
                </a:lnTo>
                <a:lnTo>
                  <a:pt x="1711" y="535"/>
                </a:lnTo>
                <a:lnTo>
                  <a:pt x="1726" y="1209"/>
                </a:lnTo>
                <a:lnTo>
                  <a:pt x="1737" y="1307"/>
                </a:lnTo>
                <a:lnTo>
                  <a:pt x="1749" y="555"/>
                </a:lnTo>
                <a:lnTo>
                  <a:pt x="1760" y="1465"/>
                </a:lnTo>
                <a:lnTo>
                  <a:pt x="1774" y="891"/>
                </a:lnTo>
                <a:lnTo>
                  <a:pt x="1786" y="1030"/>
                </a:lnTo>
                <a:lnTo>
                  <a:pt x="1798" y="813"/>
                </a:lnTo>
                <a:lnTo>
                  <a:pt x="1811" y="1209"/>
                </a:lnTo>
                <a:lnTo>
                  <a:pt x="1822" y="218"/>
                </a:lnTo>
                <a:lnTo>
                  <a:pt x="1834" y="297"/>
                </a:lnTo>
                <a:lnTo>
                  <a:pt x="1847" y="495"/>
                </a:lnTo>
                <a:lnTo>
                  <a:pt x="1859" y="713"/>
                </a:lnTo>
                <a:lnTo>
                  <a:pt x="1872" y="773"/>
                </a:lnTo>
                <a:lnTo>
                  <a:pt x="1887" y="455"/>
                </a:lnTo>
                <a:lnTo>
                  <a:pt x="1896" y="1267"/>
                </a:lnTo>
                <a:lnTo>
                  <a:pt x="1909" y="634"/>
                </a:lnTo>
                <a:lnTo>
                  <a:pt x="1922" y="653"/>
                </a:lnTo>
                <a:lnTo>
                  <a:pt x="1934" y="693"/>
                </a:lnTo>
                <a:lnTo>
                  <a:pt x="1946" y="60"/>
                </a:lnTo>
                <a:lnTo>
                  <a:pt x="1960" y="653"/>
                </a:lnTo>
                <a:lnTo>
                  <a:pt x="1972" y="733"/>
                </a:lnTo>
                <a:lnTo>
                  <a:pt x="1985" y="693"/>
                </a:lnTo>
                <a:lnTo>
                  <a:pt x="1996" y="1763"/>
                </a:lnTo>
                <a:lnTo>
                  <a:pt x="2008" y="179"/>
                </a:lnTo>
                <a:lnTo>
                  <a:pt x="2020" y="1049"/>
                </a:lnTo>
                <a:lnTo>
                  <a:pt x="2032" y="1011"/>
                </a:lnTo>
                <a:lnTo>
                  <a:pt x="2045" y="1446"/>
                </a:lnTo>
                <a:lnTo>
                  <a:pt x="2056" y="851"/>
                </a:lnTo>
                <a:lnTo>
                  <a:pt x="2068" y="813"/>
                </a:lnTo>
                <a:lnTo>
                  <a:pt x="2080" y="733"/>
                </a:lnTo>
                <a:lnTo>
                  <a:pt x="2093" y="159"/>
                </a:lnTo>
                <a:lnTo>
                  <a:pt x="2107" y="377"/>
                </a:lnTo>
                <a:lnTo>
                  <a:pt x="2117" y="673"/>
                </a:lnTo>
                <a:lnTo>
                  <a:pt x="2130" y="753"/>
                </a:lnTo>
                <a:lnTo>
                  <a:pt x="2143" y="891"/>
                </a:lnTo>
                <a:lnTo>
                  <a:pt x="2155" y="831"/>
                </a:lnTo>
                <a:lnTo>
                  <a:pt x="2166" y="1307"/>
                </a:lnTo>
                <a:lnTo>
                  <a:pt x="2179" y="337"/>
                </a:lnTo>
                <a:lnTo>
                  <a:pt x="2191" y="713"/>
                </a:lnTo>
                <a:lnTo>
                  <a:pt x="2203" y="397"/>
                </a:lnTo>
                <a:lnTo>
                  <a:pt x="2216" y="218"/>
                </a:lnTo>
                <a:lnTo>
                  <a:pt x="2227" y="773"/>
                </a:lnTo>
                <a:lnTo>
                  <a:pt x="2241" y="773"/>
                </a:lnTo>
                <a:lnTo>
                  <a:pt x="2255" y="1763"/>
                </a:lnTo>
                <a:lnTo>
                  <a:pt x="2267" y="951"/>
                </a:lnTo>
                <a:lnTo>
                  <a:pt x="2279" y="891"/>
                </a:lnTo>
                <a:lnTo>
                  <a:pt x="2292" y="1030"/>
                </a:lnTo>
                <a:lnTo>
                  <a:pt x="2303" y="1030"/>
                </a:lnTo>
                <a:lnTo>
                  <a:pt x="2316" y="1011"/>
                </a:lnTo>
                <a:lnTo>
                  <a:pt x="2328" y="871"/>
                </a:lnTo>
                <a:lnTo>
                  <a:pt x="2340" y="1585"/>
                </a:lnTo>
                <a:lnTo>
                  <a:pt x="2351" y="79"/>
                </a:lnTo>
                <a:lnTo>
                  <a:pt x="2364" y="575"/>
                </a:lnTo>
                <a:lnTo>
                  <a:pt x="2376" y="416"/>
                </a:lnTo>
                <a:lnTo>
                  <a:pt x="2389" y="495"/>
                </a:lnTo>
                <a:lnTo>
                  <a:pt x="2402" y="773"/>
                </a:lnTo>
                <a:lnTo>
                  <a:pt x="2413" y="595"/>
                </a:lnTo>
                <a:lnTo>
                  <a:pt x="2426" y="1743"/>
                </a:lnTo>
                <a:lnTo>
                  <a:pt x="2437" y="397"/>
                </a:lnTo>
                <a:lnTo>
                  <a:pt x="2450" y="397"/>
                </a:lnTo>
              </a:path>
            </a:pathLst>
          </a:cu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640" name="Freeform 835"/>
          <p:cNvSpPr>
            <a:spLocks/>
          </p:cNvSpPr>
          <p:nvPr/>
        </p:nvSpPr>
        <p:spPr bwMode="auto">
          <a:xfrm>
            <a:off x="7991475" y="5408613"/>
            <a:ext cx="704850" cy="466725"/>
          </a:xfrm>
          <a:custGeom>
            <a:avLst/>
            <a:gdLst>
              <a:gd name="T0" fmla="*/ 24 w 2218"/>
              <a:gd name="T1" fmla="*/ 99 h 1763"/>
              <a:gd name="T2" fmla="*/ 60 w 2218"/>
              <a:gd name="T3" fmla="*/ 1209 h 1763"/>
              <a:gd name="T4" fmla="*/ 99 w 2218"/>
              <a:gd name="T5" fmla="*/ 1465 h 1763"/>
              <a:gd name="T6" fmla="*/ 136 w 2218"/>
              <a:gd name="T7" fmla="*/ 813 h 1763"/>
              <a:gd name="T8" fmla="*/ 174 w 2218"/>
              <a:gd name="T9" fmla="*/ 297 h 1763"/>
              <a:gd name="T10" fmla="*/ 210 w 2218"/>
              <a:gd name="T11" fmla="*/ 773 h 1763"/>
              <a:gd name="T12" fmla="*/ 246 w 2218"/>
              <a:gd name="T13" fmla="*/ 634 h 1763"/>
              <a:gd name="T14" fmla="*/ 284 w 2218"/>
              <a:gd name="T15" fmla="*/ 60 h 1763"/>
              <a:gd name="T16" fmla="*/ 319 w 2218"/>
              <a:gd name="T17" fmla="*/ 693 h 1763"/>
              <a:gd name="T18" fmla="*/ 356 w 2218"/>
              <a:gd name="T19" fmla="*/ 1049 h 1763"/>
              <a:gd name="T20" fmla="*/ 393 w 2218"/>
              <a:gd name="T21" fmla="*/ 851 h 1763"/>
              <a:gd name="T22" fmla="*/ 432 w 2218"/>
              <a:gd name="T23" fmla="*/ 159 h 1763"/>
              <a:gd name="T24" fmla="*/ 469 w 2218"/>
              <a:gd name="T25" fmla="*/ 753 h 1763"/>
              <a:gd name="T26" fmla="*/ 505 w 2218"/>
              <a:gd name="T27" fmla="*/ 1307 h 1763"/>
              <a:gd name="T28" fmla="*/ 541 w 2218"/>
              <a:gd name="T29" fmla="*/ 397 h 1763"/>
              <a:gd name="T30" fmla="*/ 579 w 2218"/>
              <a:gd name="T31" fmla="*/ 773 h 1763"/>
              <a:gd name="T32" fmla="*/ 615 w 2218"/>
              <a:gd name="T33" fmla="*/ 891 h 1763"/>
              <a:gd name="T34" fmla="*/ 652 w 2218"/>
              <a:gd name="T35" fmla="*/ 1011 h 1763"/>
              <a:gd name="T36" fmla="*/ 689 w 2218"/>
              <a:gd name="T37" fmla="*/ 79 h 1763"/>
              <a:gd name="T38" fmla="*/ 727 w 2218"/>
              <a:gd name="T39" fmla="*/ 495 h 1763"/>
              <a:gd name="T40" fmla="*/ 765 w 2218"/>
              <a:gd name="T41" fmla="*/ 1743 h 1763"/>
              <a:gd name="T42" fmla="*/ 801 w 2218"/>
              <a:gd name="T43" fmla="*/ 0 h 1763"/>
              <a:gd name="T44" fmla="*/ 837 w 2218"/>
              <a:gd name="T45" fmla="*/ 535 h 1763"/>
              <a:gd name="T46" fmla="*/ 872 w 2218"/>
              <a:gd name="T47" fmla="*/ 555 h 1763"/>
              <a:gd name="T48" fmla="*/ 910 w 2218"/>
              <a:gd name="T49" fmla="*/ 1030 h 1763"/>
              <a:gd name="T50" fmla="*/ 947 w 2218"/>
              <a:gd name="T51" fmla="*/ 218 h 1763"/>
              <a:gd name="T52" fmla="*/ 983 w 2218"/>
              <a:gd name="T53" fmla="*/ 713 h 1763"/>
              <a:gd name="T54" fmla="*/ 1022 w 2218"/>
              <a:gd name="T55" fmla="*/ 1267 h 1763"/>
              <a:gd name="T56" fmla="*/ 1060 w 2218"/>
              <a:gd name="T57" fmla="*/ 693 h 1763"/>
              <a:gd name="T58" fmla="*/ 1097 w 2218"/>
              <a:gd name="T59" fmla="*/ 733 h 1763"/>
              <a:gd name="T60" fmla="*/ 1132 w 2218"/>
              <a:gd name="T61" fmla="*/ 179 h 1763"/>
              <a:gd name="T62" fmla="*/ 1170 w 2218"/>
              <a:gd name="T63" fmla="*/ 1446 h 1763"/>
              <a:gd name="T64" fmla="*/ 1207 w 2218"/>
              <a:gd name="T65" fmla="*/ 733 h 1763"/>
              <a:gd name="T66" fmla="*/ 1242 w 2218"/>
              <a:gd name="T67" fmla="*/ 673 h 1763"/>
              <a:gd name="T68" fmla="*/ 1279 w 2218"/>
              <a:gd name="T69" fmla="*/ 831 h 1763"/>
              <a:gd name="T70" fmla="*/ 1316 w 2218"/>
              <a:gd name="T71" fmla="*/ 713 h 1763"/>
              <a:gd name="T72" fmla="*/ 1356 w 2218"/>
              <a:gd name="T73" fmla="*/ 773 h 1763"/>
              <a:gd name="T74" fmla="*/ 1392 w 2218"/>
              <a:gd name="T75" fmla="*/ 951 h 1763"/>
              <a:gd name="T76" fmla="*/ 1428 w 2218"/>
              <a:gd name="T77" fmla="*/ 1030 h 1763"/>
              <a:gd name="T78" fmla="*/ 1464 w 2218"/>
              <a:gd name="T79" fmla="*/ 1585 h 1763"/>
              <a:gd name="T80" fmla="*/ 1502 w 2218"/>
              <a:gd name="T81" fmla="*/ 416 h 1763"/>
              <a:gd name="T82" fmla="*/ 1538 w 2218"/>
              <a:gd name="T83" fmla="*/ 595 h 1763"/>
              <a:gd name="T84" fmla="*/ 1576 w 2218"/>
              <a:gd name="T85" fmla="*/ 397 h 1763"/>
              <a:gd name="T86" fmla="*/ 1613 w 2218"/>
              <a:gd name="T87" fmla="*/ 377 h 1763"/>
              <a:gd name="T88" fmla="*/ 1649 w 2218"/>
              <a:gd name="T89" fmla="*/ 1307 h 1763"/>
              <a:gd name="T90" fmla="*/ 1685 w 2218"/>
              <a:gd name="T91" fmla="*/ 891 h 1763"/>
              <a:gd name="T92" fmla="*/ 1724 w 2218"/>
              <a:gd name="T93" fmla="*/ 1209 h 1763"/>
              <a:gd name="T94" fmla="*/ 1760 w 2218"/>
              <a:gd name="T95" fmla="*/ 495 h 1763"/>
              <a:gd name="T96" fmla="*/ 1798 w 2218"/>
              <a:gd name="T97" fmla="*/ 397 h 1763"/>
              <a:gd name="T98" fmla="*/ 1834 w 2218"/>
              <a:gd name="T99" fmla="*/ 653 h 1763"/>
              <a:gd name="T100" fmla="*/ 1870 w 2218"/>
              <a:gd name="T101" fmla="*/ 653 h 1763"/>
              <a:gd name="T102" fmla="*/ 1908 w 2218"/>
              <a:gd name="T103" fmla="*/ 1763 h 1763"/>
              <a:gd name="T104" fmla="*/ 1945 w 2218"/>
              <a:gd name="T105" fmla="*/ 1011 h 1763"/>
              <a:gd name="T106" fmla="*/ 1983 w 2218"/>
              <a:gd name="T107" fmla="*/ 813 h 1763"/>
              <a:gd name="T108" fmla="*/ 2021 w 2218"/>
              <a:gd name="T109" fmla="*/ 377 h 1763"/>
              <a:gd name="T110" fmla="*/ 2056 w 2218"/>
              <a:gd name="T111" fmla="*/ 891 h 1763"/>
              <a:gd name="T112" fmla="*/ 2093 w 2218"/>
              <a:gd name="T113" fmla="*/ 337 h 1763"/>
              <a:gd name="T114" fmla="*/ 2130 w 2218"/>
              <a:gd name="T115" fmla="*/ 218 h 1763"/>
              <a:gd name="T116" fmla="*/ 2165 w 2218"/>
              <a:gd name="T117" fmla="*/ 1763 h 1763"/>
              <a:gd name="T118" fmla="*/ 2205 w 2218"/>
              <a:gd name="T119" fmla="*/ 1030 h 1763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218"/>
              <a:gd name="T181" fmla="*/ 0 h 1763"/>
              <a:gd name="T182" fmla="*/ 2218 w 2218"/>
              <a:gd name="T183" fmla="*/ 1763 h 1763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218" h="1763">
                <a:moveTo>
                  <a:pt x="0" y="397"/>
                </a:moveTo>
                <a:lnTo>
                  <a:pt x="11" y="0"/>
                </a:lnTo>
                <a:lnTo>
                  <a:pt x="24" y="99"/>
                </a:lnTo>
                <a:lnTo>
                  <a:pt x="37" y="455"/>
                </a:lnTo>
                <a:lnTo>
                  <a:pt x="49" y="535"/>
                </a:lnTo>
                <a:lnTo>
                  <a:pt x="60" y="1209"/>
                </a:lnTo>
                <a:lnTo>
                  <a:pt x="73" y="1307"/>
                </a:lnTo>
                <a:lnTo>
                  <a:pt x="85" y="555"/>
                </a:lnTo>
                <a:lnTo>
                  <a:pt x="99" y="1465"/>
                </a:lnTo>
                <a:lnTo>
                  <a:pt x="112" y="891"/>
                </a:lnTo>
                <a:lnTo>
                  <a:pt x="125" y="1030"/>
                </a:lnTo>
                <a:lnTo>
                  <a:pt x="136" y="813"/>
                </a:lnTo>
                <a:lnTo>
                  <a:pt x="149" y="1209"/>
                </a:lnTo>
                <a:lnTo>
                  <a:pt x="161" y="218"/>
                </a:lnTo>
                <a:lnTo>
                  <a:pt x="174" y="297"/>
                </a:lnTo>
                <a:lnTo>
                  <a:pt x="186" y="495"/>
                </a:lnTo>
                <a:lnTo>
                  <a:pt x="197" y="713"/>
                </a:lnTo>
                <a:lnTo>
                  <a:pt x="210" y="773"/>
                </a:lnTo>
                <a:lnTo>
                  <a:pt x="222" y="455"/>
                </a:lnTo>
                <a:lnTo>
                  <a:pt x="234" y="1267"/>
                </a:lnTo>
                <a:lnTo>
                  <a:pt x="246" y="634"/>
                </a:lnTo>
                <a:lnTo>
                  <a:pt x="259" y="653"/>
                </a:lnTo>
                <a:lnTo>
                  <a:pt x="271" y="693"/>
                </a:lnTo>
                <a:lnTo>
                  <a:pt x="284" y="60"/>
                </a:lnTo>
                <a:lnTo>
                  <a:pt x="294" y="653"/>
                </a:lnTo>
                <a:lnTo>
                  <a:pt x="307" y="733"/>
                </a:lnTo>
                <a:lnTo>
                  <a:pt x="319" y="693"/>
                </a:lnTo>
                <a:lnTo>
                  <a:pt x="332" y="1763"/>
                </a:lnTo>
                <a:lnTo>
                  <a:pt x="345" y="179"/>
                </a:lnTo>
                <a:lnTo>
                  <a:pt x="356" y="1049"/>
                </a:lnTo>
                <a:lnTo>
                  <a:pt x="369" y="1011"/>
                </a:lnTo>
                <a:lnTo>
                  <a:pt x="381" y="1446"/>
                </a:lnTo>
                <a:lnTo>
                  <a:pt x="393" y="851"/>
                </a:lnTo>
                <a:lnTo>
                  <a:pt x="407" y="813"/>
                </a:lnTo>
                <a:lnTo>
                  <a:pt x="420" y="733"/>
                </a:lnTo>
                <a:lnTo>
                  <a:pt x="432" y="159"/>
                </a:lnTo>
                <a:lnTo>
                  <a:pt x="444" y="377"/>
                </a:lnTo>
                <a:lnTo>
                  <a:pt x="457" y="673"/>
                </a:lnTo>
                <a:lnTo>
                  <a:pt x="469" y="753"/>
                </a:lnTo>
                <a:lnTo>
                  <a:pt x="482" y="891"/>
                </a:lnTo>
                <a:lnTo>
                  <a:pt x="493" y="831"/>
                </a:lnTo>
                <a:lnTo>
                  <a:pt x="505" y="1307"/>
                </a:lnTo>
                <a:lnTo>
                  <a:pt x="517" y="337"/>
                </a:lnTo>
                <a:lnTo>
                  <a:pt x="530" y="713"/>
                </a:lnTo>
                <a:lnTo>
                  <a:pt x="541" y="397"/>
                </a:lnTo>
                <a:lnTo>
                  <a:pt x="554" y="218"/>
                </a:lnTo>
                <a:lnTo>
                  <a:pt x="567" y="773"/>
                </a:lnTo>
                <a:lnTo>
                  <a:pt x="579" y="773"/>
                </a:lnTo>
                <a:lnTo>
                  <a:pt x="592" y="1763"/>
                </a:lnTo>
                <a:lnTo>
                  <a:pt x="602" y="951"/>
                </a:lnTo>
                <a:lnTo>
                  <a:pt x="615" y="891"/>
                </a:lnTo>
                <a:lnTo>
                  <a:pt x="627" y="1030"/>
                </a:lnTo>
                <a:lnTo>
                  <a:pt x="640" y="1030"/>
                </a:lnTo>
                <a:lnTo>
                  <a:pt x="652" y="1011"/>
                </a:lnTo>
                <a:lnTo>
                  <a:pt x="664" y="871"/>
                </a:lnTo>
                <a:lnTo>
                  <a:pt x="676" y="1585"/>
                </a:lnTo>
                <a:lnTo>
                  <a:pt x="689" y="79"/>
                </a:lnTo>
                <a:lnTo>
                  <a:pt x="700" y="575"/>
                </a:lnTo>
                <a:lnTo>
                  <a:pt x="714" y="416"/>
                </a:lnTo>
                <a:lnTo>
                  <a:pt x="727" y="495"/>
                </a:lnTo>
                <a:lnTo>
                  <a:pt x="740" y="773"/>
                </a:lnTo>
                <a:lnTo>
                  <a:pt x="752" y="595"/>
                </a:lnTo>
                <a:lnTo>
                  <a:pt x="765" y="1743"/>
                </a:lnTo>
                <a:lnTo>
                  <a:pt x="776" y="397"/>
                </a:lnTo>
                <a:lnTo>
                  <a:pt x="789" y="397"/>
                </a:lnTo>
                <a:lnTo>
                  <a:pt x="801" y="0"/>
                </a:lnTo>
                <a:lnTo>
                  <a:pt x="813" y="99"/>
                </a:lnTo>
                <a:lnTo>
                  <a:pt x="824" y="455"/>
                </a:lnTo>
                <a:lnTo>
                  <a:pt x="837" y="535"/>
                </a:lnTo>
                <a:lnTo>
                  <a:pt x="849" y="1209"/>
                </a:lnTo>
                <a:lnTo>
                  <a:pt x="862" y="1307"/>
                </a:lnTo>
                <a:lnTo>
                  <a:pt x="872" y="555"/>
                </a:lnTo>
                <a:lnTo>
                  <a:pt x="888" y="1465"/>
                </a:lnTo>
                <a:lnTo>
                  <a:pt x="899" y="891"/>
                </a:lnTo>
                <a:lnTo>
                  <a:pt x="910" y="1030"/>
                </a:lnTo>
                <a:lnTo>
                  <a:pt x="923" y="813"/>
                </a:lnTo>
                <a:lnTo>
                  <a:pt x="934" y="1209"/>
                </a:lnTo>
                <a:lnTo>
                  <a:pt x="947" y="218"/>
                </a:lnTo>
                <a:lnTo>
                  <a:pt x="960" y="297"/>
                </a:lnTo>
                <a:lnTo>
                  <a:pt x="972" y="495"/>
                </a:lnTo>
                <a:lnTo>
                  <a:pt x="983" y="713"/>
                </a:lnTo>
                <a:lnTo>
                  <a:pt x="996" y="773"/>
                </a:lnTo>
                <a:lnTo>
                  <a:pt x="1008" y="455"/>
                </a:lnTo>
                <a:lnTo>
                  <a:pt x="1022" y="1267"/>
                </a:lnTo>
                <a:lnTo>
                  <a:pt x="1036" y="634"/>
                </a:lnTo>
                <a:lnTo>
                  <a:pt x="1048" y="653"/>
                </a:lnTo>
                <a:lnTo>
                  <a:pt x="1060" y="693"/>
                </a:lnTo>
                <a:lnTo>
                  <a:pt x="1072" y="60"/>
                </a:lnTo>
                <a:lnTo>
                  <a:pt x="1084" y="653"/>
                </a:lnTo>
                <a:lnTo>
                  <a:pt x="1097" y="733"/>
                </a:lnTo>
                <a:lnTo>
                  <a:pt x="1109" y="693"/>
                </a:lnTo>
                <a:lnTo>
                  <a:pt x="1122" y="1763"/>
                </a:lnTo>
                <a:lnTo>
                  <a:pt x="1132" y="179"/>
                </a:lnTo>
                <a:lnTo>
                  <a:pt x="1145" y="1049"/>
                </a:lnTo>
                <a:lnTo>
                  <a:pt x="1157" y="1011"/>
                </a:lnTo>
                <a:lnTo>
                  <a:pt x="1170" y="1446"/>
                </a:lnTo>
                <a:lnTo>
                  <a:pt x="1182" y="851"/>
                </a:lnTo>
                <a:lnTo>
                  <a:pt x="1194" y="813"/>
                </a:lnTo>
                <a:lnTo>
                  <a:pt x="1207" y="733"/>
                </a:lnTo>
                <a:lnTo>
                  <a:pt x="1217" y="159"/>
                </a:lnTo>
                <a:lnTo>
                  <a:pt x="1230" y="377"/>
                </a:lnTo>
                <a:lnTo>
                  <a:pt x="1242" y="673"/>
                </a:lnTo>
                <a:lnTo>
                  <a:pt x="1255" y="753"/>
                </a:lnTo>
                <a:lnTo>
                  <a:pt x="1268" y="891"/>
                </a:lnTo>
                <a:lnTo>
                  <a:pt x="1279" y="831"/>
                </a:lnTo>
                <a:lnTo>
                  <a:pt x="1291" y="1307"/>
                </a:lnTo>
                <a:lnTo>
                  <a:pt x="1304" y="337"/>
                </a:lnTo>
                <a:lnTo>
                  <a:pt x="1316" y="713"/>
                </a:lnTo>
                <a:lnTo>
                  <a:pt x="1330" y="397"/>
                </a:lnTo>
                <a:lnTo>
                  <a:pt x="1343" y="218"/>
                </a:lnTo>
                <a:lnTo>
                  <a:pt x="1356" y="773"/>
                </a:lnTo>
                <a:lnTo>
                  <a:pt x="1367" y="773"/>
                </a:lnTo>
                <a:lnTo>
                  <a:pt x="1380" y="1763"/>
                </a:lnTo>
                <a:lnTo>
                  <a:pt x="1392" y="951"/>
                </a:lnTo>
                <a:lnTo>
                  <a:pt x="1405" y="891"/>
                </a:lnTo>
                <a:lnTo>
                  <a:pt x="1416" y="1030"/>
                </a:lnTo>
                <a:lnTo>
                  <a:pt x="1428" y="1030"/>
                </a:lnTo>
                <a:lnTo>
                  <a:pt x="1441" y="1011"/>
                </a:lnTo>
                <a:lnTo>
                  <a:pt x="1453" y="871"/>
                </a:lnTo>
                <a:lnTo>
                  <a:pt x="1464" y="1585"/>
                </a:lnTo>
                <a:lnTo>
                  <a:pt x="1477" y="79"/>
                </a:lnTo>
                <a:lnTo>
                  <a:pt x="1490" y="575"/>
                </a:lnTo>
                <a:lnTo>
                  <a:pt x="1502" y="416"/>
                </a:lnTo>
                <a:lnTo>
                  <a:pt x="1515" y="495"/>
                </a:lnTo>
                <a:lnTo>
                  <a:pt x="1525" y="773"/>
                </a:lnTo>
                <a:lnTo>
                  <a:pt x="1538" y="595"/>
                </a:lnTo>
                <a:lnTo>
                  <a:pt x="1551" y="1763"/>
                </a:lnTo>
                <a:lnTo>
                  <a:pt x="1563" y="397"/>
                </a:lnTo>
                <a:lnTo>
                  <a:pt x="1576" y="397"/>
                </a:lnTo>
                <a:lnTo>
                  <a:pt x="1590" y="0"/>
                </a:lnTo>
                <a:lnTo>
                  <a:pt x="1600" y="99"/>
                </a:lnTo>
                <a:lnTo>
                  <a:pt x="1613" y="377"/>
                </a:lnTo>
                <a:lnTo>
                  <a:pt x="1627" y="535"/>
                </a:lnTo>
                <a:lnTo>
                  <a:pt x="1638" y="1209"/>
                </a:lnTo>
                <a:lnTo>
                  <a:pt x="1649" y="1307"/>
                </a:lnTo>
                <a:lnTo>
                  <a:pt x="1664" y="555"/>
                </a:lnTo>
                <a:lnTo>
                  <a:pt x="1674" y="1465"/>
                </a:lnTo>
                <a:lnTo>
                  <a:pt x="1685" y="891"/>
                </a:lnTo>
                <a:lnTo>
                  <a:pt x="1700" y="1030"/>
                </a:lnTo>
                <a:lnTo>
                  <a:pt x="1714" y="733"/>
                </a:lnTo>
                <a:lnTo>
                  <a:pt x="1724" y="1209"/>
                </a:lnTo>
                <a:lnTo>
                  <a:pt x="1736" y="218"/>
                </a:lnTo>
                <a:lnTo>
                  <a:pt x="1749" y="297"/>
                </a:lnTo>
                <a:lnTo>
                  <a:pt x="1760" y="495"/>
                </a:lnTo>
                <a:lnTo>
                  <a:pt x="1772" y="753"/>
                </a:lnTo>
                <a:lnTo>
                  <a:pt x="1785" y="773"/>
                </a:lnTo>
                <a:lnTo>
                  <a:pt x="1798" y="397"/>
                </a:lnTo>
                <a:lnTo>
                  <a:pt x="1810" y="1267"/>
                </a:lnTo>
                <a:lnTo>
                  <a:pt x="1824" y="634"/>
                </a:lnTo>
                <a:lnTo>
                  <a:pt x="1834" y="653"/>
                </a:lnTo>
                <a:lnTo>
                  <a:pt x="1846" y="693"/>
                </a:lnTo>
                <a:lnTo>
                  <a:pt x="1859" y="60"/>
                </a:lnTo>
                <a:lnTo>
                  <a:pt x="1870" y="653"/>
                </a:lnTo>
                <a:lnTo>
                  <a:pt x="1883" y="733"/>
                </a:lnTo>
                <a:lnTo>
                  <a:pt x="1897" y="693"/>
                </a:lnTo>
                <a:lnTo>
                  <a:pt x="1908" y="1763"/>
                </a:lnTo>
                <a:lnTo>
                  <a:pt x="1921" y="277"/>
                </a:lnTo>
                <a:lnTo>
                  <a:pt x="1935" y="1049"/>
                </a:lnTo>
                <a:lnTo>
                  <a:pt x="1945" y="1011"/>
                </a:lnTo>
                <a:lnTo>
                  <a:pt x="1957" y="1426"/>
                </a:lnTo>
                <a:lnTo>
                  <a:pt x="1972" y="851"/>
                </a:lnTo>
                <a:lnTo>
                  <a:pt x="1983" y="813"/>
                </a:lnTo>
                <a:lnTo>
                  <a:pt x="1996" y="733"/>
                </a:lnTo>
                <a:lnTo>
                  <a:pt x="2007" y="119"/>
                </a:lnTo>
                <a:lnTo>
                  <a:pt x="2021" y="377"/>
                </a:lnTo>
                <a:lnTo>
                  <a:pt x="2032" y="673"/>
                </a:lnTo>
                <a:lnTo>
                  <a:pt x="2044" y="871"/>
                </a:lnTo>
                <a:lnTo>
                  <a:pt x="2056" y="891"/>
                </a:lnTo>
                <a:lnTo>
                  <a:pt x="2068" y="831"/>
                </a:lnTo>
                <a:lnTo>
                  <a:pt x="2080" y="1129"/>
                </a:lnTo>
                <a:lnTo>
                  <a:pt x="2093" y="337"/>
                </a:lnTo>
                <a:lnTo>
                  <a:pt x="2106" y="713"/>
                </a:lnTo>
                <a:lnTo>
                  <a:pt x="2117" y="397"/>
                </a:lnTo>
                <a:lnTo>
                  <a:pt x="2130" y="218"/>
                </a:lnTo>
                <a:lnTo>
                  <a:pt x="2142" y="773"/>
                </a:lnTo>
                <a:lnTo>
                  <a:pt x="2153" y="713"/>
                </a:lnTo>
                <a:lnTo>
                  <a:pt x="2165" y="1763"/>
                </a:lnTo>
                <a:lnTo>
                  <a:pt x="2178" y="951"/>
                </a:lnTo>
                <a:lnTo>
                  <a:pt x="2191" y="891"/>
                </a:lnTo>
                <a:lnTo>
                  <a:pt x="2205" y="1030"/>
                </a:lnTo>
                <a:lnTo>
                  <a:pt x="2215" y="1030"/>
                </a:lnTo>
                <a:lnTo>
                  <a:pt x="2218" y="1026"/>
                </a:lnTo>
              </a:path>
            </a:pathLst>
          </a:cu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641" name="Rectangle 836"/>
          <p:cNvSpPr>
            <a:spLocks noChangeArrowheads="1"/>
          </p:cNvSpPr>
          <p:nvPr/>
        </p:nvSpPr>
        <p:spPr bwMode="auto">
          <a:xfrm>
            <a:off x="881063" y="4538663"/>
            <a:ext cx="7815262" cy="1519237"/>
          </a:xfrm>
          <a:prstGeom prst="rect">
            <a:avLst/>
          </a:prstGeom>
          <a:noFill/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642" name="Rectangle 838"/>
          <p:cNvSpPr>
            <a:spLocks/>
          </p:cNvSpPr>
          <p:nvPr/>
        </p:nvSpPr>
        <p:spPr bwMode="auto">
          <a:xfrm>
            <a:off x="4738688" y="6518275"/>
            <a:ext cx="1057275" cy="366713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000000"/>
                </a:solidFill>
              </a:rPr>
              <a:t>Time [s]</a:t>
            </a:r>
          </a:p>
        </p:txBody>
      </p:sp>
      <p:grpSp>
        <p:nvGrpSpPr>
          <p:cNvPr id="6" name="Group 845"/>
          <p:cNvGrpSpPr>
            <a:grpSpLocks/>
          </p:cNvGrpSpPr>
          <p:nvPr/>
        </p:nvGrpSpPr>
        <p:grpSpPr bwMode="auto">
          <a:xfrm>
            <a:off x="0" y="4535488"/>
            <a:ext cx="8964613" cy="2349500"/>
            <a:chOff x="0" y="2840"/>
            <a:chExt cx="5647" cy="1480"/>
          </a:xfrm>
        </p:grpSpPr>
        <p:sp>
          <p:nvSpPr>
            <p:cNvPr id="17648" name="Rectangle 841"/>
            <p:cNvSpPr>
              <a:spLocks/>
            </p:cNvSpPr>
            <p:nvPr/>
          </p:nvSpPr>
          <p:spPr bwMode="auto">
            <a:xfrm>
              <a:off x="0" y="2840"/>
              <a:ext cx="5647" cy="148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 type="none" w="lg" len="lg"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7649" name="Rectangle 844"/>
            <p:cNvSpPr>
              <a:spLocks/>
            </p:cNvSpPr>
            <p:nvPr/>
          </p:nvSpPr>
          <p:spPr bwMode="auto">
            <a:xfrm>
              <a:off x="2744" y="3067"/>
              <a:ext cx="66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 type="none" w="lg" len="lg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</a:rPr>
                <a:t>Time [s]</a:t>
              </a:r>
            </a:p>
          </p:txBody>
        </p:sp>
      </p:grpSp>
      <p:grpSp>
        <p:nvGrpSpPr>
          <p:cNvPr id="7" name="Group 843"/>
          <p:cNvGrpSpPr>
            <a:grpSpLocks/>
          </p:cNvGrpSpPr>
          <p:nvPr/>
        </p:nvGrpSpPr>
        <p:grpSpPr bwMode="auto">
          <a:xfrm>
            <a:off x="0" y="2997200"/>
            <a:ext cx="8964613" cy="2232025"/>
            <a:chOff x="0" y="1888"/>
            <a:chExt cx="5647" cy="952"/>
          </a:xfrm>
        </p:grpSpPr>
        <p:sp>
          <p:nvSpPr>
            <p:cNvPr id="17646" name="Rectangle 840"/>
            <p:cNvSpPr>
              <a:spLocks/>
            </p:cNvSpPr>
            <p:nvPr/>
          </p:nvSpPr>
          <p:spPr bwMode="auto">
            <a:xfrm>
              <a:off x="0" y="1888"/>
              <a:ext cx="5647" cy="95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 type="none" w="lg" len="lg"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7647" name="Rectangle 842"/>
            <p:cNvSpPr>
              <a:spLocks/>
            </p:cNvSpPr>
            <p:nvPr/>
          </p:nvSpPr>
          <p:spPr bwMode="auto">
            <a:xfrm>
              <a:off x="2699" y="2024"/>
              <a:ext cx="666" cy="1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 type="none" w="lg" len="lg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</a:rPr>
                <a:t>Time [s]</a:t>
              </a:r>
            </a:p>
          </p:txBody>
        </p:sp>
      </p:grpSp>
      <p:sp>
        <p:nvSpPr>
          <p:cNvPr id="765783" name="Rectangle 855"/>
          <p:cNvSpPr>
            <a:spLocks/>
          </p:cNvSpPr>
          <p:nvPr/>
        </p:nvSpPr>
        <p:spPr bwMode="auto">
          <a:xfrm>
            <a:off x="2284413" y="2781300"/>
            <a:ext cx="5067300" cy="1846263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FFFFAA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 type="none" w="lg" len="lg"/>
          </a:ln>
        </p:spPr>
        <p:txBody>
          <a:bodyPr wrap="none">
            <a:spAutoFit/>
          </a:bodyPr>
          <a:lstStyle/>
          <a:p>
            <a:endParaRPr lang="it-IT" sz="3200" b="1">
              <a:solidFill>
                <a:srgbClr val="CC3300"/>
              </a:solidFill>
            </a:endParaRPr>
          </a:p>
          <a:p>
            <a:r>
              <a:rPr lang="it-IT" sz="3200" b="1">
                <a:solidFill>
                  <a:srgbClr val="CC3300"/>
                </a:solidFill>
              </a:rPr>
              <a:t>TCP/UDP have no impact</a:t>
            </a:r>
          </a:p>
          <a:p>
            <a:endParaRPr lang="en-US" sz="3200" b="1">
              <a:solidFill>
                <a:srgbClr val="CC33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765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578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z="3600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484438" y="2425700"/>
            <a:ext cx="5688012" cy="1439863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4000" b="1" smtClean="0">
                <a:solidFill>
                  <a:srgbClr val="FF6600"/>
                </a:solidFill>
              </a:rPr>
              <a:t>Service traffic</a:t>
            </a:r>
          </a:p>
          <a:p>
            <a:pPr lvl="1">
              <a:lnSpc>
                <a:spcPct val="80000"/>
              </a:lnSpc>
            </a:pPr>
            <a:endParaRPr lang="en-US" sz="3600" smtClean="0"/>
          </a:p>
          <a:p>
            <a:pPr lvl="1">
              <a:lnSpc>
                <a:spcPct val="80000"/>
              </a:lnSpc>
            </a:pPr>
            <a:endParaRPr lang="en-US" sz="1800" smtClean="0"/>
          </a:p>
          <a:p>
            <a:pPr lvl="2">
              <a:lnSpc>
                <a:spcPct val="80000"/>
              </a:lnSpc>
            </a:pPr>
            <a:endParaRPr lang="en-US" sz="3200" smtClean="0"/>
          </a:p>
          <a:p>
            <a:pPr lvl="2">
              <a:lnSpc>
                <a:spcPct val="80000"/>
              </a:lnSpc>
            </a:pPr>
            <a:endParaRPr lang="en-US" sz="3200" smtClean="0"/>
          </a:p>
          <a:p>
            <a:pPr lvl="2">
              <a:lnSpc>
                <a:spcPct val="80000"/>
              </a:lnSpc>
              <a:buFontTx/>
              <a:buNone/>
            </a:pPr>
            <a:endParaRPr lang="en-US" sz="3200" smtClean="0"/>
          </a:p>
          <a:p>
            <a:pPr lvl="2">
              <a:lnSpc>
                <a:spcPct val="80000"/>
              </a:lnSpc>
              <a:buFontTx/>
              <a:buNone/>
            </a:pPr>
            <a:endParaRPr lang="en-US" sz="3200" smtClean="0"/>
          </a:p>
          <a:p>
            <a:pPr lvl="2">
              <a:lnSpc>
                <a:spcPct val="80000"/>
              </a:lnSpc>
              <a:buFontTx/>
              <a:buNone/>
            </a:pPr>
            <a:r>
              <a:rPr lang="en-US" sz="3200" smtClean="0"/>
              <a:t>Network Impact</a:t>
            </a:r>
          </a:p>
        </p:txBody>
      </p:sp>
      <p:grpSp>
        <p:nvGrpSpPr>
          <p:cNvPr id="18436" name="Group 4"/>
          <p:cNvGrpSpPr>
            <a:grpSpLocks/>
          </p:cNvGrpSpPr>
          <p:nvPr/>
        </p:nvGrpSpPr>
        <p:grpSpPr bwMode="auto">
          <a:xfrm>
            <a:off x="2844800" y="3217863"/>
            <a:ext cx="3325813" cy="931862"/>
            <a:chOff x="3590" y="1071"/>
            <a:chExt cx="2095" cy="587"/>
          </a:xfrm>
        </p:grpSpPr>
        <p:pic>
          <p:nvPicPr>
            <p:cNvPr id="18437" name="Picture 5" descr="Skype Headset"/>
            <p:cNvPicPr preferRelativeResize="0"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90" y="1071"/>
              <a:ext cx="537" cy="587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18438" name="Picture 6" descr="Skype Headset"/>
            <p:cNvPicPr preferRelativeResize="0"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148" y="1071"/>
              <a:ext cx="537" cy="587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18439" name="Line 7"/>
            <p:cNvSpPr>
              <a:spLocks noChangeShapeType="1"/>
            </p:cNvSpPr>
            <p:nvPr/>
          </p:nvSpPr>
          <p:spPr bwMode="auto">
            <a:xfrm>
              <a:off x="4089" y="1298"/>
              <a:ext cx="1104" cy="0"/>
            </a:xfrm>
            <a:prstGeom prst="line">
              <a:avLst/>
            </a:prstGeom>
            <a:noFill/>
            <a:ln w="57150">
              <a:solidFill>
                <a:srgbClr val="FF6600"/>
              </a:solidFill>
              <a:round/>
              <a:headEnd/>
              <a:tailEnd type="triangle" w="lg" len="lg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8440" name="Line 8"/>
            <p:cNvSpPr>
              <a:spLocks noChangeShapeType="1"/>
            </p:cNvSpPr>
            <p:nvPr/>
          </p:nvSpPr>
          <p:spPr bwMode="auto">
            <a:xfrm flipH="1">
              <a:off x="4089" y="1434"/>
              <a:ext cx="1059" cy="0"/>
            </a:xfrm>
            <a:prstGeom prst="line">
              <a:avLst/>
            </a:prstGeom>
            <a:noFill/>
            <a:ln w="57150">
              <a:solidFill>
                <a:srgbClr val="FF6600"/>
              </a:solidFill>
              <a:round/>
              <a:headEnd/>
              <a:tailEnd type="triangle" w="lg" len="lg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pic>
          <p:nvPicPr>
            <p:cNvPr id="18441" name="Picture 9" descr="nistnet_log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331" y="1162"/>
              <a:ext cx="624" cy="4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533400"/>
            <a:ext cx="8640763" cy="533400"/>
          </a:xfrm>
        </p:spPr>
        <p:txBody>
          <a:bodyPr/>
          <a:lstStyle/>
          <a:p>
            <a:r>
              <a:rPr lang="it-IT" smtClean="0"/>
              <a:t>Service Traffic: Bandwidth Limit</a:t>
            </a:r>
            <a:endParaRPr lang="en-US" smtClean="0"/>
          </a:p>
        </p:txBody>
      </p:sp>
      <p:pic>
        <p:nvPicPr>
          <p:cNvPr id="19459" name="Picture 3"/>
          <p:cNvPicPr>
            <a:picLocks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957263" y="1295400"/>
            <a:ext cx="7305675" cy="5334000"/>
          </a:xfrm>
          <a:noFill/>
        </p:spPr>
      </p:pic>
      <p:sp>
        <p:nvSpPr>
          <p:cNvPr id="776196" name="Rectangle 4"/>
          <p:cNvSpPr>
            <a:spLocks/>
          </p:cNvSpPr>
          <p:nvPr/>
        </p:nvSpPr>
        <p:spPr bwMode="auto">
          <a:xfrm>
            <a:off x="1908175" y="1484313"/>
            <a:ext cx="2735263" cy="4537075"/>
          </a:xfrm>
          <a:prstGeom prst="rect">
            <a:avLst/>
          </a:prstGeom>
          <a:solidFill>
            <a:srgbClr val="00FF00">
              <a:alpha val="25098"/>
            </a:srgbClr>
          </a:solidFill>
          <a:ln w="9525">
            <a:noFill/>
            <a:miter lim="800000"/>
            <a:headEnd/>
            <a:tailEnd type="none" w="lg" len="lg"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76197" name="Rectangle 5"/>
          <p:cNvSpPr>
            <a:spLocks/>
          </p:cNvSpPr>
          <p:nvPr/>
        </p:nvSpPr>
        <p:spPr bwMode="auto">
          <a:xfrm>
            <a:off x="4643438" y="1484313"/>
            <a:ext cx="3313112" cy="4537075"/>
          </a:xfrm>
          <a:prstGeom prst="rect">
            <a:avLst/>
          </a:prstGeom>
          <a:solidFill>
            <a:srgbClr val="FFFF00">
              <a:alpha val="25098"/>
            </a:srgbClr>
          </a:solidFill>
          <a:ln w="9525">
            <a:noFill/>
            <a:miter lim="800000"/>
            <a:headEnd/>
            <a:tailEnd type="none" w="lg" len="lg"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0" y="4535488"/>
            <a:ext cx="8964613" cy="2349500"/>
            <a:chOff x="0" y="2840"/>
            <a:chExt cx="5647" cy="1480"/>
          </a:xfrm>
        </p:grpSpPr>
        <p:sp>
          <p:nvSpPr>
            <p:cNvPr id="19467" name="Rectangle 8"/>
            <p:cNvSpPr>
              <a:spLocks/>
            </p:cNvSpPr>
            <p:nvPr/>
          </p:nvSpPr>
          <p:spPr bwMode="auto">
            <a:xfrm>
              <a:off x="0" y="2840"/>
              <a:ext cx="5647" cy="148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 type="none" w="lg" len="lg"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9468" name="Rectangle 9"/>
            <p:cNvSpPr>
              <a:spLocks/>
            </p:cNvSpPr>
            <p:nvPr/>
          </p:nvSpPr>
          <p:spPr bwMode="auto">
            <a:xfrm>
              <a:off x="2744" y="3067"/>
              <a:ext cx="66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 type="none" w="lg" len="lg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</a:rPr>
                <a:t>Time [s]</a:t>
              </a:r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0" y="2997200"/>
            <a:ext cx="8964613" cy="2232025"/>
            <a:chOff x="0" y="1888"/>
            <a:chExt cx="5647" cy="952"/>
          </a:xfrm>
        </p:grpSpPr>
        <p:sp>
          <p:nvSpPr>
            <p:cNvPr id="19465" name="Rectangle 11"/>
            <p:cNvSpPr>
              <a:spLocks/>
            </p:cNvSpPr>
            <p:nvPr/>
          </p:nvSpPr>
          <p:spPr bwMode="auto">
            <a:xfrm>
              <a:off x="0" y="1888"/>
              <a:ext cx="5647" cy="95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 type="none" w="lg" len="lg"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9466" name="Rectangle 12"/>
            <p:cNvSpPr>
              <a:spLocks/>
            </p:cNvSpPr>
            <p:nvPr/>
          </p:nvSpPr>
          <p:spPr bwMode="auto">
            <a:xfrm>
              <a:off x="2699" y="2024"/>
              <a:ext cx="666" cy="1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 type="none" w="lg" len="lg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</a:rPr>
                <a:t>Time [s]</a:t>
              </a:r>
            </a:p>
          </p:txBody>
        </p:sp>
      </p:grpSp>
      <p:sp>
        <p:nvSpPr>
          <p:cNvPr id="776205" name="Rectangle 13"/>
          <p:cNvSpPr>
            <a:spLocks/>
          </p:cNvSpPr>
          <p:nvPr/>
        </p:nvSpPr>
        <p:spPr bwMode="auto">
          <a:xfrm>
            <a:off x="1301750" y="2997200"/>
            <a:ext cx="7015163" cy="1846263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FFFFAA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 type="none" w="lg" len="lg"/>
          </a:ln>
        </p:spPr>
        <p:txBody>
          <a:bodyPr wrap="none">
            <a:spAutoFit/>
          </a:bodyPr>
          <a:lstStyle/>
          <a:p>
            <a:endParaRPr lang="it-IT" sz="3200" b="1">
              <a:solidFill>
                <a:srgbClr val="CC3300"/>
              </a:solidFill>
            </a:endParaRPr>
          </a:p>
          <a:p>
            <a:r>
              <a:rPr lang="it-IT" sz="3200" b="1">
                <a:solidFill>
                  <a:srgbClr val="CC3300"/>
                </a:solidFill>
              </a:rPr>
              <a:t>Skype performs congestion control</a:t>
            </a:r>
          </a:p>
          <a:p>
            <a:endParaRPr lang="en-US" sz="3200" b="1">
              <a:solidFill>
                <a:srgbClr val="CC33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6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76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76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6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76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76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6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76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6196" grpId="0" animBg="1"/>
      <p:bldP spid="776197" grpId="0" animBg="1"/>
      <p:bldP spid="77620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sz="3600" smtClean="0"/>
              <a:t>Service Traffic: Packet Loss</a:t>
            </a:r>
            <a:endParaRPr lang="en-US" sz="3600" smtClean="0"/>
          </a:p>
        </p:txBody>
      </p:sp>
      <p:pic>
        <p:nvPicPr>
          <p:cNvPr id="20483" name="Picture 10059"/>
          <p:cNvPicPr>
            <a:picLocks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258888" y="1341438"/>
            <a:ext cx="7775575" cy="5334000"/>
          </a:xfrm>
          <a:noFill/>
        </p:spPr>
      </p:pic>
      <p:grpSp>
        <p:nvGrpSpPr>
          <p:cNvPr id="20484" name="Group 10092"/>
          <p:cNvGrpSpPr>
            <a:grpSpLocks/>
          </p:cNvGrpSpPr>
          <p:nvPr/>
        </p:nvGrpSpPr>
        <p:grpSpPr bwMode="auto">
          <a:xfrm>
            <a:off x="1979613" y="1557338"/>
            <a:ext cx="6408737" cy="2016125"/>
            <a:chOff x="1066" y="981"/>
            <a:chExt cx="4037" cy="1270"/>
          </a:xfrm>
        </p:grpSpPr>
        <p:sp>
          <p:nvSpPr>
            <p:cNvPr id="20530" name="Line 10060"/>
            <p:cNvSpPr>
              <a:spLocks noChangeShapeType="1"/>
            </p:cNvSpPr>
            <p:nvPr/>
          </p:nvSpPr>
          <p:spPr bwMode="auto">
            <a:xfrm>
              <a:off x="1066" y="2251"/>
              <a:ext cx="36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none" w="lg" len="lg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0531" name="Line 10062"/>
            <p:cNvSpPr>
              <a:spLocks noChangeShapeType="1"/>
            </p:cNvSpPr>
            <p:nvPr/>
          </p:nvSpPr>
          <p:spPr bwMode="auto">
            <a:xfrm>
              <a:off x="1417" y="2115"/>
              <a:ext cx="0" cy="1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none" w="lg" len="lg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grpSp>
          <p:nvGrpSpPr>
            <p:cNvPr id="20532" name="Group 10066"/>
            <p:cNvGrpSpPr>
              <a:grpSpLocks/>
            </p:cNvGrpSpPr>
            <p:nvPr/>
          </p:nvGrpSpPr>
          <p:grpSpPr bwMode="auto">
            <a:xfrm>
              <a:off x="1413" y="1876"/>
              <a:ext cx="663" cy="251"/>
              <a:chOff x="1413" y="1876"/>
              <a:chExt cx="663" cy="251"/>
            </a:xfrm>
          </p:grpSpPr>
          <p:sp>
            <p:nvSpPr>
              <p:cNvPr id="20553" name="Line 10061"/>
              <p:cNvSpPr>
                <a:spLocks noChangeShapeType="1"/>
              </p:cNvSpPr>
              <p:nvPr/>
            </p:nvSpPr>
            <p:spPr bwMode="auto">
              <a:xfrm>
                <a:off x="1413" y="2115"/>
                <a:ext cx="31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none" w="lg" len="lg"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0554" name="Line 10063"/>
              <p:cNvSpPr>
                <a:spLocks noChangeShapeType="1"/>
              </p:cNvSpPr>
              <p:nvPr/>
            </p:nvSpPr>
            <p:spPr bwMode="auto">
              <a:xfrm>
                <a:off x="1740" y="1991"/>
                <a:ext cx="0" cy="13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none" w="lg" len="lg"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0555" name="Line 10064"/>
              <p:cNvSpPr>
                <a:spLocks noChangeShapeType="1"/>
              </p:cNvSpPr>
              <p:nvPr/>
            </p:nvSpPr>
            <p:spPr bwMode="auto">
              <a:xfrm>
                <a:off x="1749" y="2000"/>
                <a:ext cx="31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none" w="lg" len="lg"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0556" name="Line 10065"/>
              <p:cNvSpPr>
                <a:spLocks noChangeShapeType="1"/>
              </p:cNvSpPr>
              <p:nvPr/>
            </p:nvSpPr>
            <p:spPr bwMode="auto">
              <a:xfrm>
                <a:off x="2076" y="1876"/>
                <a:ext cx="0" cy="13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none" w="lg" len="lg"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20533" name="Group 10067"/>
            <p:cNvGrpSpPr>
              <a:grpSpLocks/>
            </p:cNvGrpSpPr>
            <p:nvPr/>
          </p:nvGrpSpPr>
          <p:grpSpPr bwMode="auto">
            <a:xfrm>
              <a:off x="2081" y="1616"/>
              <a:ext cx="663" cy="251"/>
              <a:chOff x="1413" y="1876"/>
              <a:chExt cx="663" cy="251"/>
            </a:xfrm>
          </p:grpSpPr>
          <p:sp>
            <p:nvSpPr>
              <p:cNvPr id="20549" name="Line 10068"/>
              <p:cNvSpPr>
                <a:spLocks noChangeShapeType="1"/>
              </p:cNvSpPr>
              <p:nvPr/>
            </p:nvSpPr>
            <p:spPr bwMode="auto">
              <a:xfrm>
                <a:off x="1413" y="2115"/>
                <a:ext cx="31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none" w="lg" len="lg"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0550" name="Line 10069"/>
              <p:cNvSpPr>
                <a:spLocks noChangeShapeType="1"/>
              </p:cNvSpPr>
              <p:nvPr/>
            </p:nvSpPr>
            <p:spPr bwMode="auto">
              <a:xfrm>
                <a:off x="1740" y="1991"/>
                <a:ext cx="0" cy="13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none" w="lg" len="lg"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0551" name="Line 10070"/>
              <p:cNvSpPr>
                <a:spLocks noChangeShapeType="1"/>
              </p:cNvSpPr>
              <p:nvPr/>
            </p:nvSpPr>
            <p:spPr bwMode="auto">
              <a:xfrm>
                <a:off x="1749" y="2000"/>
                <a:ext cx="31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none" w="lg" len="lg"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0552" name="Line 10071"/>
              <p:cNvSpPr>
                <a:spLocks noChangeShapeType="1"/>
              </p:cNvSpPr>
              <p:nvPr/>
            </p:nvSpPr>
            <p:spPr bwMode="auto">
              <a:xfrm>
                <a:off x="2076" y="1876"/>
                <a:ext cx="0" cy="13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none" w="lg" len="lg"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20534" name="Group 10072"/>
            <p:cNvGrpSpPr>
              <a:grpSpLocks/>
            </p:cNvGrpSpPr>
            <p:nvPr/>
          </p:nvGrpSpPr>
          <p:grpSpPr bwMode="auto">
            <a:xfrm>
              <a:off x="2765" y="1365"/>
              <a:ext cx="663" cy="251"/>
              <a:chOff x="1413" y="1876"/>
              <a:chExt cx="663" cy="251"/>
            </a:xfrm>
          </p:grpSpPr>
          <p:sp>
            <p:nvSpPr>
              <p:cNvPr id="20545" name="Line 10073"/>
              <p:cNvSpPr>
                <a:spLocks noChangeShapeType="1"/>
              </p:cNvSpPr>
              <p:nvPr/>
            </p:nvSpPr>
            <p:spPr bwMode="auto">
              <a:xfrm>
                <a:off x="1413" y="2115"/>
                <a:ext cx="31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none" w="lg" len="lg"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0546" name="Line 10074"/>
              <p:cNvSpPr>
                <a:spLocks noChangeShapeType="1"/>
              </p:cNvSpPr>
              <p:nvPr/>
            </p:nvSpPr>
            <p:spPr bwMode="auto">
              <a:xfrm>
                <a:off x="1740" y="1991"/>
                <a:ext cx="0" cy="13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none" w="lg" len="lg"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0547" name="Line 10075"/>
              <p:cNvSpPr>
                <a:spLocks noChangeShapeType="1"/>
              </p:cNvSpPr>
              <p:nvPr/>
            </p:nvSpPr>
            <p:spPr bwMode="auto">
              <a:xfrm>
                <a:off x="1749" y="2000"/>
                <a:ext cx="31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none" w="lg" len="lg"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0548" name="Line 10076"/>
              <p:cNvSpPr>
                <a:spLocks noChangeShapeType="1"/>
              </p:cNvSpPr>
              <p:nvPr/>
            </p:nvSpPr>
            <p:spPr bwMode="auto">
              <a:xfrm>
                <a:off x="2076" y="1876"/>
                <a:ext cx="0" cy="13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none" w="lg" len="lg"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20535" name="Group 10077"/>
            <p:cNvGrpSpPr>
              <a:grpSpLocks/>
            </p:cNvGrpSpPr>
            <p:nvPr/>
          </p:nvGrpSpPr>
          <p:grpSpPr bwMode="auto">
            <a:xfrm>
              <a:off x="3434" y="1111"/>
              <a:ext cx="663" cy="251"/>
              <a:chOff x="1413" y="1876"/>
              <a:chExt cx="663" cy="251"/>
            </a:xfrm>
          </p:grpSpPr>
          <p:sp>
            <p:nvSpPr>
              <p:cNvPr id="20541" name="Line 10078"/>
              <p:cNvSpPr>
                <a:spLocks noChangeShapeType="1"/>
              </p:cNvSpPr>
              <p:nvPr/>
            </p:nvSpPr>
            <p:spPr bwMode="auto">
              <a:xfrm>
                <a:off x="1413" y="2115"/>
                <a:ext cx="31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none" w="lg" len="lg"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0542" name="Line 10079"/>
              <p:cNvSpPr>
                <a:spLocks noChangeShapeType="1"/>
              </p:cNvSpPr>
              <p:nvPr/>
            </p:nvSpPr>
            <p:spPr bwMode="auto">
              <a:xfrm>
                <a:off x="1740" y="1991"/>
                <a:ext cx="0" cy="13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none" w="lg" len="lg"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0543" name="Line 10080"/>
              <p:cNvSpPr>
                <a:spLocks noChangeShapeType="1"/>
              </p:cNvSpPr>
              <p:nvPr/>
            </p:nvSpPr>
            <p:spPr bwMode="auto">
              <a:xfrm>
                <a:off x="1749" y="2000"/>
                <a:ext cx="31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none" w="lg" len="lg"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0544" name="Line 10081"/>
              <p:cNvSpPr>
                <a:spLocks noChangeShapeType="1"/>
              </p:cNvSpPr>
              <p:nvPr/>
            </p:nvSpPr>
            <p:spPr bwMode="auto">
              <a:xfrm>
                <a:off x="2076" y="1876"/>
                <a:ext cx="0" cy="13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none" w="lg" len="lg"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20536" name="Line 10083"/>
            <p:cNvSpPr>
              <a:spLocks noChangeShapeType="1"/>
            </p:cNvSpPr>
            <p:nvPr/>
          </p:nvSpPr>
          <p:spPr bwMode="auto">
            <a:xfrm>
              <a:off x="4111" y="1105"/>
              <a:ext cx="31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none" w="lg" len="lg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0537" name="Line 10084"/>
            <p:cNvSpPr>
              <a:spLocks noChangeShapeType="1"/>
            </p:cNvSpPr>
            <p:nvPr/>
          </p:nvSpPr>
          <p:spPr bwMode="auto">
            <a:xfrm>
              <a:off x="4438" y="981"/>
              <a:ext cx="0" cy="1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none" w="lg" len="lg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0538" name="Line 10085"/>
            <p:cNvSpPr>
              <a:spLocks noChangeShapeType="1"/>
            </p:cNvSpPr>
            <p:nvPr/>
          </p:nvSpPr>
          <p:spPr bwMode="auto">
            <a:xfrm>
              <a:off x="4447" y="990"/>
              <a:ext cx="31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none" w="lg" len="lg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0539" name="Line 10086"/>
            <p:cNvSpPr>
              <a:spLocks noChangeShapeType="1"/>
            </p:cNvSpPr>
            <p:nvPr/>
          </p:nvSpPr>
          <p:spPr bwMode="auto">
            <a:xfrm flipH="1" flipV="1">
              <a:off x="4774" y="1002"/>
              <a:ext cx="11" cy="124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none" w="lg" len="lg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0540" name="Line 10091"/>
            <p:cNvSpPr>
              <a:spLocks noChangeShapeType="1"/>
            </p:cNvSpPr>
            <p:nvPr/>
          </p:nvSpPr>
          <p:spPr bwMode="auto">
            <a:xfrm>
              <a:off x="4773" y="2251"/>
              <a:ext cx="33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none" w="lg" len="lg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20485" name="Group 10093"/>
          <p:cNvGrpSpPr>
            <a:grpSpLocks/>
          </p:cNvGrpSpPr>
          <p:nvPr/>
        </p:nvGrpSpPr>
        <p:grpSpPr bwMode="auto">
          <a:xfrm>
            <a:off x="1979613" y="4086225"/>
            <a:ext cx="6408737" cy="2160588"/>
            <a:chOff x="1066" y="981"/>
            <a:chExt cx="4037" cy="1270"/>
          </a:xfrm>
        </p:grpSpPr>
        <p:sp>
          <p:nvSpPr>
            <p:cNvPr id="20503" name="Line 10094"/>
            <p:cNvSpPr>
              <a:spLocks noChangeShapeType="1"/>
            </p:cNvSpPr>
            <p:nvPr/>
          </p:nvSpPr>
          <p:spPr bwMode="auto">
            <a:xfrm>
              <a:off x="1066" y="2251"/>
              <a:ext cx="36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none" w="lg" len="lg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0504" name="Line 10095"/>
            <p:cNvSpPr>
              <a:spLocks noChangeShapeType="1"/>
            </p:cNvSpPr>
            <p:nvPr/>
          </p:nvSpPr>
          <p:spPr bwMode="auto">
            <a:xfrm>
              <a:off x="1417" y="2115"/>
              <a:ext cx="0" cy="1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none" w="lg" len="lg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grpSp>
          <p:nvGrpSpPr>
            <p:cNvPr id="20505" name="Group 10096"/>
            <p:cNvGrpSpPr>
              <a:grpSpLocks/>
            </p:cNvGrpSpPr>
            <p:nvPr/>
          </p:nvGrpSpPr>
          <p:grpSpPr bwMode="auto">
            <a:xfrm>
              <a:off x="1413" y="1876"/>
              <a:ext cx="663" cy="251"/>
              <a:chOff x="1413" y="1876"/>
              <a:chExt cx="663" cy="251"/>
            </a:xfrm>
          </p:grpSpPr>
          <p:sp>
            <p:nvSpPr>
              <p:cNvPr id="20526" name="Line 10097"/>
              <p:cNvSpPr>
                <a:spLocks noChangeShapeType="1"/>
              </p:cNvSpPr>
              <p:nvPr/>
            </p:nvSpPr>
            <p:spPr bwMode="auto">
              <a:xfrm>
                <a:off x="1413" y="2115"/>
                <a:ext cx="31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none" w="lg" len="lg"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0527" name="Line 10098"/>
              <p:cNvSpPr>
                <a:spLocks noChangeShapeType="1"/>
              </p:cNvSpPr>
              <p:nvPr/>
            </p:nvSpPr>
            <p:spPr bwMode="auto">
              <a:xfrm>
                <a:off x="1740" y="1991"/>
                <a:ext cx="0" cy="13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none" w="lg" len="lg"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0528" name="Line 10099"/>
              <p:cNvSpPr>
                <a:spLocks noChangeShapeType="1"/>
              </p:cNvSpPr>
              <p:nvPr/>
            </p:nvSpPr>
            <p:spPr bwMode="auto">
              <a:xfrm>
                <a:off x="1749" y="2000"/>
                <a:ext cx="31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none" w="lg" len="lg"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0529" name="Line 10100"/>
              <p:cNvSpPr>
                <a:spLocks noChangeShapeType="1"/>
              </p:cNvSpPr>
              <p:nvPr/>
            </p:nvSpPr>
            <p:spPr bwMode="auto">
              <a:xfrm>
                <a:off x="2076" y="1876"/>
                <a:ext cx="0" cy="13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none" w="lg" len="lg"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20506" name="Group 10101"/>
            <p:cNvGrpSpPr>
              <a:grpSpLocks/>
            </p:cNvGrpSpPr>
            <p:nvPr/>
          </p:nvGrpSpPr>
          <p:grpSpPr bwMode="auto">
            <a:xfrm>
              <a:off x="2081" y="1616"/>
              <a:ext cx="663" cy="251"/>
              <a:chOff x="1413" y="1876"/>
              <a:chExt cx="663" cy="251"/>
            </a:xfrm>
          </p:grpSpPr>
          <p:sp>
            <p:nvSpPr>
              <p:cNvPr id="20522" name="Line 10102"/>
              <p:cNvSpPr>
                <a:spLocks noChangeShapeType="1"/>
              </p:cNvSpPr>
              <p:nvPr/>
            </p:nvSpPr>
            <p:spPr bwMode="auto">
              <a:xfrm>
                <a:off x="1413" y="2115"/>
                <a:ext cx="31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none" w="lg" len="lg"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0523" name="Line 10103"/>
              <p:cNvSpPr>
                <a:spLocks noChangeShapeType="1"/>
              </p:cNvSpPr>
              <p:nvPr/>
            </p:nvSpPr>
            <p:spPr bwMode="auto">
              <a:xfrm>
                <a:off x="1740" y="1991"/>
                <a:ext cx="0" cy="13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none" w="lg" len="lg"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0524" name="Line 10104"/>
              <p:cNvSpPr>
                <a:spLocks noChangeShapeType="1"/>
              </p:cNvSpPr>
              <p:nvPr/>
            </p:nvSpPr>
            <p:spPr bwMode="auto">
              <a:xfrm>
                <a:off x="1749" y="2000"/>
                <a:ext cx="31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none" w="lg" len="lg"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0525" name="Line 10105"/>
              <p:cNvSpPr>
                <a:spLocks noChangeShapeType="1"/>
              </p:cNvSpPr>
              <p:nvPr/>
            </p:nvSpPr>
            <p:spPr bwMode="auto">
              <a:xfrm>
                <a:off x="2076" y="1876"/>
                <a:ext cx="0" cy="13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none" w="lg" len="lg"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20507" name="Group 10106"/>
            <p:cNvGrpSpPr>
              <a:grpSpLocks/>
            </p:cNvGrpSpPr>
            <p:nvPr/>
          </p:nvGrpSpPr>
          <p:grpSpPr bwMode="auto">
            <a:xfrm>
              <a:off x="2765" y="1365"/>
              <a:ext cx="663" cy="251"/>
              <a:chOff x="1413" y="1876"/>
              <a:chExt cx="663" cy="251"/>
            </a:xfrm>
          </p:grpSpPr>
          <p:sp>
            <p:nvSpPr>
              <p:cNvPr id="20518" name="Line 10107"/>
              <p:cNvSpPr>
                <a:spLocks noChangeShapeType="1"/>
              </p:cNvSpPr>
              <p:nvPr/>
            </p:nvSpPr>
            <p:spPr bwMode="auto">
              <a:xfrm>
                <a:off x="1413" y="2115"/>
                <a:ext cx="31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none" w="lg" len="lg"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0519" name="Line 10108"/>
              <p:cNvSpPr>
                <a:spLocks noChangeShapeType="1"/>
              </p:cNvSpPr>
              <p:nvPr/>
            </p:nvSpPr>
            <p:spPr bwMode="auto">
              <a:xfrm>
                <a:off x="1740" y="1991"/>
                <a:ext cx="0" cy="13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none" w="lg" len="lg"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0520" name="Line 10109"/>
              <p:cNvSpPr>
                <a:spLocks noChangeShapeType="1"/>
              </p:cNvSpPr>
              <p:nvPr/>
            </p:nvSpPr>
            <p:spPr bwMode="auto">
              <a:xfrm>
                <a:off x="1749" y="2000"/>
                <a:ext cx="31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none" w="lg" len="lg"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0521" name="Line 10110"/>
              <p:cNvSpPr>
                <a:spLocks noChangeShapeType="1"/>
              </p:cNvSpPr>
              <p:nvPr/>
            </p:nvSpPr>
            <p:spPr bwMode="auto">
              <a:xfrm>
                <a:off x="2076" y="1876"/>
                <a:ext cx="0" cy="13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none" w="lg" len="lg"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20508" name="Group 10111"/>
            <p:cNvGrpSpPr>
              <a:grpSpLocks/>
            </p:cNvGrpSpPr>
            <p:nvPr/>
          </p:nvGrpSpPr>
          <p:grpSpPr bwMode="auto">
            <a:xfrm>
              <a:off x="3434" y="1111"/>
              <a:ext cx="663" cy="251"/>
              <a:chOff x="1413" y="1876"/>
              <a:chExt cx="663" cy="251"/>
            </a:xfrm>
          </p:grpSpPr>
          <p:sp>
            <p:nvSpPr>
              <p:cNvPr id="20514" name="Line 10112"/>
              <p:cNvSpPr>
                <a:spLocks noChangeShapeType="1"/>
              </p:cNvSpPr>
              <p:nvPr/>
            </p:nvSpPr>
            <p:spPr bwMode="auto">
              <a:xfrm>
                <a:off x="1413" y="2115"/>
                <a:ext cx="31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none" w="lg" len="lg"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0515" name="Line 10113"/>
              <p:cNvSpPr>
                <a:spLocks noChangeShapeType="1"/>
              </p:cNvSpPr>
              <p:nvPr/>
            </p:nvSpPr>
            <p:spPr bwMode="auto">
              <a:xfrm>
                <a:off x="1740" y="1991"/>
                <a:ext cx="0" cy="13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none" w="lg" len="lg"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0516" name="Line 10114"/>
              <p:cNvSpPr>
                <a:spLocks noChangeShapeType="1"/>
              </p:cNvSpPr>
              <p:nvPr/>
            </p:nvSpPr>
            <p:spPr bwMode="auto">
              <a:xfrm>
                <a:off x="1749" y="2000"/>
                <a:ext cx="31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none" w="lg" len="lg"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0517" name="Line 10115"/>
              <p:cNvSpPr>
                <a:spLocks noChangeShapeType="1"/>
              </p:cNvSpPr>
              <p:nvPr/>
            </p:nvSpPr>
            <p:spPr bwMode="auto">
              <a:xfrm>
                <a:off x="2076" y="1876"/>
                <a:ext cx="0" cy="13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none" w="lg" len="lg"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20509" name="Line 10116"/>
            <p:cNvSpPr>
              <a:spLocks noChangeShapeType="1"/>
            </p:cNvSpPr>
            <p:nvPr/>
          </p:nvSpPr>
          <p:spPr bwMode="auto">
            <a:xfrm>
              <a:off x="4111" y="1105"/>
              <a:ext cx="31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none" w="lg" len="lg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0510" name="Line 10117"/>
            <p:cNvSpPr>
              <a:spLocks noChangeShapeType="1"/>
            </p:cNvSpPr>
            <p:nvPr/>
          </p:nvSpPr>
          <p:spPr bwMode="auto">
            <a:xfrm>
              <a:off x="4438" y="981"/>
              <a:ext cx="0" cy="1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none" w="lg" len="lg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0511" name="Line 10118"/>
            <p:cNvSpPr>
              <a:spLocks noChangeShapeType="1"/>
            </p:cNvSpPr>
            <p:nvPr/>
          </p:nvSpPr>
          <p:spPr bwMode="auto">
            <a:xfrm>
              <a:off x="4447" y="990"/>
              <a:ext cx="31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none" w="lg" len="lg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0512" name="Line 10119"/>
            <p:cNvSpPr>
              <a:spLocks noChangeShapeType="1"/>
            </p:cNvSpPr>
            <p:nvPr/>
          </p:nvSpPr>
          <p:spPr bwMode="auto">
            <a:xfrm flipH="1" flipV="1">
              <a:off x="4774" y="1002"/>
              <a:ext cx="11" cy="124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none" w="lg" len="lg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0513" name="Line 10120"/>
            <p:cNvSpPr>
              <a:spLocks noChangeShapeType="1"/>
            </p:cNvSpPr>
            <p:nvPr/>
          </p:nvSpPr>
          <p:spPr bwMode="auto">
            <a:xfrm>
              <a:off x="4773" y="2251"/>
              <a:ext cx="33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none" w="lg" len="lg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sp>
        <p:nvSpPr>
          <p:cNvPr id="20486" name="Text Box 10121"/>
          <p:cNvSpPr txBox="1">
            <a:spLocks/>
          </p:cNvSpPr>
          <p:nvPr/>
        </p:nvSpPr>
        <p:spPr bwMode="auto">
          <a:xfrm>
            <a:off x="107950" y="2133600"/>
            <a:ext cx="1651000" cy="1296988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0000"/>
                </a:solidFill>
              </a:rPr>
              <a:t>Inter-Pkt </a:t>
            </a:r>
            <a:br>
              <a:rPr lang="en-US" sz="2400">
                <a:solidFill>
                  <a:srgbClr val="000000"/>
                </a:solidFill>
              </a:rPr>
            </a:br>
            <a:r>
              <a:rPr lang="en-US" sz="2400">
                <a:solidFill>
                  <a:srgbClr val="000000"/>
                </a:solidFill>
              </a:rPr>
              <a:t>Gap [ms]</a:t>
            </a:r>
            <a:endParaRPr lang="en-US" sz="2400"/>
          </a:p>
          <a:p>
            <a:endParaRPr lang="en-US" sz="2400"/>
          </a:p>
        </p:txBody>
      </p:sp>
      <p:sp>
        <p:nvSpPr>
          <p:cNvPr id="20487" name="Text Box 10122"/>
          <p:cNvSpPr txBox="1">
            <a:spLocks/>
          </p:cNvSpPr>
          <p:nvPr/>
        </p:nvSpPr>
        <p:spPr bwMode="auto">
          <a:xfrm>
            <a:off x="179388" y="4581525"/>
            <a:ext cx="1311275" cy="1296988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0000"/>
                </a:solidFill>
              </a:rPr>
              <a:t>Payload</a:t>
            </a:r>
            <a:br>
              <a:rPr lang="en-US" sz="2400">
                <a:solidFill>
                  <a:srgbClr val="000000"/>
                </a:solidFill>
              </a:rPr>
            </a:br>
            <a:r>
              <a:rPr lang="en-US" sz="2400">
                <a:solidFill>
                  <a:srgbClr val="000000"/>
                </a:solidFill>
              </a:rPr>
              <a:t> [Bytes]</a:t>
            </a:r>
            <a:endParaRPr lang="en-US" sz="2400"/>
          </a:p>
          <a:p>
            <a:endParaRPr lang="en-US" sz="2400"/>
          </a:p>
        </p:txBody>
      </p:sp>
      <p:sp>
        <p:nvSpPr>
          <p:cNvPr id="20488" name="Line 10123"/>
          <p:cNvSpPr>
            <a:spLocks noChangeShapeType="1"/>
          </p:cNvSpPr>
          <p:nvPr/>
        </p:nvSpPr>
        <p:spPr bwMode="auto">
          <a:xfrm>
            <a:off x="2195513" y="4273550"/>
            <a:ext cx="2889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lg" len="lg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0489" name="Rectangle 10125"/>
          <p:cNvSpPr>
            <a:spLocks/>
          </p:cNvSpPr>
          <p:nvPr/>
        </p:nvSpPr>
        <p:spPr bwMode="auto">
          <a:xfrm>
            <a:off x="8101013" y="1196975"/>
            <a:ext cx="908050" cy="366713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</p:spPr>
        <p:txBody>
          <a:bodyPr wrap="none">
            <a:spAutoFit/>
          </a:bodyPr>
          <a:lstStyle/>
          <a:p>
            <a:r>
              <a:rPr lang="it-IT" sz="1800"/>
              <a:t>Loss %</a:t>
            </a:r>
            <a:endParaRPr lang="en-US" sz="1800"/>
          </a:p>
        </p:txBody>
      </p:sp>
      <p:sp>
        <p:nvSpPr>
          <p:cNvPr id="20490" name="Rectangle 10126"/>
          <p:cNvSpPr>
            <a:spLocks/>
          </p:cNvSpPr>
          <p:nvPr/>
        </p:nvSpPr>
        <p:spPr bwMode="auto">
          <a:xfrm>
            <a:off x="4427538" y="6446838"/>
            <a:ext cx="1057275" cy="366712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000000"/>
                </a:solidFill>
              </a:rPr>
              <a:t>Time [s]</a:t>
            </a:r>
          </a:p>
        </p:txBody>
      </p:sp>
      <p:sp>
        <p:nvSpPr>
          <p:cNvPr id="612245" name="Rectangle 10133"/>
          <p:cNvSpPr>
            <a:spLocks/>
          </p:cNvSpPr>
          <p:nvPr/>
        </p:nvSpPr>
        <p:spPr bwMode="auto">
          <a:xfrm>
            <a:off x="1979613" y="4076700"/>
            <a:ext cx="1079500" cy="2160588"/>
          </a:xfrm>
          <a:prstGeom prst="rect">
            <a:avLst/>
          </a:prstGeom>
          <a:solidFill>
            <a:srgbClr val="00FF00">
              <a:alpha val="25098"/>
            </a:srgbClr>
          </a:solidFill>
          <a:ln w="9525">
            <a:noFill/>
            <a:miter lim="800000"/>
            <a:headEnd/>
            <a:tailEnd type="none" w="lg" len="lg"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12246" name="Rectangle 10134"/>
          <p:cNvSpPr>
            <a:spLocks/>
          </p:cNvSpPr>
          <p:nvPr/>
        </p:nvSpPr>
        <p:spPr bwMode="auto">
          <a:xfrm>
            <a:off x="7885113" y="4076700"/>
            <a:ext cx="503237" cy="2160588"/>
          </a:xfrm>
          <a:prstGeom prst="rect">
            <a:avLst/>
          </a:prstGeom>
          <a:solidFill>
            <a:srgbClr val="00FF00">
              <a:alpha val="25098"/>
            </a:srgbClr>
          </a:solidFill>
          <a:ln w="9525">
            <a:noFill/>
            <a:miter lim="800000"/>
            <a:headEnd/>
            <a:tailEnd type="none" w="lg" len="lg"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12247" name="Rectangle 10135"/>
          <p:cNvSpPr>
            <a:spLocks/>
          </p:cNvSpPr>
          <p:nvPr/>
        </p:nvSpPr>
        <p:spPr bwMode="auto">
          <a:xfrm>
            <a:off x="1979613" y="1538288"/>
            <a:ext cx="1079500" cy="2055812"/>
          </a:xfrm>
          <a:prstGeom prst="rect">
            <a:avLst/>
          </a:prstGeom>
          <a:solidFill>
            <a:srgbClr val="00FF00">
              <a:alpha val="25098"/>
            </a:srgbClr>
          </a:solidFill>
          <a:ln w="9525">
            <a:noFill/>
            <a:miter lim="800000"/>
            <a:headEnd/>
            <a:tailEnd type="none" w="lg" len="lg"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12248" name="Rectangle 10136"/>
          <p:cNvSpPr>
            <a:spLocks/>
          </p:cNvSpPr>
          <p:nvPr/>
        </p:nvSpPr>
        <p:spPr bwMode="auto">
          <a:xfrm>
            <a:off x="7885113" y="1538288"/>
            <a:ext cx="503237" cy="2055812"/>
          </a:xfrm>
          <a:prstGeom prst="rect">
            <a:avLst/>
          </a:prstGeom>
          <a:solidFill>
            <a:srgbClr val="00FF00">
              <a:alpha val="25098"/>
            </a:srgbClr>
          </a:solidFill>
          <a:ln w="9525">
            <a:noFill/>
            <a:miter lim="800000"/>
            <a:headEnd/>
            <a:tailEnd type="none" w="lg" len="lg"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12253" name="Rectangle 10141"/>
          <p:cNvSpPr>
            <a:spLocks/>
          </p:cNvSpPr>
          <p:nvPr/>
        </p:nvSpPr>
        <p:spPr bwMode="auto">
          <a:xfrm>
            <a:off x="3059113" y="4076700"/>
            <a:ext cx="1584325" cy="2160588"/>
          </a:xfrm>
          <a:prstGeom prst="rect">
            <a:avLst/>
          </a:prstGeom>
          <a:solidFill>
            <a:srgbClr val="FFFF00">
              <a:alpha val="25098"/>
            </a:srgbClr>
          </a:solidFill>
          <a:ln w="9525">
            <a:noFill/>
            <a:miter lim="800000"/>
            <a:headEnd/>
            <a:tailEnd type="none" w="lg" len="lg"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12254" name="Rectangle 10142"/>
          <p:cNvSpPr>
            <a:spLocks/>
          </p:cNvSpPr>
          <p:nvPr/>
        </p:nvSpPr>
        <p:spPr bwMode="auto">
          <a:xfrm>
            <a:off x="3059113" y="1538288"/>
            <a:ext cx="1584325" cy="2055812"/>
          </a:xfrm>
          <a:prstGeom prst="rect">
            <a:avLst/>
          </a:prstGeom>
          <a:solidFill>
            <a:srgbClr val="FFFF00">
              <a:alpha val="25098"/>
            </a:srgbClr>
          </a:solidFill>
          <a:ln w="9525">
            <a:noFill/>
            <a:miter lim="800000"/>
            <a:headEnd/>
            <a:tailEnd type="none" w="lg" len="lg"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12255" name="Rectangle 10143"/>
          <p:cNvSpPr>
            <a:spLocks/>
          </p:cNvSpPr>
          <p:nvPr/>
        </p:nvSpPr>
        <p:spPr bwMode="auto">
          <a:xfrm>
            <a:off x="4643438" y="4086225"/>
            <a:ext cx="3241675" cy="2160588"/>
          </a:xfrm>
          <a:prstGeom prst="rect">
            <a:avLst/>
          </a:prstGeom>
          <a:solidFill>
            <a:srgbClr val="FF0000">
              <a:alpha val="25098"/>
            </a:srgbClr>
          </a:solidFill>
          <a:ln w="9525">
            <a:noFill/>
            <a:miter lim="800000"/>
            <a:headEnd/>
            <a:tailEnd type="none" w="lg" len="lg"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12256" name="Rectangle 10144"/>
          <p:cNvSpPr>
            <a:spLocks/>
          </p:cNvSpPr>
          <p:nvPr/>
        </p:nvSpPr>
        <p:spPr bwMode="auto">
          <a:xfrm>
            <a:off x="4643438" y="1547813"/>
            <a:ext cx="3241675" cy="2055812"/>
          </a:xfrm>
          <a:prstGeom prst="rect">
            <a:avLst/>
          </a:prstGeom>
          <a:solidFill>
            <a:srgbClr val="FF0000">
              <a:alpha val="25098"/>
            </a:srgbClr>
          </a:solidFill>
          <a:ln w="9525">
            <a:noFill/>
            <a:miter lim="800000"/>
            <a:headEnd/>
            <a:tailEnd type="none" w="lg" len="lg"/>
          </a:ln>
        </p:spPr>
        <p:txBody>
          <a:bodyPr anchor="ctr">
            <a:spAutoFit/>
          </a:bodyPr>
          <a:lstStyle/>
          <a:p>
            <a:endParaRPr lang="en-US" sz="1800"/>
          </a:p>
        </p:txBody>
      </p:sp>
      <p:sp>
        <p:nvSpPr>
          <p:cNvPr id="20499" name="Text Box 10124"/>
          <p:cNvSpPr txBox="1">
            <a:spLocks/>
          </p:cNvSpPr>
          <p:nvPr/>
        </p:nvSpPr>
        <p:spPr bwMode="auto">
          <a:xfrm>
            <a:off x="2484438" y="4070350"/>
            <a:ext cx="1439862" cy="366713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</p:spPr>
        <p:txBody>
          <a:bodyPr wrap="none">
            <a:spAutoFit/>
          </a:bodyPr>
          <a:lstStyle/>
          <a:p>
            <a:r>
              <a:rPr lang="it-IT" sz="1800"/>
              <a:t>Loss profile</a:t>
            </a:r>
            <a:endParaRPr lang="en-US" sz="1800"/>
          </a:p>
        </p:txBody>
      </p:sp>
      <p:sp>
        <p:nvSpPr>
          <p:cNvPr id="612268" name="Text Box 10156"/>
          <p:cNvSpPr txBox="1">
            <a:spLocks/>
          </p:cNvSpPr>
          <p:nvPr/>
        </p:nvSpPr>
        <p:spPr bwMode="auto">
          <a:xfrm>
            <a:off x="5156200" y="2852738"/>
            <a:ext cx="2312988" cy="641350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</p:spPr>
        <p:txBody>
          <a:bodyPr wrap="none">
            <a:spAutoFit/>
          </a:bodyPr>
          <a:lstStyle/>
          <a:p>
            <a:r>
              <a:rPr lang="it-IT" sz="1800"/>
              <a:t>Aggressively tries </a:t>
            </a:r>
            <a:br>
              <a:rPr lang="it-IT" sz="1800"/>
            </a:br>
            <a:r>
              <a:rPr lang="it-IT" sz="1800"/>
              <a:t>to deal with losses…</a:t>
            </a:r>
            <a:endParaRPr lang="en-US" sz="1800"/>
          </a:p>
        </p:txBody>
      </p:sp>
      <p:sp>
        <p:nvSpPr>
          <p:cNvPr id="612269" name="Text Box 10157"/>
          <p:cNvSpPr txBox="1">
            <a:spLocks/>
          </p:cNvSpPr>
          <p:nvPr/>
        </p:nvSpPr>
        <p:spPr bwMode="auto">
          <a:xfrm>
            <a:off x="5186363" y="5589588"/>
            <a:ext cx="2409825" cy="641350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</p:spPr>
        <p:txBody>
          <a:bodyPr wrap="none">
            <a:spAutoFit/>
          </a:bodyPr>
          <a:lstStyle/>
          <a:p>
            <a:r>
              <a:rPr lang="it-IT" sz="1800"/>
              <a:t>...by multiplexing old </a:t>
            </a:r>
            <a:br>
              <a:rPr lang="it-IT" sz="1800"/>
            </a:br>
            <a:r>
              <a:rPr lang="it-IT" sz="1800"/>
              <a:t>and new voice blocks</a:t>
            </a:r>
            <a:endParaRPr lang="en-US" sz="1800"/>
          </a:p>
        </p:txBody>
      </p:sp>
      <p:sp>
        <p:nvSpPr>
          <p:cNvPr id="612270" name="Rectangle 10158"/>
          <p:cNvSpPr>
            <a:spLocks/>
          </p:cNvSpPr>
          <p:nvPr/>
        </p:nvSpPr>
        <p:spPr bwMode="auto">
          <a:xfrm>
            <a:off x="2124075" y="2997200"/>
            <a:ext cx="6069013" cy="1846263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FFFFAA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 type="none" w="lg" len="lg"/>
          </a:ln>
        </p:spPr>
        <p:txBody>
          <a:bodyPr wrap="none">
            <a:spAutoFit/>
          </a:bodyPr>
          <a:lstStyle/>
          <a:p>
            <a:endParaRPr lang="it-IT" sz="3200" b="1">
              <a:solidFill>
                <a:srgbClr val="CC3300"/>
              </a:solidFill>
            </a:endParaRPr>
          </a:p>
          <a:p>
            <a:r>
              <a:rPr lang="it-IT" sz="3200" b="1">
                <a:solidFill>
                  <a:srgbClr val="CC3300"/>
                </a:solidFill>
              </a:rPr>
              <a:t>Skype performs loss recovery</a:t>
            </a:r>
          </a:p>
          <a:p>
            <a:endParaRPr lang="en-US" sz="3200" b="1">
              <a:solidFill>
                <a:srgbClr val="CC33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2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2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2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2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2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2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12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12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12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12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2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2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2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12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12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12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12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12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12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12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612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2245" grpId="0" animBg="1"/>
      <p:bldP spid="612246" grpId="0" animBg="1"/>
      <p:bldP spid="612247" grpId="0" animBg="1"/>
      <p:bldP spid="612248" grpId="0" animBg="1"/>
      <p:bldP spid="612253" grpId="0" animBg="1"/>
      <p:bldP spid="612254" grpId="0" animBg="1"/>
      <p:bldP spid="612255" grpId="0" animBg="1"/>
      <p:bldP spid="612268" grpId="0"/>
      <p:bldP spid="612269" grpId="0"/>
      <p:bldP spid="61227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Agenda</a:t>
            </a:r>
            <a:endParaRPr lang="en-US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268413"/>
            <a:ext cx="8915400" cy="5334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mtClean="0"/>
              <a:t>A few words about Skype 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Known facts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Preliminary definitions</a:t>
            </a:r>
          </a:p>
          <a:p>
            <a:pPr lvl="1">
              <a:lnSpc>
                <a:spcPct val="90000"/>
              </a:lnSpc>
            </a:pPr>
            <a:endParaRPr lang="en-US" smtClean="0"/>
          </a:p>
          <a:p>
            <a:pPr>
              <a:lnSpc>
                <a:spcPct val="90000"/>
              </a:lnSpc>
            </a:pPr>
            <a:r>
              <a:rPr lang="en-US" smtClean="0"/>
              <a:t>Investigate Skype “Traffic”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Voice traffic   </a:t>
            </a:r>
          </a:p>
          <a:p>
            <a:pPr lvl="2">
              <a:lnSpc>
                <a:spcPct val="90000"/>
              </a:lnSpc>
            </a:pPr>
            <a:r>
              <a:rPr lang="en-US" smtClean="0"/>
              <a:t>Reaction to network performance degradation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Signaling traffic  </a:t>
            </a:r>
          </a:p>
          <a:p>
            <a:pPr lvl="2">
              <a:lnSpc>
                <a:spcPct val="90000"/>
              </a:lnSpc>
            </a:pPr>
            <a:r>
              <a:rPr lang="en-US" smtClean="0"/>
              <a:t>Signaling patterns &amp; peer selection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Users’ behavior</a:t>
            </a:r>
          </a:p>
          <a:p>
            <a:pPr lvl="2">
              <a:lnSpc>
                <a:spcPct val="90000"/>
              </a:lnSpc>
            </a:pPr>
            <a:r>
              <a:rPr lang="en-US" smtClean="0"/>
              <a:t>Please, see the paper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z="3600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484438" y="2425700"/>
            <a:ext cx="5688012" cy="1439863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4000" b="1" smtClean="0">
                <a:solidFill>
                  <a:srgbClr val="FF6600"/>
                </a:solidFill>
              </a:rPr>
              <a:t>Service traffic</a:t>
            </a:r>
          </a:p>
          <a:p>
            <a:pPr lvl="1">
              <a:lnSpc>
                <a:spcPct val="80000"/>
              </a:lnSpc>
            </a:pPr>
            <a:endParaRPr lang="en-US" sz="3600" smtClean="0"/>
          </a:p>
          <a:p>
            <a:pPr lvl="1">
              <a:lnSpc>
                <a:spcPct val="80000"/>
              </a:lnSpc>
            </a:pPr>
            <a:endParaRPr lang="en-US" sz="1800" smtClean="0"/>
          </a:p>
          <a:p>
            <a:pPr lvl="2">
              <a:lnSpc>
                <a:spcPct val="80000"/>
              </a:lnSpc>
            </a:pPr>
            <a:endParaRPr lang="en-US" sz="3200" smtClean="0"/>
          </a:p>
          <a:p>
            <a:pPr lvl="2">
              <a:lnSpc>
                <a:spcPct val="80000"/>
              </a:lnSpc>
            </a:pPr>
            <a:endParaRPr lang="en-US" sz="3200" smtClean="0"/>
          </a:p>
          <a:p>
            <a:pPr lvl="2">
              <a:lnSpc>
                <a:spcPct val="80000"/>
              </a:lnSpc>
              <a:buFontTx/>
              <a:buNone/>
            </a:pPr>
            <a:endParaRPr lang="en-US" sz="3200" smtClean="0"/>
          </a:p>
          <a:p>
            <a:pPr lvl="2">
              <a:lnSpc>
                <a:spcPct val="80000"/>
              </a:lnSpc>
              <a:buFontTx/>
              <a:buNone/>
            </a:pPr>
            <a:endParaRPr lang="en-US" sz="3200" smtClean="0"/>
          </a:p>
          <a:p>
            <a:pPr lvl="2">
              <a:lnSpc>
                <a:spcPct val="80000"/>
              </a:lnSpc>
              <a:buFontTx/>
              <a:buNone/>
            </a:pPr>
            <a:r>
              <a:rPr lang="en-US" sz="3200" smtClean="0"/>
              <a:t>Video Traffic</a:t>
            </a:r>
          </a:p>
        </p:txBody>
      </p:sp>
      <p:grpSp>
        <p:nvGrpSpPr>
          <p:cNvPr id="21508" name="Group 4"/>
          <p:cNvGrpSpPr>
            <a:grpSpLocks/>
          </p:cNvGrpSpPr>
          <p:nvPr/>
        </p:nvGrpSpPr>
        <p:grpSpPr bwMode="auto">
          <a:xfrm>
            <a:off x="2844800" y="3217863"/>
            <a:ext cx="3325813" cy="931862"/>
            <a:chOff x="3590" y="1071"/>
            <a:chExt cx="2095" cy="587"/>
          </a:xfrm>
        </p:grpSpPr>
        <p:pic>
          <p:nvPicPr>
            <p:cNvPr id="21509" name="Picture 5" descr="Skype Headset"/>
            <p:cNvPicPr preferRelativeResize="0"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90" y="1071"/>
              <a:ext cx="537" cy="587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21510" name="Picture 6" descr="Skype Headset"/>
            <p:cNvPicPr preferRelativeResize="0"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148" y="1071"/>
              <a:ext cx="537" cy="587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21511" name="Line 7"/>
            <p:cNvSpPr>
              <a:spLocks noChangeShapeType="1"/>
            </p:cNvSpPr>
            <p:nvPr/>
          </p:nvSpPr>
          <p:spPr bwMode="auto">
            <a:xfrm>
              <a:off x="4089" y="1298"/>
              <a:ext cx="1104" cy="0"/>
            </a:xfrm>
            <a:prstGeom prst="line">
              <a:avLst/>
            </a:prstGeom>
            <a:noFill/>
            <a:ln w="57150">
              <a:solidFill>
                <a:srgbClr val="FF6600"/>
              </a:solidFill>
              <a:round/>
              <a:headEnd/>
              <a:tailEnd type="triangle" w="lg" len="lg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1512" name="Line 8"/>
            <p:cNvSpPr>
              <a:spLocks noChangeShapeType="1"/>
            </p:cNvSpPr>
            <p:nvPr/>
          </p:nvSpPr>
          <p:spPr bwMode="auto">
            <a:xfrm flipH="1">
              <a:off x="4089" y="1434"/>
              <a:ext cx="1059" cy="0"/>
            </a:xfrm>
            <a:prstGeom prst="line">
              <a:avLst/>
            </a:prstGeom>
            <a:noFill/>
            <a:ln w="57150">
              <a:solidFill>
                <a:srgbClr val="FF6600"/>
              </a:solidFill>
              <a:round/>
              <a:headEnd/>
              <a:tailEnd type="triangle" w="lg" len="lg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pic>
          <p:nvPicPr>
            <p:cNvPr id="21513" name="Picture 9" descr="nistnet_log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331" y="1162"/>
              <a:ext cx="624" cy="4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sz="3600" smtClean="0"/>
              <a:t>Service Traffic: Video Source</a:t>
            </a:r>
            <a:endParaRPr lang="en-US" sz="3600" smtClean="0"/>
          </a:p>
        </p:txBody>
      </p:sp>
      <p:pic>
        <p:nvPicPr>
          <p:cNvPr id="22531" name="Picture 4"/>
          <p:cNvPicPr>
            <a:picLocks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52400" y="1346200"/>
            <a:ext cx="8915400" cy="5230813"/>
          </a:xfrm>
          <a:noFill/>
        </p:spPr>
      </p:pic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0" y="4521200"/>
            <a:ext cx="8964613" cy="2349500"/>
            <a:chOff x="0" y="2840"/>
            <a:chExt cx="5647" cy="1480"/>
          </a:xfrm>
        </p:grpSpPr>
        <p:sp>
          <p:nvSpPr>
            <p:cNvPr id="22553" name="Rectangle 8"/>
            <p:cNvSpPr>
              <a:spLocks/>
            </p:cNvSpPr>
            <p:nvPr/>
          </p:nvSpPr>
          <p:spPr bwMode="auto">
            <a:xfrm>
              <a:off x="0" y="2840"/>
              <a:ext cx="5647" cy="148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 type="none" w="lg" len="lg"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2554" name="Rectangle 9"/>
            <p:cNvSpPr>
              <a:spLocks/>
            </p:cNvSpPr>
            <p:nvPr/>
          </p:nvSpPr>
          <p:spPr bwMode="auto">
            <a:xfrm>
              <a:off x="2744" y="3067"/>
              <a:ext cx="66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 type="none" w="lg" len="lg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</a:rPr>
                <a:t>Time [s]</a:t>
              </a:r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179388" y="2997200"/>
            <a:ext cx="8964612" cy="2232025"/>
            <a:chOff x="0" y="1888"/>
            <a:chExt cx="5647" cy="952"/>
          </a:xfrm>
        </p:grpSpPr>
        <p:sp>
          <p:nvSpPr>
            <p:cNvPr id="22551" name="Rectangle 11"/>
            <p:cNvSpPr>
              <a:spLocks/>
            </p:cNvSpPr>
            <p:nvPr/>
          </p:nvSpPr>
          <p:spPr bwMode="auto">
            <a:xfrm>
              <a:off x="0" y="1888"/>
              <a:ext cx="5647" cy="95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 type="none" w="lg" len="lg"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2552" name="Rectangle 12"/>
            <p:cNvSpPr>
              <a:spLocks/>
            </p:cNvSpPr>
            <p:nvPr/>
          </p:nvSpPr>
          <p:spPr bwMode="auto">
            <a:xfrm>
              <a:off x="2699" y="2024"/>
              <a:ext cx="666" cy="1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 type="none" w="lg" len="lg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</a:rPr>
                <a:t>Time [s]</a:t>
              </a:r>
            </a:p>
          </p:txBody>
        </p:sp>
      </p:grpSp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755650" y="4292600"/>
            <a:ext cx="8712200" cy="1800225"/>
            <a:chOff x="476" y="2704"/>
            <a:chExt cx="5488" cy="1134"/>
          </a:xfrm>
        </p:grpSpPr>
        <p:sp>
          <p:nvSpPr>
            <p:cNvPr id="22547" name="Oval 14"/>
            <p:cNvSpPr>
              <a:spLocks/>
            </p:cNvSpPr>
            <p:nvPr/>
          </p:nvSpPr>
          <p:spPr bwMode="auto">
            <a:xfrm>
              <a:off x="476" y="2704"/>
              <a:ext cx="5239" cy="227"/>
            </a:xfrm>
            <a:prstGeom prst="ellips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none" w="lg" len="lg"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grpSp>
          <p:nvGrpSpPr>
            <p:cNvPr id="22548" name="Group 15"/>
            <p:cNvGrpSpPr>
              <a:grpSpLocks/>
            </p:cNvGrpSpPr>
            <p:nvPr/>
          </p:nvGrpSpPr>
          <p:grpSpPr bwMode="auto">
            <a:xfrm>
              <a:off x="2744" y="2976"/>
              <a:ext cx="3220" cy="862"/>
              <a:chOff x="2087" y="3158"/>
              <a:chExt cx="3220" cy="862"/>
            </a:xfrm>
          </p:grpSpPr>
          <p:sp>
            <p:nvSpPr>
              <p:cNvPr id="22549" name="Rectangle 16"/>
              <p:cNvSpPr>
                <a:spLocks noChangeArrowheads="1"/>
              </p:cNvSpPr>
              <p:nvPr/>
            </p:nvSpPr>
            <p:spPr bwMode="auto">
              <a:xfrm>
                <a:off x="2087" y="3294"/>
                <a:ext cx="3220" cy="5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742950" lvl="1" indent="-285750" eaLnBrk="0" hangingPunct="0">
                  <a:spcBef>
                    <a:spcPct val="20000"/>
                  </a:spcBef>
                </a:pPr>
                <a:r>
                  <a:rPr lang="en-US" sz="2400" i="1"/>
                  <a:t>Back-to-back video</a:t>
                </a:r>
              </a:p>
              <a:p>
                <a:pPr marL="742950" lvl="1" indent="-285750" eaLnBrk="0" hangingPunct="0">
                  <a:spcBef>
                    <a:spcPct val="20000"/>
                  </a:spcBef>
                </a:pPr>
                <a:r>
                  <a:rPr lang="en-US" sz="2400" i="1"/>
                  <a:t>Massages =&gt; frame</a:t>
                </a:r>
              </a:p>
            </p:txBody>
          </p:sp>
          <p:sp>
            <p:nvSpPr>
              <p:cNvPr id="22550" name="AutoShape 17"/>
              <p:cNvSpPr>
                <a:spLocks/>
              </p:cNvSpPr>
              <p:nvPr/>
            </p:nvSpPr>
            <p:spPr bwMode="auto">
              <a:xfrm>
                <a:off x="2608" y="3158"/>
                <a:ext cx="2359" cy="862"/>
              </a:xfrm>
              <a:prstGeom prst="cloudCallout">
                <a:avLst>
                  <a:gd name="adj1" fmla="val -63310"/>
                  <a:gd name="adj2" fmla="val -62991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lg" len="lg"/>
              </a:ln>
            </p:spPr>
            <p:txBody>
              <a:bodyPr/>
              <a:lstStyle/>
              <a:p>
                <a:endParaRPr lang="en-US" sz="3200"/>
              </a:p>
            </p:txBody>
          </p:sp>
        </p:grpSp>
      </p:grpSp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827088" y="3789363"/>
            <a:ext cx="8858250" cy="2016125"/>
            <a:chOff x="521" y="2387"/>
            <a:chExt cx="5580" cy="1270"/>
          </a:xfrm>
        </p:grpSpPr>
        <p:sp>
          <p:nvSpPr>
            <p:cNvPr id="22543" name="Oval 13"/>
            <p:cNvSpPr>
              <a:spLocks/>
            </p:cNvSpPr>
            <p:nvPr/>
          </p:nvSpPr>
          <p:spPr bwMode="auto">
            <a:xfrm>
              <a:off x="521" y="2387"/>
              <a:ext cx="5239" cy="227"/>
            </a:xfrm>
            <a:prstGeom prst="ellips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none" w="lg" len="lg"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grpSp>
          <p:nvGrpSpPr>
            <p:cNvPr id="22544" name="Group 18"/>
            <p:cNvGrpSpPr>
              <a:grpSpLocks/>
            </p:cNvGrpSpPr>
            <p:nvPr/>
          </p:nvGrpSpPr>
          <p:grpSpPr bwMode="auto">
            <a:xfrm>
              <a:off x="2881" y="2795"/>
              <a:ext cx="3220" cy="862"/>
              <a:chOff x="2087" y="3158"/>
              <a:chExt cx="3220" cy="862"/>
            </a:xfrm>
          </p:grpSpPr>
          <p:sp>
            <p:nvSpPr>
              <p:cNvPr id="22545" name="Rectangle 19"/>
              <p:cNvSpPr>
                <a:spLocks noChangeArrowheads="1"/>
              </p:cNvSpPr>
              <p:nvPr/>
            </p:nvSpPr>
            <p:spPr bwMode="auto">
              <a:xfrm>
                <a:off x="2087" y="3294"/>
                <a:ext cx="3220" cy="5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742950" lvl="1" indent="-285750" eaLnBrk="0" hangingPunct="0">
                  <a:spcBef>
                    <a:spcPct val="20000"/>
                  </a:spcBef>
                </a:pPr>
                <a:r>
                  <a:rPr lang="it-IT" sz="2400" i="1"/>
                  <a:t>Usual IPG for</a:t>
                </a:r>
              </a:p>
              <a:p>
                <a:pPr marL="742950" lvl="1" indent="-285750" eaLnBrk="0" hangingPunct="0">
                  <a:spcBef>
                    <a:spcPct val="20000"/>
                  </a:spcBef>
                </a:pPr>
                <a:r>
                  <a:rPr lang="it-IT" sz="2400" i="1"/>
                  <a:t>pure audio messages</a:t>
                </a:r>
              </a:p>
            </p:txBody>
          </p:sp>
          <p:sp>
            <p:nvSpPr>
              <p:cNvPr id="22546" name="AutoShape 20"/>
              <p:cNvSpPr>
                <a:spLocks/>
              </p:cNvSpPr>
              <p:nvPr/>
            </p:nvSpPr>
            <p:spPr bwMode="auto">
              <a:xfrm>
                <a:off x="2608" y="3158"/>
                <a:ext cx="2359" cy="862"/>
              </a:xfrm>
              <a:prstGeom prst="cloudCallout">
                <a:avLst>
                  <a:gd name="adj1" fmla="val -63310"/>
                  <a:gd name="adj2" fmla="val -62991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lg" len="lg"/>
              </a:ln>
            </p:spPr>
            <p:txBody>
              <a:bodyPr/>
              <a:lstStyle/>
              <a:p>
                <a:endParaRPr lang="en-US" sz="3200"/>
              </a:p>
            </p:txBody>
          </p:sp>
        </p:grpSp>
      </p:grpSp>
      <p:grpSp>
        <p:nvGrpSpPr>
          <p:cNvPr id="8" name="Group 30"/>
          <p:cNvGrpSpPr>
            <a:grpSpLocks/>
          </p:cNvGrpSpPr>
          <p:nvPr/>
        </p:nvGrpSpPr>
        <p:grpSpPr bwMode="auto">
          <a:xfrm>
            <a:off x="971550" y="3068638"/>
            <a:ext cx="8316913" cy="2376487"/>
            <a:chOff x="612" y="1933"/>
            <a:chExt cx="5239" cy="1497"/>
          </a:xfrm>
        </p:grpSpPr>
        <p:sp>
          <p:nvSpPr>
            <p:cNvPr id="22541" name="Oval 25"/>
            <p:cNvSpPr>
              <a:spLocks/>
            </p:cNvSpPr>
            <p:nvPr/>
          </p:nvSpPr>
          <p:spPr bwMode="auto">
            <a:xfrm>
              <a:off x="612" y="3203"/>
              <a:ext cx="5239" cy="227"/>
            </a:xfrm>
            <a:prstGeom prst="ellips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none" w="lg" len="lg"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2542" name="AutoShape 29"/>
            <p:cNvSpPr>
              <a:spLocks/>
            </p:cNvSpPr>
            <p:nvPr/>
          </p:nvSpPr>
          <p:spPr bwMode="auto">
            <a:xfrm>
              <a:off x="2426" y="1933"/>
              <a:ext cx="2767" cy="1044"/>
            </a:xfrm>
            <a:prstGeom prst="cloudCallout">
              <a:avLst>
                <a:gd name="adj1" fmla="val -50218"/>
                <a:gd name="adj2" fmla="val 7940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</p:spPr>
          <p:txBody>
            <a:bodyPr/>
            <a:lstStyle/>
            <a:p>
              <a:r>
                <a:rPr lang="en-GB" sz="2400" i="1"/>
                <a:t>Video messages</a:t>
              </a:r>
            </a:p>
            <a:p>
              <a:r>
                <a:rPr lang="en-GB" sz="2400" i="1"/>
                <a:t>are Bigger</a:t>
              </a:r>
              <a:endParaRPr lang="en-US" sz="2400" i="1"/>
            </a:p>
          </p:txBody>
        </p:sp>
      </p:grpSp>
      <p:grpSp>
        <p:nvGrpSpPr>
          <p:cNvPr id="9" name="Group 31"/>
          <p:cNvGrpSpPr>
            <a:grpSpLocks/>
          </p:cNvGrpSpPr>
          <p:nvPr/>
        </p:nvGrpSpPr>
        <p:grpSpPr bwMode="auto">
          <a:xfrm>
            <a:off x="900113" y="3644900"/>
            <a:ext cx="8316912" cy="2376488"/>
            <a:chOff x="612" y="1933"/>
            <a:chExt cx="5239" cy="1497"/>
          </a:xfrm>
        </p:grpSpPr>
        <p:sp>
          <p:nvSpPr>
            <p:cNvPr id="22539" name="Oval 32"/>
            <p:cNvSpPr>
              <a:spLocks/>
            </p:cNvSpPr>
            <p:nvPr/>
          </p:nvSpPr>
          <p:spPr bwMode="auto">
            <a:xfrm>
              <a:off x="612" y="3203"/>
              <a:ext cx="5239" cy="227"/>
            </a:xfrm>
            <a:prstGeom prst="ellips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none" w="lg" len="lg"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2540" name="AutoShape 33"/>
            <p:cNvSpPr>
              <a:spLocks/>
            </p:cNvSpPr>
            <p:nvPr/>
          </p:nvSpPr>
          <p:spPr bwMode="auto">
            <a:xfrm>
              <a:off x="2426" y="1933"/>
              <a:ext cx="2767" cy="1044"/>
            </a:xfrm>
            <a:prstGeom prst="cloudCallout">
              <a:avLst>
                <a:gd name="adj1" fmla="val -50218"/>
                <a:gd name="adj2" fmla="val 7940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</p:spPr>
          <p:txBody>
            <a:bodyPr/>
            <a:lstStyle/>
            <a:p>
              <a:r>
                <a:rPr lang="en-GB" sz="2400" i="1"/>
                <a:t>Voice messages</a:t>
              </a:r>
            </a:p>
            <a:p>
              <a:r>
                <a:rPr lang="en-GB" sz="2400" i="1"/>
                <a:t>are the same</a:t>
              </a:r>
              <a:endParaRPr lang="en-US" sz="2400" i="1"/>
            </a:p>
          </p:txBody>
        </p:sp>
      </p:grpSp>
      <p:sp>
        <p:nvSpPr>
          <p:cNvPr id="788514" name="Rectangle 34"/>
          <p:cNvSpPr>
            <a:spLocks/>
          </p:cNvSpPr>
          <p:nvPr/>
        </p:nvSpPr>
        <p:spPr bwMode="auto">
          <a:xfrm>
            <a:off x="1162050" y="2997200"/>
            <a:ext cx="7323138" cy="1846263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FFFFAA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 type="none" w="lg" len="lg"/>
          </a:ln>
        </p:spPr>
        <p:txBody>
          <a:bodyPr wrap="none">
            <a:spAutoFit/>
          </a:bodyPr>
          <a:lstStyle/>
          <a:p>
            <a:endParaRPr lang="en-US" sz="3200" b="1">
              <a:solidFill>
                <a:srgbClr val="CC3300"/>
              </a:solidFill>
            </a:endParaRPr>
          </a:p>
          <a:p>
            <a:r>
              <a:rPr lang="en-US" sz="3200" b="1">
                <a:solidFill>
                  <a:srgbClr val="CC3300"/>
                </a:solidFill>
              </a:rPr>
              <a:t>Skype multiplexes different sources</a:t>
            </a:r>
          </a:p>
          <a:p>
            <a:endParaRPr lang="en-US" sz="3200" b="1">
              <a:solidFill>
                <a:srgbClr val="CC33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788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484438" y="2133600"/>
            <a:ext cx="5543550" cy="1517650"/>
          </a:xfrm>
        </p:spPr>
        <p:txBody>
          <a:bodyPr/>
          <a:lstStyle/>
          <a:p>
            <a:pPr lvl="1">
              <a:lnSpc>
                <a:spcPct val="80000"/>
              </a:lnSpc>
              <a:buFontTx/>
              <a:buNone/>
            </a:pPr>
            <a:endParaRPr lang="it-IT" sz="180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it-IT" sz="4000" b="1" smtClean="0">
                <a:solidFill>
                  <a:srgbClr val="FF0000"/>
                </a:solidFill>
              </a:rPr>
              <a:t>Signaling traffic</a:t>
            </a:r>
          </a:p>
        </p:txBody>
      </p:sp>
      <p:grpSp>
        <p:nvGrpSpPr>
          <p:cNvPr id="23555" name="Group 11"/>
          <p:cNvGrpSpPr>
            <a:grpSpLocks/>
          </p:cNvGrpSpPr>
          <p:nvPr/>
        </p:nvGrpSpPr>
        <p:grpSpPr bwMode="auto">
          <a:xfrm>
            <a:off x="2916238" y="3213100"/>
            <a:ext cx="3095625" cy="1344613"/>
            <a:chOff x="3243" y="1842"/>
            <a:chExt cx="1950" cy="847"/>
          </a:xfrm>
        </p:grpSpPr>
        <p:grpSp>
          <p:nvGrpSpPr>
            <p:cNvPr id="23557" name="Group 12"/>
            <p:cNvGrpSpPr>
              <a:grpSpLocks/>
            </p:cNvGrpSpPr>
            <p:nvPr/>
          </p:nvGrpSpPr>
          <p:grpSpPr bwMode="auto">
            <a:xfrm>
              <a:off x="3289" y="1933"/>
              <a:ext cx="469" cy="162"/>
              <a:chOff x="4231" y="1057"/>
              <a:chExt cx="1120" cy="399"/>
            </a:xfrm>
          </p:grpSpPr>
          <p:sp>
            <p:nvSpPr>
              <p:cNvPr id="23591" name="Line 13"/>
              <p:cNvSpPr>
                <a:spLocks noChangeShapeType="1"/>
              </p:cNvSpPr>
              <p:nvPr/>
            </p:nvSpPr>
            <p:spPr bwMode="auto">
              <a:xfrm>
                <a:off x="4231" y="1254"/>
                <a:ext cx="1120" cy="10"/>
              </a:xfrm>
              <a:prstGeom prst="line">
                <a:avLst/>
              </a:prstGeom>
              <a:noFill/>
              <a:ln w="2844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3592" name="Group 14"/>
              <p:cNvGrpSpPr>
                <a:grpSpLocks/>
              </p:cNvGrpSpPr>
              <p:nvPr/>
            </p:nvGrpSpPr>
            <p:grpSpPr bwMode="auto">
              <a:xfrm>
                <a:off x="4287" y="1057"/>
                <a:ext cx="85" cy="199"/>
                <a:chOff x="4287" y="1057"/>
                <a:chExt cx="85" cy="199"/>
              </a:xfrm>
            </p:grpSpPr>
            <p:sp>
              <p:nvSpPr>
                <p:cNvPr id="23611" name="Line 15"/>
                <p:cNvSpPr>
                  <a:spLocks noChangeShapeType="1"/>
                </p:cNvSpPr>
                <p:nvPr/>
              </p:nvSpPr>
              <p:spPr bwMode="auto">
                <a:xfrm flipH="1" flipV="1">
                  <a:off x="4330" y="1134"/>
                  <a:ext cx="4" cy="124"/>
                </a:xfrm>
                <a:prstGeom prst="line">
                  <a:avLst/>
                </a:prstGeom>
                <a:noFill/>
                <a:ln w="2844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612" name="AutoShape 16"/>
                <p:cNvSpPr>
                  <a:spLocks noChangeArrowheads="1"/>
                </p:cNvSpPr>
                <p:nvPr/>
              </p:nvSpPr>
              <p:spPr bwMode="auto">
                <a:xfrm rot="5400000">
                  <a:off x="4288" y="1057"/>
                  <a:ext cx="86" cy="86"/>
                </a:xfrm>
                <a:prstGeom prst="roundRect">
                  <a:avLst>
                    <a:gd name="adj" fmla="val 1162"/>
                  </a:avLst>
                </a:prstGeom>
                <a:noFill/>
                <a:ln w="2844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3593" name="Group 17"/>
              <p:cNvGrpSpPr>
                <a:grpSpLocks/>
              </p:cNvGrpSpPr>
              <p:nvPr/>
            </p:nvGrpSpPr>
            <p:grpSpPr bwMode="auto">
              <a:xfrm>
                <a:off x="4595" y="1059"/>
                <a:ext cx="85" cy="199"/>
                <a:chOff x="4595" y="1059"/>
                <a:chExt cx="85" cy="199"/>
              </a:xfrm>
            </p:grpSpPr>
            <p:sp>
              <p:nvSpPr>
                <p:cNvPr id="23609" name="Line 18"/>
                <p:cNvSpPr>
                  <a:spLocks noChangeShapeType="1"/>
                </p:cNvSpPr>
                <p:nvPr/>
              </p:nvSpPr>
              <p:spPr bwMode="auto">
                <a:xfrm flipH="1" flipV="1">
                  <a:off x="4638" y="1136"/>
                  <a:ext cx="4" cy="124"/>
                </a:xfrm>
                <a:prstGeom prst="line">
                  <a:avLst/>
                </a:prstGeom>
                <a:noFill/>
                <a:ln w="2844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610" name="AutoShape 19"/>
                <p:cNvSpPr>
                  <a:spLocks noChangeArrowheads="1"/>
                </p:cNvSpPr>
                <p:nvPr/>
              </p:nvSpPr>
              <p:spPr bwMode="auto">
                <a:xfrm rot="5400000">
                  <a:off x="4594" y="1060"/>
                  <a:ext cx="87" cy="86"/>
                </a:xfrm>
                <a:prstGeom prst="roundRect">
                  <a:avLst>
                    <a:gd name="adj" fmla="val 1162"/>
                  </a:avLst>
                </a:prstGeom>
                <a:noFill/>
                <a:ln w="2844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3594" name="Group 20"/>
              <p:cNvGrpSpPr>
                <a:grpSpLocks/>
              </p:cNvGrpSpPr>
              <p:nvPr/>
            </p:nvGrpSpPr>
            <p:grpSpPr bwMode="auto">
              <a:xfrm>
                <a:off x="4898" y="1073"/>
                <a:ext cx="86" cy="199"/>
                <a:chOff x="4898" y="1073"/>
                <a:chExt cx="86" cy="199"/>
              </a:xfrm>
            </p:grpSpPr>
            <p:sp>
              <p:nvSpPr>
                <p:cNvPr id="23607" name="Line 21"/>
                <p:cNvSpPr>
                  <a:spLocks noChangeShapeType="1"/>
                </p:cNvSpPr>
                <p:nvPr/>
              </p:nvSpPr>
              <p:spPr bwMode="auto">
                <a:xfrm flipH="1" flipV="1">
                  <a:off x="4942" y="1150"/>
                  <a:ext cx="4" cy="124"/>
                </a:xfrm>
                <a:prstGeom prst="line">
                  <a:avLst/>
                </a:prstGeom>
                <a:noFill/>
                <a:ln w="2844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608" name="AutoShape 22"/>
                <p:cNvSpPr>
                  <a:spLocks noChangeArrowheads="1"/>
                </p:cNvSpPr>
                <p:nvPr/>
              </p:nvSpPr>
              <p:spPr bwMode="auto">
                <a:xfrm rot="5400000">
                  <a:off x="4899" y="1072"/>
                  <a:ext cx="86" cy="87"/>
                </a:xfrm>
                <a:prstGeom prst="roundRect">
                  <a:avLst>
                    <a:gd name="adj" fmla="val 1162"/>
                  </a:avLst>
                </a:prstGeom>
                <a:noFill/>
                <a:ln w="2844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3595" name="Group 23"/>
              <p:cNvGrpSpPr>
                <a:grpSpLocks/>
              </p:cNvGrpSpPr>
              <p:nvPr/>
            </p:nvGrpSpPr>
            <p:grpSpPr bwMode="auto">
              <a:xfrm>
                <a:off x="4440" y="1254"/>
                <a:ext cx="86" cy="199"/>
                <a:chOff x="4440" y="1254"/>
                <a:chExt cx="86" cy="199"/>
              </a:xfrm>
            </p:grpSpPr>
            <p:sp>
              <p:nvSpPr>
                <p:cNvPr id="23605" name="Line 24"/>
                <p:cNvSpPr>
                  <a:spLocks noChangeShapeType="1"/>
                </p:cNvSpPr>
                <p:nvPr/>
              </p:nvSpPr>
              <p:spPr bwMode="auto">
                <a:xfrm>
                  <a:off x="4480" y="1254"/>
                  <a:ext cx="2" cy="122"/>
                </a:xfrm>
                <a:prstGeom prst="line">
                  <a:avLst/>
                </a:prstGeom>
                <a:noFill/>
                <a:ln w="2844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606" name="AutoShape 25"/>
                <p:cNvSpPr>
                  <a:spLocks noChangeArrowheads="1"/>
                </p:cNvSpPr>
                <p:nvPr/>
              </p:nvSpPr>
              <p:spPr bwMode="auto">
                <a:xfrm rot="-5400000">
                  <a:off x="4441" y="1369"/>
                  <a:ext cx="86" cy="87"/>
                </a:xfrm>
                <a:prstGeom prst="roundRect">
                  <a:avLst>
                    <a:gd name="adj" fmla="val 1162"/>
                  </a:avLst>
                </a:prstGeom>
                <a:noFill/>
                <a:ln w="2844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3596" name="Group 26"/>
              <p:cNvGrpSpPr>
                <a:grpSpLocks/>
              </p:cNvGrpSpPr>
              <p:nvPr/>
            </p:nvGrpSpPr>
            <p:grpSpPr bwMode="auto">
              <a:xfrm>
                <a:off x="4749" y="1257"/>
                <a:ext cx="85" cy="199"/>
                <a:chOff x="4749" y="1257"/>
                <a:chExt cx="85" cy="199"/>
              </a:xfrm>
            </p:grpSpPr>
            <p:sp>
              <p:nvSpPr>
                <p:cNvPr id="23603" name="Line 27"/>
                <p:cNvSpPr>
                  <a:spLocks noChangeShapeType="1"/>
                </p:cNvSpPr>
                <p:nvPr/>
              </p:nvSpPr>
              <p:spPr bwMode="auto">
                <a:xfrm>
                  <a:off x="4789" y="1257"/>
                  <a:ext cx="2" cy="122"/>
                </a:xfrm>
                <a:prstGeom prst="line">
                  <a:avLst/>
                </a:prstGeom>
                <a:noFill/>
                <a:ln w="2844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604" name="AutoShape 28"/>
                <p:cNvSpPr>
                  <a:spLocks noChangeArrowheads="1"/>
                </p:cNvSpPr>
                <p:nvPr/>
              </p:nvSpPr>
              <p:spPr bwMode="auto">
                <a:xfrm rot="-5400000">
                  <a:off x="4749" y="1371"/>
                  <a:ext cx="86" cy="86"/>
                </a:xfrm>
                <a:prstGeom prst="roundRect">
                  <a:avLst>
                    <a:gd name="adj" fmla="val 1162"/>
                  </a:avLst>
                </a:prstGeom>
                <a:noFill/>
                <a:ln w="2844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3597" name="Group 29"/>
              <p:cNvGrpSpPr>
                <a:grpSpLocks/>
              </p:cNvGrpSpPr>
              <p:nvPr/>
            </p:nvGrpSpPr>
            <p:grpSpPr bwMode="auto">
              <a:xfrm>
                <a:off x="5208" y="1066"/>
                <a:ext cx="86" cy="199"/>
                <a:chOff x="5208" y="1066"/>
                <a:chExt cx="86" cy="199"/>
              </a:xfrm>
            </p:grpSpPr>
            <p:sp>
              <p:nvSpPr>
                <p:cNvPr id="23601" name="Line 30"/>
                <p:cNvSpPr>
                  <a:spLocks noChangeShapeType="1"/>
                </p:cNvSpPr>
                <p:nvPr/>
              </p:nvSpPr>
              <p:spPr bwMode="auto">
                <a:xfrm flipH="1" flipV="1">
                  <a:off x="5252" y="1143"/>
                  <a:ext cx="4" cy="124"/>
                </a:xfrm>
                <a:prstGeom prst="line">
                  <a:avLst/>
                </a:prstGeom>
                <a:noFill/>
                <a:ln w="2844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602" name="AutoShape 31"/>
                <p:cNvSpPr>
                  <a:spLocks noChangeArrowheads="1"/>
                </p:cNvSpPr>
                <p:nvPr/>
              </p:nvSpPr>
              <p:spPr bwMode="auto">
                <a:xfrm rot="5400000">
                  <a:off x="5210" y="1065"/>
                  <a:ext cx="86" cy="87"/>
                </a:xfrm>
                <a:prstGeom prst="roundRect">
                  <a:avLst>
                    <a:gd name="adj" fmla="val 1162"/>
                  </a:avLst>
                </a:prstGeom>
                <a:noFill/>
                <a:ln w="2844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3598" name="Group 32"/>
              <p:cNvGrpSpPr>
                <a:grpSpLocks/>
              </p:cNvGrpSpPr>
              <p:nvPr/>
            </p:nvGrpSpPr>
            <p:grpSpPr bwMode="auto">
              <a:xfrm>
                <a:off x="5060" y="1250"/>
                <a:ext cx="85" cy="199"/>
                <a:chOff x="5060" y="1250"/>
                <a:chExt cx="85" cy="199"/>
              </a:xfrm>
            </p:grpSpPr>
            <p:sp>
              <p:nvSpPr>
                <p:cNvPr id="23599" name="Line 33"/>
                <p:cNvSpPr>
                  <a:spLocks noChangeShapeType="1"/>
                </p:cNvSpPr>
                <p:nvPr/>
              </p:nvSpPr>
              <p:spPr bwMode="auto">
                <a:xfrm>
                  <a:off x="5099" y="1250"/>
                  <a:ext cx="2" cy="122"/>
                </a:xfrm>
                <a:prstGeom prst="line">
                  <a:avLst/>
                </a:prstGeom>
                <a:noFill/>
                <a:ln w="2844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600" name="AutoShape 34"/>
                <p:cNvSpPr>
                  <a:spLocks noChangeArrowheads="1"/>
                </p:cNvSpPr>
                <p:nvPr/>
              </p:nvSpPr>
              <p:spPr bwMode="auto">
                <a:xfrm rot="-5400000">
                  <a:off x="5059" y="1366"/>
                  <a:ext cx="87" cy="86"/>
                </a:xfrm>
                <a:prstGeom prst="roundRect">
                  <a:avLst>
                    <a:gd name="adj" fmla="val 1162"/>
                  </a:avLst>
                </a:prstGeom>
                <a:noFill/>
                <a:ln w="2844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3558" name="Group 35"/>
            <p:cNvGrpSpPr>
              <a:grpSpLocks/>
            </p:cNvGrpSpPr>
            <p:nvPr/>
          </p:nvGrpSpPr>
          <p:grpSpPr bwMode="auto">
            <a:xfrm rot="-10179879">
              <a:off x="3379" y="2341"/>
              <a:ext cx="447" cy="305"/>
              <a:chOff x="4225" y="1701"/>
              <a:chExt cx="1051" cy="716"/>
            </a:xfrm>
          </p:grpSpPr>
          <p:sp>
            <p:nvSpPr>
              <p:cNvPr id="23569" name="Line 36"/>
              <p:cNvSpPr>
                <a:spLocks noChangeShapeType="1"/>
              </p:cNvSpPr>
              <p:nvPr/>
            </p:nvSpPr>
            <p:spPr bwMode="auto">
              <a:xfrm flipV="1">
                <a:off x="4259" y="1855"/>
                <a:ext cx="1018" cy="471"/>
              </a:xfrm>
              <a:prstGeom prst="line">
                <a:avLst/>
              </a:prstGeom>
              <a:noFill/>
              <a:ln w="2844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3570" name="Group 37"/>
              <p:cNvGrpSpPr>
                <a:grpSpLocks/>
              </p:cNvGrpSpPr>
              <p:nvPr/>
            </p:nvGrpSpPr>
            <p:grpSpPr bwMode="auto">
              <a:xfrm>
                <a:off x="4225" y="2087"/>
                <a:ext cx="126" cy="197"/>
                <a:chOff x="4225" y="2087"/>
                <a:chExt cx="126" cy="197"/>
              </a:xfrm>
            </p:grpSpPr>
            <p:sp>
              <p:nvSpPr>
                <p:cNvPr id="23589" name="Line 38"/>
                <p:cNvSpPr>
                  <a:spLocks noChangeShapeType="1"/>
                </p:cNvSpPr>
                <p:nvPr/>
              </p:nvSpPr>
              <p:spPr bwMode="auto">
                <a:xfrm flipH="1" flipV="1">
                  <a:off x="4297" y="2175"/>
                  <a:ext cx="56" cy="111"/>
                </a:xfrm>
                <a:prstGeom prst="line">
                  <a:avLst/>
                </a:prstGeom>
                <a:noFill/>
                <a:ln w="2844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590" name="AutoShape 39"/>
                <p:cNvSpPr>
                  <a:spLocks noChangeArrowheads="1"/>
                </p:cNvSpPr>
                <p:nvPr/>
              </p:nvSpPr>
              <p:spPr bwMode="auto">
                <a:xfrm rot="3900000">
                  <a:off x="4239" y="2102"/>
                  <a:ext cx="87" cy="86"/>
                </a:xfrm>
                <a:prstGeom prst="roundRect">
                  <a:avLst>
                    <a:gd name="adj" fmla="val 1162"/>
                  </a:avLst>
                </a:prstGeom>
                <a:noFill/>
                <a:ln w="2844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3571" name="Group 40"/>
              <p:cNvGrpSpPr>
                <a:grpSpLocks/>
              </p:cNvGrpSpPr>
              <p:nvPr/>
            </p:nvGrpSpPr>
            <p:grpSpPr bwMode="auto">
              <a:xfrm>
                <a:off x="4505" y="1957"/>
                <a:ext cx="126" cy="197"/>
                <a:chOff x="4505" y="1957"/>
                <a:chExt cx="126" cy="197"/>
              </a:xfrm>
            </p:grpSpPr>
            <p:sp>
              <p:nvSpPr>
                <p:cNvPr id="23587" name="Line 41"/>
                <p:cNvSpPr>
                  <a:spLocks noChangeShapeType="1"/>
                </p:cNvSpPr>
                <p:nvPr/>
              </p:nvSpPr>
              <p:spPr bwMode="auto">
                <a:xfrm flipH="1" flipV="1">
                  <a:off x="4577" y="2045"/>
                  <a:ext cx="56" cy="111"/>
                </a:xfrm>
                <a:prstGeom prst="line">
                  <a:avLst/>
                </a:prstGeom>
                <a:noFill/>
                <a:ln w="2844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588" name="AutoShape 42"/>
                <p:cNvSpPr>
                  <a:spLocks noChangeArrowheads="1"/>
                </p:cNvSpPr>
                <p:nvPr/>
              </p:nvSpPr>
              <p:spPr bwMode="auto">
                <a:xfrm rot="3900000">
                  <a:off x="4520" y="1971"/>
                  <a:ext cx="86" cy="86"/>
                </a:xfrm>
                <a:prstGeom prst="roundRect">
                  <a:avLst>
                    <a:gd name="adj" fmla="val 1162"/>
                  </a:avLst>
                </a:prstGeom>
                <a:noFill/>
                <a:ln w="2844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3572" name="Group 43"/>
              <p:cNvGrpSpPr>
                <a:grpSpLocks/>
              </p:cNvGrpSpPr>
              <p:nvPr/>
            </p:nvGrpSpPr>
            <p:grpSpPr bwMode="auto">
              <a:xfrm>
                <a:off x="4784" y="1840"/>
                <a:ext cx="127" cy="197"/>
                <a:chOff x="4784" y="1840"/>
                <a:chExt cx="127" cy="197"/>
              </a:xfrm>
            </p:grpSpPr>
            <p:sp>
              <p:nvSpPr>
                <p:cNvPr id="23585" name="Line 44"/>
                <p:cNvSpPr>
                  <a:spLocks noChangeShapeType="1"/>
                </p:cNvSpPr>
                <p:nvPr/>
              </p:nvSpPr>
              <p:spPr bwMode="auto">
                <a:xfrm flipH="1" flipV="1">
                  <a:off x="4857" y="1928"/>
                  <a:ext cx="56" cy="111"/>
                </a:xfrm>
                <a:prstGeom prst="line">
                  <a:avLst/>
                </a:prstGeom>
                <a:noFill/>
                <a:ln w="2844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586" name="AutoShape 45"/>
                <p:cNvSpPr>
                  <a:spLocks noChangeArrowheads="1"/>
                </p:cNvSpPr>
                <p:nvPr/>
              </p:nvSpPr>
              <p:spPr bwMode="auto">
                <a:xfrm rot="3900000">
                  <a:off x="4800" y="1853"/>
                  <a:ext cx="86" cy="87"/>
                </a:xfrm>
                <a:prstGeom prst="roundRect">
                  <a:avLst>
                    <a:gd name="adj" fmla="val 1162"/>
                  </a:avLst>
                </a:prstGeom>
                <a:noFill/>
                <a:ln w="2844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3573" name="Group 46"/>
              <p:cNvGrpSpPr>
                <a:grpSpLocks/>
              </p:cNvGrpSpPr>
              <p:nvPr/>
            </p:nvGrpSpPr>
            <p:grpSpPr bwMode="auto">
              <a:xfrm>
                <a:off x="4484" y="2219"/>
                <a:ext cx="127" cy="197"/>
                <a:chOff x="4484" y="2219"/>
                <a:chExt cx="127" cy="197"/>
              </a:xfrm>
            </p:grpSpPr>
            <p:sp>
              <p:nvSpPr>
                <p:cNvPr id="23583" name="Line 47"/>
                <p:cNvSpPr>
                  <a:spLocks noChangeShapeType="1"/>
                </p:cNvSpPr>
                <p:nvPr/>
              </p:nvSpPr>
              <p:spPr bwMode="auto">
                <a:xfrm>
                  <a:off x="4484" y="2219"/>
                  <a:ext cx="54" cy="109"/>
                </a:xfrm>
                <a:prstGeom prst="line">
                  <a:avLst/>
                </a:prstGeom>
                <a:noFill/>
                <a:ln w="2844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584" name="AutoShape 48"/>
                <p:cNvSpPr>
                  <a:spLocks noChangeArrowheads="1"/>
                </p:cNvSpPr>
                <p:nvPr/>
              </p:nvSpPr>
              <p:spPr bwMode="auto">
                <a:xfrm rot="-6900000">
                  <a:off x="4513" y="2316"/>
                  <a:ext cx="86" cy="87"/>
                </a:xfrm>
                <a:prstGeom prst="roundRect">
                  <a:avLst>
                    <a:gd name="adj" fmla="val 1162"/>
                  </a:avLst>
                </a:prstGeom>
                <a:noFill/>
                <a:ln w="2844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3574" name="Group 49"/>
              <p:cNvGrpSpPr>
                <a:grpSpLocks/>
              </p:cNvGrpSpPr>
              <p:nvPr/>
            </p:nvGrpSpPr>
            <p:grpSpPr bwMode="auto">
              <a:xfrm>
                <a:off x="4764" y="2089"/>
                <a:ext cx="126" cy="197"/>
                <a:chOff x="4764" y="2089"/>
                <a:chExt cx="126" cy="197"/>
              </a:xfrm>
            </p:grpSpPr>
            <p:sp>
              <p:nvSpPr>
                <p:cNvPr id="23581" name="Line 50"/>
                <p:cNvSpPr>
                  <a:spLocks noChangeShapeType="1"/>
                </p:cNvSpPr>
                <p:nvPr/>
              </p:nvSpPr>
              <p:spPr bwMode="auto">
                <a:xfrm>
                  <a:off x="4764" y="2089"/>
                  <a:ext cx="54" cy="109"/>
                </a:xfrm>
                <a:prstGeom prst="line">
                  <a:avLst/>
                </a:prstGeom>
                <a:noFill/>
                <a:ln w="2844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582" name="AutoShape 51"/>
                <p:cNvSpPr>
                  <a:spLocks noChangeArrowheads="1"/>
                </p:cNvSpPr>
                <p:nvPr/>
              </p:nvSpPr>
              <p:spPr bwMode="auto">
                <a:xfrm rot="-6900000">
                  <a:off x="4790" y="2188"/>
                  <a:ext cx="87" cy="86"/>
                </a:xfrm>
                <a:prstGeom prst="roundRect">
                  <a:avLst>
                    <a:gd name="adj" fmla="val 1162"/>
                  </a:avLst>
                </a:prstGeom>
                <a:noFill/>
                <a:ln w="2844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3575" name="Group 52"/>
              <p:cNvGrpSpPr>
                <a:grpSpLocks/>
              </p:cNvGrpSpPr>
              <p:nvPr/>
            </p:nvGrpSpPr>
            <p:grpSpPr bwMode="auto">
              <a:xfrm>
                <a:off x="5063" y="1701"/>
                <a:ext cx="127" cy="197"/>
                <a:chOff x="5063" y="1701"/>
                <a:chExt cx="127" cy="197"/>
              </a:xfrm>
            </p:grpSpPr>
            <p:sp>
              <p:nvSpPr>
                <p:cNvPr id="23579" name="Line 53"/>
                <p:cNvSpPr>
                  <a:spLocks noChangeShapeType="1"/>
                </p:cNvSpPr>
                <p:nvPr/>
              </p:nvSpPr>
              <p:spPr bwMode="auto">
                <a:xfrm flipH="1" flipV="1">
                  <a:off x="5136" y="1789"/>
                  <a:ext cx="56" cy="111"/>
                </a:xfrm>
                <a:prstGeom prst="line">
                  <a:avLst/>
                </a:prstGeom>
                <a:noFill/>
                <a:ln w="2844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580" name="AutoShape 54"/>
                <p:cNvSpPr>
                  <a:spLocks noChangeArrowheads="1"/>
                </p:cNvSpPr>
                <p:nvPr/>
              </p:nvSpPr>
              <p:spPr bwMode="auto">
                <a:xfrm rot="3900000">
                  <a:off x="5079" y="1714"/>
                  <a:ext cx="86" cy="87"/>
                </a:xfrm>
                <a:prstGeom prst="roundRect">
                  <a:avLst>
                    <a:gd name="adj" fmla="val 1162"/>
                  </a:avLst>
                </a:prstGeom>
                <a:noFill/>
                <a:ln w="2844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3576" name="Group 55"/>
              <p:cNvGrpSpPr>
                <a:grpSpLocks/>
              </p:cNvGrpSpPr>
              <p:nvPr/>
            </p:nvGrpSpPr>
            <p:grpSpPr bwMode="auto">
              <a:xfrm>
                <a:off x="5042" y="1951"/>
                <a:ext cx="126" cy="197"/>
                <a:chOff x="5042" y="1951"/>
                <a:chExt cx="126" cy="197"/>
              </a:xfrm>
            </p:grpSpPr>
            <p:sp>
              <p:nvSpPr>
                <p:cNvPr id="23577" name="Line 56"/>
                <p:cNvSpPr>
                  <a:spLocks noChangeShapeType="1"/>
                </p:cNvSpPr>
                <p:nvPr/>
              </p:nvSpPr>
              <p:spPr bwMode="auto">
                <a:xfrm>
                  <a:off x="5042" y="1951"/>
                  <a:ext cx="54" cy="109"/>
                </a:xfrm>
                <a:prstGeom prst="line">
                  <a:avLst/>
                </a:prstGeom>
                <a:noFill/>
                <a:ln w="2844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578" name="AutoShape 57"/>
                <p:cNvSpPr>
                  <a:spLocks noChangeArrowheads="1"/>
                </p:cNvSpPr>
                <p:nvPr/>
              </p:nvSpPr>
              <p:spPr bwMode="auto">
                <a:xfrm rot="-6900000">
                  <a:off x="5070" y="2048"/>
                  <a:ext cx="86" cy="86"/>
                </a:xfrm>
                <a:prstGeom prst="roundRect">
                  <a:avLst>
                    <a:gd name="adj" fmla="val 1162"/>
                  </a:avLst>
                </a:prstGeom>
                <a:noFill/>
                <a:ln w="2844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pic>
          <p:nvPicPr>
            <p:cNvPr id="23559" name="Picture 58" descr="Skype Headset"/>
            <p:cNvPicPr preferRelativeResize="0"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43" y="1842"/>
              <a:ext cx="122" cy="133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23560" name="Picture 59" descr="Skype Headset"/>
            <p:cNvPicPr preferRelativeResize="0"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303" y="2027"/>
              <a:ext cx="122" cy="133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23561" name="Picture 60" descr="Skype Headset"/>
            <p:cNvPicPr preferRelativeResize="0"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651" y="2296"/>
              <a:ext cx="122" cy="133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23562" name="Picture 61" descr="Skype Headset"/>
            <p:cNvPicPr preferRelativeResize="0"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651" y="1854"/>
              <a:ext cx="122" cy="133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23563" name="Picture 62" descr="Skype Headset"/>
            <p:cNvPicPr preferRelativeResize="0"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379" y="2556"/>
              <a:ext cx="122" cy="133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23564" name="Line 63"/>
            <p:cNvSpPr>
              <a:spLocks noChangeShapeType="1"/>
            </p:cNvSpPr>
            <p:nvPr/>
          </p:nvSpPr>
          <p:spPr bwMode="auto">
            <a:xfrm>
              <a:off x="3742" y="2024"/>
              <a:ext cx="272" cy="181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 type="none" w="lg" len="lg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3565" name="Line 64"/>
            <p:cNvSpPr>
              <a:spLocks noChangeShapeType="1"/>
            </p:cNvSpPr>
            <p:nvPr/>
          </p:nvSpPr>
          <p:spPr bwMode="auto">
            <a:xfrm flipV="1">
              <a:off x="3787" y="2205"/>
              <a:ext cx="227" cy="227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 type="none" w="lg" len="lg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cxnSp>
          <p:nvCxnSpPr>
            <p:cNvPr id="23566" name="AutoShape 65"/>
            <p:cNvCxnSpPr>
              <a:cxnSpLocks noChangeShapeType="1"/>
            </p:cNvCxnSpPr>
            <p:nvPr/>
          </p:nvCxnSpPr>
          <p:spPr bwMode="auto">
            <a:xfrm>
              <a:off x="3773" y="1921"/>
              <a:ext cx="1420" cy="466"/>
            </a:xfrm>
            <a:prstGeom prst="curvedConnector3">
              <a:avLst>
                <a:gd name="adj1" fmla="val 50000"/>
              </a:avLst>
            </a:prstGeom>
            <a:noFill/>
            <a:ln w="57150">
              <a:solidFill>
                <a:srgbClr val="FF0000"/>
              </a:solidFill>
              <a:round/>
              <a:headEnd type="none" w="lg" len="lg"/>
              <a:tailEnd type="triangle" w="lg" len="lg"/>
            </a:ln>
          </p:spPr>
        </p:cxnSp>
        <p:cxnSp>
          <p:nvCxnSpPr>
            <p:cNvPr id="23567" name="AutoShape 66"/>
            <p:cNvCxnSpPr>
              <a:cxnSpLocks noChangeShapeType="1"/>
            </p:cNvCxnSpPr>
            <p:nvPr/>
          </p:nvCxnSpPr>
          <p:spPr bwMode="auto">
            <a:xfrm flipV="1">
              <a:off x="3501" y="2115"/>
              <a:ext cx="1692" cy="508"/>
            </a:xfrm>
            <a:prstGeom prst="curvedConnector3">
              <a:avLst>
                <a:gd name="adj1" fmla="val 50000"/>
              </a:avLst>
            </a:prstGeom>
            <a:noFill/>
            <a:ln w="57150">
              <a:solidFill>
                <a:srgbClr val="FF0000"/>
              </a:solidFill>
              <a:round/>
              <a:headEnd type="none" w="lg" len="lg"/>
              <a:tailEnd type="triangle" w="lg" len="lg"/>
            </a:ln>
          </p:spPr>
        </p:cxnSp>
        <p:pic>
          <p:nvPicPr>
            <p:cNvPr id="23568" name="Picture 67" descr="tstat_log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969" y="2024"/>
              <a:ext cx="816" cy="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3556" name="Rectangle 7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 </a:t>
            </a:r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0079"/>
          <p:cNvPicPr>
            <a:picLocks noChangeAspect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50825" y="1268413"/>
            <a:ext cx="7416800" cy="5086350"/>
          </a:xfrm>
          <a:noFill/>
        </p:spPr>
      </p:pic>
      <p:sp>
        <p:nvSpPr>
          <p:cNvPr id="2457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sz="3600" smtClean="0"/>
              <a:t>Signaling Traffic: Activity Pattern</a:t>
            </a:r>
            <a:endParaRPr lang="en-US" sz="3600" smtClean="0"/>
          </a:p>
        </p:txBody>
      </p:sp>
      <p:sp>
        <p:nvSpPr>
          <p:cNvPr id="24580" name="Rectangle 18"/>
          <p:cNvSpPr>
            <a:spLocks noGrp="1" noChangeArrowheads="1"/>
          </p:cNvSpPr>
          <p:nvPr>
            <p:ph sz="half" idx="2"/>
          </p:nvPr>
        </p:nvSpPr>
        <p:spPr>
          <a:xfrm>
            <a:off x="3924300" y="1408113"/>
            <a:ext cx="5111750" cy="4541837"/>
          </a:xfrm>
        </p:spPr>
        <p:txBody>
          <a:bodyPr/>
          <a:lstStyle/>
          <a:p>
            <a:r>
              <a:rPr lang="it-IT" b="1" smtClean="0"/>
              <a:t>Legend</a:t>
            </a:r>
            <a:r>
              <a:rPr lang="it-IT" smtClean="0"/>
              <a:t>	</a:t>
            </a:r>
          </a:p>
          <a:p>
            <a:pPr lvl="1"/>
            <a:r>
              <a:rPr lang="it-IT" smtClean="0"/>
              <a:t>Consider a single client</a:t>
            </a:r>
          </a:p>
          <a:p>
            <a:pPr lvl="1"/>
            <a:r>
              <a:rPr lang="it-IT" smtClean="0"/>
              <a:t>Each dot is a packet</a:t>
            </a:r>
          </a:p>
          <a:p>
            <a:pPr lvl="1"/>
            <a:r>
              <a:rPr lang="it-IT" smtClean="0"/>
              <a:t>Top: outgoing,</a:t>
            </a:r>
            <a:br>
              <a:rPr lang="it-IT" smtClean="0"/>
            </a:br>
            <a:r>
              <a:rPr lang="it-IT" smtClean="0"/>
              <a:t>Bottom: incoming </a:t>
            </a:r>
          </a:p>
          <a:p>
            <a:pPr lvl="1"/>
            <a:r>
              <a:rPr lang="it-IT" smtClean="0"/>
              <a:t>For every new peer, increment the ID</a:t>
            </a:r>
          </a:p>
          <a:p>
            <a:pPr lvl="1"/>
            <a:r>
              <a:rPr lang="it-IT" smtClean="0"/>
              <a:t>For every old peer, </a:t>
            </a:r>
            <a:br>
              <a:rPr lang="it-IT" smtClean="0"/>
            </a:br>
            <a:r>
              <a:rPr lang="it-IT" smtClean="0"/>
              <a:t>use the previous ID</a:t>
            </a:r>
          </a:p>
          <a:p>
            <a:pPr lvl="1"/>
            <a:endParaRPr lang="it-IT" smtClean="0"/>
          </a:p>
          <a:p>
            <a:pPr lvl="1">
              <a:buFontTx/>
              <a:buNone/>
            </a:pPr>
            <a:endParaRPr lang="it-IT" smtClean="0"/>
          </a:p>
        </p:txBody>
      </p:sp>
      <p:sp>
        <p:nvSpPr>
          <p:cNvPr id="24581" name="Rectangle 10080"/>
          <p:cNvSpPr>
            <a:spLocks noChangeArrowheads="1"/>
          </p:cNvSpPr>
          <p:nvPr/>
        </p:nvSpPr>
        <p:spPr bwMode="auto">
          <a:xfrm>
            <a:off x="1547813" y="6453188"/>
            <a:ext cx="139541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400">
                <a:solidFill>
                  <a:srgbClr val="000000"/>
                </a:solidFill>
              </a:rPr>
              <a:t>Time [Hr]</a:t>
            </a:r>
            <a:endParaRPr lang="en-US" sz="8800"/>
          </a:p>
        </p:txBody>
      </p:sp>
      <p:sp>
        <p:nvSpPr>
          <p:cNvPr id="24582" name="Rectangle 10081"/>
          <p:cNvSpPr>
            <a:spLocks/>
          </p:cNvSpPr>
          <p:nvPr/>
        </p:nvSpPr>
        <p:spPr bwMode="auto">
          <a:xfrm>
            <a:off x="1187450" y="5300663"/>
            <a:ext cx="619125" cy="579437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</p:spPr>
        <p:txBody>
          <a:bodyPr wrap="none" anchor="ctr">
            <a:spAutoFit/>
          </a:bodyPr>
          <a:lstStyle/>
          <a:p>
            <a:r>
              <a:rPr lang="it-IT" sz="3200"/>
              <a:t>In</a:t>
            </a:r>
            <a:endParaRPr lang="en-US" sz="3200"/>
          </a:p>
        </p:txBody>
      </p:sp>
      <p:sp>
        <p:nvSpPr>
          <p:cNvPr id="24583" name="Rectangle 10083"/>
          <p:cNvSpPr>
            <a:spLocks/>
          </p:cNvSpPr>
          <p:nvPr/>
        </p:nvSpPr>
        <p:spPr bwMode="auto">
          <a:xfrm>
            <a:off x="1116013" y="1557338"/>
            <a:ext cx="911225" cy="579437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</p:spPr>
        <p:txBody>
          <a:bodyPr wrap="none" anchor="ctr">
            <a:spAutoFit/>
          </a:bodyPr>
          <a:lstStyle/>
          <a:p>
            <a:r>
              <a:rPr lang="it-IT" sz="3200"/>
              <a:t>Out</a:t>
            </a:r>
            <a:endParaRPr lang="en-US" sz="3200"/>
          </a:p>
        </p:txBody>
      </p:sp>
      <p:grpSp>
        <p:nvGrpSpPr>
          <p:cNvPr id="2" name="Group 10086"/>
          <p:cNvGrpSpPr>
            <a:grpSpLocks/>
          </p:cNvGrpSpPr>
          <p:nvPr/>
        </p:nvGrpSpPr>
        <p:grpSpPr bwMode="auto">
          <a:xfrm>
            <a:off x="3133725" y="5300663"/>
            <a:ext cx="6010275" cy="1368425"/>
            <a:chOff x="1974" y="3158"/>
            <a:chExt cx="3673" cy="862"/>
          </a:xfrm>
        </p:grpSpPr>
        <p:sp>
          <p:nvSpPr>
            <p:cNvPr id="24585" name="Rectangle 10087"/>
            <p:cNvSpPr>
              <a:spLocks noChangeArrowheads="1"/>
            </p:cNvSpPr>
            <p:nvPr/>
          </p:nvSpPr>
          <p:spPr bwMode="auto">
            <a:xfrm>
              <a:off x="1974" y="3294"/>
              <a:ext cx="3673" cy="5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742950" lvl="1" indent="-285750" eaLnBrk="0" hangingPunct="0">
                <a:spcBef>
                  <a:spcPct val="20000"/>
                </a:spcBef>
              </a:pPr>
              <a:r>
                <a:rPr lang="it-IT" sz="2400" i="1"/>
                <a:t>Rather different patterns </a:t>
              </a:r>
              <a:br>
                <a:rPr lang="it-IT" sz="2400" i="1"/>
              </a:br>
              <a:r>
                <a:rPr lang="it-IT" sz="2400" i="1"/>
                <a:t>emerge from the plot</a:t>
              </a:r>
            </a:p>
          </p:txBody>
        </p:sp>
        <p:sp>
          <p:nvSpPr>
            <p:cNvPr id="24586" name="AutoShape 10088"/>
            <p:cNvSpPr>
              <a:spLocks/>
            </p:cNvSpPr>
            <p:nvPr/>
          </p:nvSpPr>
          <p:spPr bwMode="auto">
            <a:xfrm>
              <a:off x="2681" y="3158"/>
              <a:ext cx="2691" cy="862"/>
            </a:xfrm>
            <a:prstGeom prst="cloudCallout">
              <a:avLst>
                <a:gd name="adj1" fmla="val -63310"/>
                <a:gd name="adj2" fmla="val -62991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</p:spPr>
          <p:txBody>
            <a:bodyPr/>
            <a:lstStyle/>
            <a:p>
              <a:endParaRPr lang="en-US" sz="320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50825" y="1268413"/>
            <a:ext cx="7416800" cy="5086350"/>
          </a:xfrm>
          <a:noFill/>
        </p:spPr>
      </p:pic>
      <p:sp>
        <p:nvSpPr>
          <p:cNvPr id="2560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sz="3600" smtClean="0"/>
              <a:t>Signaling Traffic: Activity Pattern</a:t>
            </a:r>
            <a:endParaRPr lang="en-US" sz="3600" smtClean="0"/>
          </a:p>
        </p:txBody>
      </p:sp>
      <p:sp>
        <p:nvSpPr>
          <p:cNvPr id="537604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032250" y="1408113"/>
            <a:ext cx="5111750" cy="3460750"/>
          </a:xfrm>
        </p:spPr>
        <p:txBody>
          <a:bodyPr/>
          <a:lstStyle/>
          <a:p>
            <a:r>
              <a:rPr lang="it-IT" b="1" smtClean="0">
                <a:solidFill>
                  <a:srgbClr val="000099"/>
                </a:solidFill>
              </a:rPr>
              <a:t>Probes</a:t>
            </a:r>
            <a:r>
              <a:rPr lang="it-IT" smtClean="0">
                <a:solidFill>
                  <a:srgbClr val="000099"/>
                </a:solidFill>
              </a:rPr>
              <a:t> </a:t>
            </a:r>
          </a:p>
          <a:p>
            <a:pPr lvl="1"/>
            <a:r>
              <a:rPr lang="it-IT" smtClean="0"/>
              <a:t>Single packet </a:t>
            </a:r>
          </a:p>
          <a:p>
            <a:pPr lvl="1"/>
            <a:r>
              <a:rPr lang="it-IT" smtClean="0"/>
              <a:t>Sent toward unknown peers</a:t>
            </a:r>
          </a:p>
          <a:p>
            <a:pPr lvl="1"/>
            <a:r>
              <a:rPr lang="it-IT" smtClean="0"/>
              <a:t>Reply possibly follows</a:t>
            </a:r>
          </a:p>
          <a:p>
            <a:pPr lvl="1"/>
            <a:r>
              <a:rPr lang="it-IT" smtClean="0"/>
              <a:t>No further traffic between </a:t>
            </a:r>
            <a:br>
              <a:rPr lang="it-IT" smtClean="0"/>
            </a:br>
            <a:r>
              <a:rPr lang="it-IT" smtClean="0"/>
              <a:t>the same peers pair</a:t>
            </a:r>
          </a:p>
          <a:p>
            <a:pPr lvl="1"/>
            <a:r>
              <a:rPr lang="it-IT" smtClean="0"/>
              <a:t>Majority of the flows</a:t>
            </a:r>
          </a:p>
          <a:p>
            <a:pPr lvl="1"/>
            <a:endParaRPr lang="it-IT" smtClean="0"/>
          </a:p>
          <a:p>
            <a:pPr lvl="1"/>
            <a:endParaRPr lang="it-IT" smtClean="0"/>
          </a:p>
          <a:p>
            <a:pPr lvl="1"/>
            <a:endParaRPr lang="it-IT" i="1" smtClean="0"/>
          </a:p>
          <a:p>
            <a:pPr lvl="1"/>
            <a:endParaRPr lang="it-IT" smtClean="0"/>
          </a:p>
          <a:p>
            <a:pPr lvl="1"/>
            <a:endParaRPr lang="it-IT" smtClean="0"/>
          </a:p>
          <a:p>
            <a:pPr lvl="1"/>
            <a:endParaRPr lang="it-IT" smtClean="0"/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1547813" y="6453188"/>
            <a:ext cx="139541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400">
                <a:solidFill>
                  <a:srgbClr val="000000"/>
                </a:solidFill>
              </a:rPr>
              <a:t>Time [Hr]</a:t>
            </a:r>
            <a:endParaRPr lang="en-US" sz="8800"/>
          </a:p>
        </p:txBody>
      </p:sp>
      <p:sp>
        <p:nvSpPr>
          <p:cNvPr id="25606" name="Rectangle 6"/>
          <p:cNvSpPr>
            <a:spLocks/>
          </p:cNvSpPr>
          <p:nvPr/>
        </p:nvSpPr>
        <p:spPr bwMode="auto">
          <a:xfrm>
            <a:off x="1187450" y="5300663"/>
            <a:ext cx="619125" cy="579437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</p:spPr>
        <p:txBody>
          <a:bodyPr wrap="none" anchor="ctr">
            <a:spAutoFit/>
          </a:bodyPr>
          <a:lstStyle/>
          <a:p>
            <a:r>
              <a:rPr lang="it-IT" sz="3200"/>
              <a:t>In</a:t>
            </a:r>
            <a:endParaRPr lang="en-US" sz="3200"/>
          </a:p>
        </p:txBody>
      </p:sp>
      <p:sp>
        <p:nvSpPr>
          <p:cNvPr id="25607" name="Rectangle 7"/>
          <p:cNvSpPr>
            <a:spLocks/>
          </p:cNvSpPr>
          <p:nvPr/>
        </p:nvSpPr>
        <p:spPr bwMode="auto">
          <a:xfrm>
            <a:off x="1116013" y="1557338"/>
            <a:ext cx="911225" cy="579437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</p:spPr>
        <p:txBody>
          <a:bodyPr wrap="none" anchor="ctr">
            <a:spAutoFit/>
          </a:bodyPr>
          <a:lstStyle/>
          <a:p>
            <a:r>
              <a:rPr lang="it-IT" sz="3200"/>
              <a:t>Out</a:t>
            </a:r>
            <a:endParaRPr lang="en-US" sz="3200"/>
          </a:p>
        </p:txBody>
      </p:sp>
      <p:sp>
        <p:nvSpPr>
          <p:cNvPr id="537608" name="Oval 8"/>
          <p:cNvSpPr>
            <a:spLocks/>
          </p:cNvSpPr>
          <p:nvPr/>
        </p:nvSpPr>
        <p:spPr bwMode="auto">
          <a:xfrm rot="-2167160">
            <a:off x="900113" y="2689225"/>
            <a:ext cx="3168650" cy="288925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  <a:headEnd/>
            <a:tailEnd type="none" w="lg" len="lg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37609" name="Oval 9"/>
          <p:cNvSpPr>
            <a:spLocks/>
          </p:cNvSpPr>
          <p:nvPr/>
        </p:nvSpPr>
        <p:spPr bwMode="auto">
          <a:xfrm rot="1938316" flipV="1">
            <a:off x="900113" y="4437063"/>
            <a:ext cx="3168650" cy="288925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  <a:headEnd/>
            <a:tailEnd type="none" w="lg" len="lg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3313113" y="5013325"/>
            <a:ext cx="5111750" cy="1368425"/>
            <a:chOff x="2087" y="3158"/>
            <a:chExt cx="3220" cy="862"/>
          </a:xfrm>
        </p:grpSpPr>
        <p:sp>
          <p:nvSpPr>
            <p:cNvPr id="25611" name="Rectangle 10"/>
            <p:cNvSpPr>
              <a:spLocks noChangeArrowheads="1"/>
            </p:cNvSpPr>
            <p:nvPr/>
          </p:nvSpPr>
          <p:spPr bwMode="auto">
            <a:xfrm>
              <a:off x="2087" y="3294"/>
              <a:ext cx="3220" cy="5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742950" lvl="1" indent="-285750" eaLnBrk="0" hangingPunct="0">
                <a:spcBef>
                  <a:spcPct val="20000"/>
                </a:spcBef>
              </a:pPr>
              <a:r>
                <a:rPr lang="it-IT" sz="2400" i="1"/>
                <a:t>Peer discovery is a</a:t>
              </a:r>
            </a:p>
            <a:p>
              <a:pPr marL="742950" lvl="1" indent="-285750" eaLnBrk="0" hangingPunct="0">
                <a:spcBef>
                  <a:spcPct val="20000"/>
                </a:spcBef>
              </a:pPr>
              <a:r>
                <a:rPr lang="it-IT" sz="2400" i="1"/>
                <a:t>continuous task</a:t>
              </a:r>
            </a:p>
          </p:txBody>
        </p:sp>
        <p:sp>
          <p:nvSpPr>
            <p:cNvPr id="25612" name="AutoShape 11"/>
            <p:cNvSpPr>
              <a:spLocks/>
            </p:cNvSpPr>
            <p:nvPr/>
          </p:nvSpPr>
          <p:spPr bwMode="auto">
            <a:xfrm>
              <a:off x="2608" y="3158"/>
              <a:ext cx="2359" cy="862"/>
            </a:xfrm>
            <a:prstGeom prst="cloudCallout">
              <a:avLst>
                <a:gd name="adj1" fmla="val -63310"/>
                <a:gd name="adj2" fmla="val -62991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</p:spPr>
          <p:txBody>
            <a:bodyPr/>
            <a:lstStyle/>
            <a:p>
              <a:endParaRPr lang="en-US" sz="320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7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7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376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76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37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37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7604" grpId="0"/>
      <p:bldP spid="537608" grpId="0" animBg="1"/>
      <p:bldP spid="53760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50825" y="1268413"/>
            <a:ext cx="7416800" cy="5086350"/>
          </a:xfrm>
          <a:noFill/>
        </p:spPr>
      </p:pic>
      <p:sp>
        <p:nvSpPr>
          <p:cNvPr id="2662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sz="3600" smtClean="0"/>
              <a:t>Signaling Traffic: Activity Pattern</a:t>
            </a:r>
            <a:endParaRPr lang="en-US" sz="3600" smtClean="0"/>
          </a:p>
        </p:txBody>
      </p:sp>
      <p:sp>
        <p:nvSpPr>
          <p:cNvPr id="538628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3924300" y="1408113"/>
            <a:ext cx="5111750" cy="5334000"/>
          </a:xfrm>
        </p:spPr>
        <p:txBody>
          <a:bodyPr/>
          <a:lstStyle/>
          <a:p>
            <a:r>
              <a:rPr lang="it-IT" b="1" smtClean="0">
                <a:solidFill>
                  <a:srgbClr val="009900"/>
                </a:solidFill>
              </a:rPr>
              <a:t>Non-Probes</a:t>
            </a:r>
          </a:p>
          <a:p>
            <a:pPr lvl="1"/>
            <a:r>
              <a:rPr lang="it-IT" smtClean="0"/>
              <a:t>Flows longer than one packet</a:t>
            </a:r>
          </a:p>
          <a:p>
            <a:pPr lvl="1"/>
            <a:r>
              <a:rPr lang="it-IT" smtClean="0"/>
              <a:t>Series of single-packet flows</a:t>
            </a:r>
          </a:p>
          <a:p>
            <a:pPr lvl="1"/>
            <a:r>
              <a:rPr lang="it-IT" smtClean="0"/>
              <a:t>Sent toward the same peer</a:t>
            </a:r>
          </a:p>
          <a:p>
            <a:pPr lvl="1"/>
            <a:r>
              <a:rPr lang="it-IT" smtClean="0"/>
              <a:t>Carry most signaling bytes</a:t>
            </a:r>
          </a:p>
          <a:p>
            <a:pPr lvl="1"/>
            <a:endParaRPr lang="it-IT" smtClean="0"/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1547813" y="6453188"/>
            <a:ext cx="139541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400">
                <a:solidFill>
                  <a:srgbClr val="000000"/>
                </a:solidFill>
              </a:rPr>
              <a:t>Time [Hr]</a:t>
            </a:r>
            <a:endParaRPr lang="en-US" sz="8800"/>
          </a:p>
        </p:txBody>
      </p:sp>
      <p:sp>
        <p:nvSpPr>
          <p:cNvPr id="26630" name="Rectangle 6"/>
          <p:cNvSpPr>
            <a:spLocks/>
          </p:cNvSpPr>
          <p:nvPr/>
        </p:nvSpPr>
        <p:spPr bwMode="auto">
          <a:xfrm>
            <a:off x="1187450" y="5300663"/>
            <a:ext cx="619125" cy="579437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</p:spPr>
        <p:txBody>
          <a:bodyPr wrap="none" anchor="ctr">
            <a:spAutoFit/>
          </a:bodyPr>
          <a:lstStyle/>
          <a:p>
            <a:r>
              <a:rPr lang="it-IT" sz="3200"/>
              <a:t>In</a:t>
            </a:r>
            <a:endParaRPr lang="en-US" sz="3200"/>
          </a:p>
        </p:txBody>
      </p:sp>
      <p:sp>
        <p:nvSpPr>
          <p:cNvPr id="26631" name="Rectangle 7"/>
          <p:cNvSpPr>
            <a:spLocks/>
          </p:cNvSpPr>
          <p:nvPr/>
        </p:nvSpPr>
        <p:spPr bwMode="auto">
          <a:xfrm>
            <a:off x="1116013" y="1557338"/>
            <a:ext cx="911225" cy="579437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</p:spPr>
        <p:txBody>
          <a:bodyPr wrap="none" anchor="ctr">
            <a:spAutoFit/>
          </a:bodyPr>
          <a:lstStyle/>
          <a:p>
            <a:r>
              <a:rPr lang="it-IT" sz="3200"/>
              <a:t>Out</a:t>
            </a:r>
            <a:endParaRPr lang="en-US" sz="3200"/>
          </a:p>
        </p:txBody>
      </p:sp>
      <p:sp>
        <p:nvSpPr>
          <p:cNvPr id="538632" name="Oval 8"/>
          <p:cNvSpPr>
            <a:spLocks/>
          </p:cNvSpPr>
          <p:nvPr/>
        </p:nvSpPr>
        <p:spPr bwMode="auto">
          <a:xfrm>
            <a:off x="2124075" y="2852738"/>
            <a:ext cx="1584325" cy="288925"/>
          </a:xfrm>
          <a:prstGeom prst="ellipse">
            <a:avLst/>
          </a:prstGeom>
          <a:noFill/>
          <a:ln w="38100">
            <a:solidFill>
              <a:srgbClr val="009900"/>
            </a:solidFill>
            <a:round/>
            <a:headEnd/>
            <a:tailEnd type="none" w="lg" len="lg"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38634" name="Oval 10"/>
          <p:cNvSpPr>
            <a:spLocks/>
          </p:cNvSpPr>
          <p:nvPr/>
        </p:nvSpPr>
        <p:spPr bwMode="auto">
          <a:xfrm>
            <a:off x="2051050" y="4221163"/>
            <a:ext cx="1657350" cy="288925"/>
          </a:xfrm>
          <a:prstGeom prst="ellipse">
            <a:avLst/>
          </a:prstGeom>
          <a:noFill/>
          <a:ln w="38100">
            <a:solidFill>
              <a:srgbClr val="009900"/>
            </a:solidFill>
            <a:round/>
            <a:headEnd/>
            <a:tailEnd type="none" w="lg" len="lg"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38635" name="Oval 11"/>
          <p:cNvSpPr>
            <a:spLocks/>
          </p:cNvSpPr>
          <p:nvPr/>
        </p:nvSpPr>
        <p:spPr bwMode="auto">
          <a:xfrm>
            <a:off x="1331913" y="3357563"/>
            <a:ext cx="2376487" cy="719137"/>
          </a:xfrm>
          <a:prstGeom prst="ellipse">
            <a:avLst/>
          </a:prstGeom>
          <a:noFill/>
          <a:ln w="38100">
            <a:solidFill>
              <a:srgbClr val="009900"/>
            </a:solidFill>
            <a:round/>
            <a:headEnd/>
            <a:tailEnd type="none" w="lg" len="lg"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3132138" y="5013325"/>
            <a:ext cx="6011862" cy="1368425"/>
            <a:chOff x="1974" y="3158"/>
            <a:chExt cx="3673" cy="862"/>
          </a:xfrm>
        </p:grpSpPr>
        <p:sp>
          <p:nvSpPr>
            <p:cNvPr id="26638" name="Rectangle 15"/>
            <p:cNvSpPr>
              <a:spLocks noChangeArrowheads="1"/>
            </p:cNvSpPr>
            <p:nvPr/>
          </p:nvSpPr>
          <p:spPr bwMode="auto">
            <a:xfrm>
              <a:off x="1974" y="3294"/>
              <a:ext cx="3673" cy="5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742950" lvl="1" indent="-285750" eaLnBrk="0" hangingPunct="0">
                <a:spcBef>
                  <a:spcPct val="20000"/>
                </a:spcBef>
              </a:pPr>
              <a:r>
                <a:rPr lang="it-IT" sz="2400" i="1"/>
                <a:t>Talk to super peers, notify </a:t>
              </a:r>
              <a:br>
                <a:rPr lang="it-IT" sz="2400" i="1"/>
              </a:br>
              <a:r>
                <a:rPr lang="it-IT" sz="2400" i="1"/>
                <a:t>buddies of status change,             </a:t>
              </a:r>
              <a:br>
                <a:rPr lang="it-IT" sz="2400" i="1"/>
              </a:br>
              <a:r>
                <a:rPr lang="it-IT" sz="2400" i="1"/>
                <a:t>…</a:t>
              </a:r>
            </a:p>
          </p:txBody>
        </p:sp>
        <p:sp>
          <p:nvSpPr>
            <p:cNvPr id="26639" name="AutoShape 16"/>
            <p:cNvSpPr>
              <a:spLocks/>
            </p:cNvSpPr>
            <p:nvPr/>
          </p:nvSpPr>
          <p:spPr bwMode="auto">
            <a:xfrm>
              <a:off x="2681" y="3158"/>
              <a:ext cx="2691" cy="862"/>
            </a:xfrm>
            <a:prstGeom prst="cloudCallout">
              <a:avLst>
                <a:gd name="adj1" fmla="val -63310"/>
                <a:gd name="adj2" fmla="val -62991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</p:spPr>
          <p:txBody>
            <a:bodyPr/>
            <a:lstStyle/>
            <a:p>
              <a:endParaRPr lang="en-US" sz="3200"/>
            </a:p>
          </p:txBody>
        </p:sp>
      </p:grpSp>
      <p:sp>
        <p:nvSpPr>
          <p:cNvPr id="538648" name="Oval 24"/>
          <p:cNvSpPr>
            <a:spLocks/>
          </p:cNvSpPr>
          <p:nvPr/>
        </p:nvSpPr>
        <p:spPr bwMode="auto">
          <a:xfrm>
            <a:off x="2844800" y="2349500"/>
            <a:ext cx="863600" cy="288925"/>
          </a:xfrm>
          <a:prstGeom prst="ellipse">
            <a:avLst/>
          </a:prstGeom>
          <a:noFill/>
          <a:ln w="38100">
            <a:solidFill>
              <a:srgbClr val="009900"/>
            </a:solidFill>
            <a:round/>
            <a:headEnd/>
            <a:tailEnd type="none" w="lg" len="lg"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38649" name="Oval 25"/>
          <p:cNvSpPr>
            <a:spLocks/>
          </p:cNvSpPr>
          <p:nvPr/>
        </p:nvSpPr>
        <p:spPr bwMode="auto">
          <a:xfrm>
            <a:off x="2843213" y="4797425"/>
            <a:ext cx="865187" cy="288925"/>
          </a:xfrm>
          <a:prstGeom prst="ellipse">
            <a:avLst/>
          </a:prstGeom>
          <a:noFill/>
          <a:ln w="38100">
            <a:solidFill>
              <a:srgbClr val="009900"/>
            </a:solidFill>
            <a:round/>
            <a:headEnd/>
            <a:tailEnd type="none" w="lg" len="lg"/>
          </a:ln>
        </p:spPr>
        <p:txBody>
          <a:bodyPr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8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8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386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86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38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38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38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38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386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38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38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38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8628" grpId="0" autoUpdateAnimBg="0"/>
      <p:bldP spid="538632" grpId="0" animBg="1"/>
      <p:bldP spid="538634" grpId="0" animBg="1"/>
      <p:bldP spid="538635" grpId="0" animBg="1"/>
      <p:bldP spid="538648" grpId="0" animBg="1"/>
      <p:bldP spid="53864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50825" y="1268413"/>
            <a:ext cx="7416800" cy="5086350"/>
          </a:xfrm>
          <a:noFill/>
        </p:spPr>
      </p:pic>
      <p:sp>
        <p:nvSpPr>
          <p:cNvPr id="2765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sz="3600" smtClean="0"/>
              <a:t>Signaling Traffic: All Peers</a:t>
            </a:r>
            <a:endParaRPr lang="en-US" sz="3600" smtClean="0"/>
          </a:p>
        </p:txBody>
      </p:sp>
      <p:sp>
        <p:nvSpPr>
          <p:cNvPr id="615428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3924300" y="1479550"/>
            <a:ext cx="5111750" cy="5334000"/>
          </a:xfrm>
        </p:spPr>
        <p:txBody>
          <a:bodyPr/>
          <a:lstStyle/>
          <a:p>
            <a:r>
              <a:rPr lang="it-IT" b="1" smtClean="0">
                <a:solidFill>
                  <a:schemeClr val="accent2"/>
                </a:solidFill>
              </a:rPr>
              <a:t>Probes</a:t>
            </a:r>
          </a:p>
          <a:p>
            <a:pPr lvl="1"/>
            <a:r>
              <a:rPr lang="it-IT" smtClean="0"/>
              <a:t>Majority of the flows</a:t>
            </a:r>
          </a:p>
          <a:p>
            <a:r>
              <a:rPr lang="it-IT" b="1" smtClean="0">
                <a:solidFill>
                  <a:srgbClr val="009900"/>
                </a:solidFill>
              </a:rPr>
              <a:t>Non-probes</a:t>
            </a:r>
            <a:r>
              <a:rPr lang="it-IT" b="1" smtClean="0"/>
              <a:t> </a:t>
            </a:r>
          </a:p>
          <a:p>
            <a:pPr lvl="1"/>
            <a:r>
              <a:rPr lang="it-IT" smtClean="0"/>
              <a:t>Carry most signaling bytes</a:t>
            </a:r>
          </a:p>
          <a:p>
            <a:r>
              <a:rPr lang="it-IT" b="1" smtClean="0"/>
              <a:t>Signaling bandwidth</a:t>
            </a:r>
          </a:p>
          <a:p>
            <a:pPr lvl="1"/>
            <a:r>
              <a:rPr lang="it-IT" smtClean="0"/>
              <a:t>95% generate &lt;100 bps</a:t>
            </a:r>
          </a:p>
          <a:p>
            <a:pPr lvl="1"/>
            <a:r>
              <a:rPr lang="it-IT" smtClean="0"/>
              <a:t>Only 1% exceeds 1 Kbps </a:t>
            </a:r>
          </a:p>
          <a:p>
            <a:r>
              <a:rPr lang="it-IT" b="1" smtClean="0"/>
              <a:t>Signaling spread</a:t>
            </a:r>
          </a:p>
          <a:p>
            <a:pPr lvl="1"/>
            <a:r>
              <a:rPr lang="it-IT" smtClean="0"/>
              <a:t>95% of peers contact </a:t>
            </a:r>
            <a:br>
              <a:rPr lang="it-IT" smtClean="0"/>
            </a:br>
            <a:r>
              <a:rPr lang="it-IT" smtClean="0"/>
              <a:t>&lt;40 peers (in 5 min)</a:t>
            </a:r>
          </a:p>
          <a:p>
            <a:pPr lvl="1"/>
            <a:r>
              <a:rPr lang="it-IT" smtClean="0"/>
              <a:t>1% exceeds &gt;75 (in 5 min) </a:t>
            </a:r>
          </a:p>
          <a:p>
            <a:pPr lvl="1"/>
            <a:endParaRPr lang="it-IT" smtClean="0"/>
          </a:p>
          <a:p>
            <a:pPr lvl="1"/>
            <a:endParaRPr lang="it-IT" smtClean="0"/>
          </a:p>
          <a:p>
            <a:pPr lvl="1"/>
            <a:endParaRPr lang="it-IT" smtClean="0"/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1547813" y="6453188"/>
            <a:ext cx="139541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400">
                <a:solidFill>
                  <a:srgbClr val="000000"/>
                </a:solidFill>
              </a:rPr>
              <a:t>Time [Hr]</a:t>
            </a:r>
            <a:endParaRPr lang="en-US" sz="8800"/>
          </a:p>
        </p:txBody>
      </p:sp>
      <p:sp>
        <p:nvSpPr>
          <p:cNvPr id="27654" name="Rectangle 6"/>
          <p:cNvSpPr>
            <a:spLocks/>
          </p:cNvSpPr>
          <p:nvPr/>
        </p:nvSpPr>
        <p:spPr bwMode="auto">
          <a:xfrm>
            <a:off x="1187450" y="5300663"/>
            <a:ext cx="619125" cy="579437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</p:spPr>
        <p:txBody>
          <a:bodyPr wrap="none" anchor="ctr">
            <a:spAutoFit/>
          </a:bodyPr>
          <a:lstStyle/>
          <a:p>
            <a:r>
              <a:rPr lang="it-IT" sz="3200"/>
              <a:t>In</a:t>
            </a:r>
            <a:endParaRPr lang="en-US" sz="3200"/>
          </a:p>
        </p:txBody>
      </p:sp>
      <p:sp>
        <p:nvSpPr>
          <p:cNvPr id="27655" name="Rectangle 7"/>
          <p:cNvSpPr>
            <a:spLocks/>
          </p:cNvSpPr>
          <p:nvPr/>
        </p:nvSpPr>
        <p:spPr bwMode="auto">
          <a:xfrm>
            <a:off x="1116013" y="1557338"/>
            <a:ext cx="911225" cy="579437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</p:spPr>
        <p:txBody>
          <a:bodyPr wrap="none" anchor="ctr">
            <a:spAutoFit/>
          </a:bodyPr>
          <a:lstStyle/>
          <a:p>
            <a:r>
              <a:rPr lang="it-IT" sz="3200"/>
              <a:t>Out</a:t>
            </a:r>
            <a:endParaRPr lang="en-US" sz="3200"/>
          </a:p>
        </p:txBody>
      </p:sp>
      <p:sp>
        <p:nvSpPr>
          <p:cNvPr id="27656" name="Rectangle 20"/>
          <p:cNvSpPr>
            <a:spLocks/>
          </p:cNvSpPr>
          <p:nvPr/>
        </p:nvSpPr>
        <p:spPr bwMode="auto">
          <a:xfrm>
            <a:off x="179388" y="1341438"/>
            <a:ext cx="3529012" cy="5516562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 type="none" w="lg" len="lg"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15432" name="Oval 8"/>
          <p:cNvSpPr>
            <a:spLocks/>
          </p:cNvSpPr>
          <p:nvPr/>
        </p:nvSpPr>
        <p:spPr bwMode="auto">
          <a:xfrm>
            <a:off x="2124075" y="2852738"/>
            <a:ext cx="1584325" cy="288925"/>
          </a:xfrm>
          <a:prstGeom prst="ellipse">
            <a:avLst/>
          </a:prstGeom>
          <a:noFill/>
          <a:ln w="38100">
            <a:solidFill>
              <a:srgbClr val="009900"/>
            </a:solidFill>
            <a:round/>
            <a:headEnd/>
            <a:tailEnd type="none" w="lg" len="lg"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15433" name="Oval 9"/>
          <p:cNvSpPr>
            <a:spLocks/>
          </p:cNvSpPr>
          <p:nvPr/>
        </p:nvSpPr>
        <p:spPr bwMode="auto">
          <a:xfrm>
            <a:off x="2051050" y="4221163"/>
            <a:ext cx="1657350" cy="288925"/>
          </a:xfrm>
          <a:prstGeom prst="ellipse">
            <a:avLst/>
          </a:prstGeom>
          <a:noFill/>
          <a:ln w="38100">
            <a:solidFill>
              <a:srgbClr val="009900"/>
            </a:solidFill>
            <a:round/>
            <a:headEnd/>
            <a:tailEnd type="none" w="lg" len="lg"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15434" name="Oval 10"/>
          <p:cNvSpPr>
            <a:spLocks/>
          </p:cNvSpPr>
          <p:nvPr/>
        </p:nvSpPr>
        <p:spPr bwMode="auto">
          <a:xfrm>
            <a:off x="1331913" y="3357563"/>
            <a:ext cx="2376487" cy="719137"/>
          </a:xfrm>
          <a:prstGeom prst="ellipse">
            <a:avLst/>
          </a:prstGeom>
          <a:noFill/>
          <a:ln w="38100">
            <a:solidFill>
              <a:srgbClr val="009900"/>
            </a:solidFill>
            <a:round/>
            <a:headEnd/>
            <a:tailEnd type="none" w="lg" len="lg"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15438" name="Oval 14"/>
          <p:cNvSpPr>
            <a:spLocks/>
          </p:cNvSpPr>
          <p:nvPr/>
        </p:nvSpPr>
        <p:spPr bwMode="auto">
          <a:xfrm>
            <a:off x="2844800" y="2349500"/>
            <a:ext cx="863600" cy="288925"/>
          </a:xfrm>
          <a:prstGeom prst="ellipse">
            <a:avLst/>
          </a:prstGeom>
          <a:noFill/>
          <a:ln w="38100">
            <a:solidFill>
              <a:srgbClr val="009900"/>
            </a:solidFill>
            <a:round/>
            <a:headEnd/>
            <a:tailEnd type="none" w="lg" len="lg"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15439" name="Oval 15"/>
          <p:cNvSpPr>
            <a:spLocks/>
          </p:cNvSpPr>
          <p:nvPr/>
        </p:nvSpPr>
        <p:spPr bwMode="auto">
          <a:xfrm>
            <a:off x="2843213" y="4797425"/>
            <a:ext cx="865187" cy="288925"/>
          </a:xfrm>
          <a:prstGeom prst="ellipse">
            <a:avLst/>
          </a:prstGeom>
          <a:noFill/>
          <a:ln w="38100">
            <a:solidFill>
              <a:srgbClr val="009900"/>
            </a:solidFill>
            <a:round/>
            <a:headEnd/>
            <a:tailEnd type="none" w="lg" len="lg"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15442" name="Oval 18"/>
          <p:cNvSpPr>
            <a:spLocks/>
          </p:cNvSpPr>
          <p:nvPr/>
        </p:nvSpPr>
        <p:spPr bwMode="auto">
          <a:xfrm rot="-2167160">
            <a:off x="900113" y="2689225"/>
            <a:ext cx="3168650" cy="288925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  <a:headEnd/>
            <a:tailEnd type="none" w="lg" len="lg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5443" name="Oval 19"/>
          <p:cNvSpPr>
            <a:spLocks/>
          </p:cNvSpPr>
          <p:nvPr/>
        </p:nvSpPr>
        <p:spPr bwMode="auto">
          <a:xfrm rot="1938316" flipV="1">
            <a:off x="900113" y="4437063"/>
            <a:ext cx="3168650" cy="288925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  <a:headEnd/>
            <a:tailEnd type="none" w="lg" len="lg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54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54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5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5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15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15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5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5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15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15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15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15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5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5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15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15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428" grpId="0" autoUpdateAnimBg="0"/>
      <p:bldP spid="615432" grpId="0" animBg="1"/>
      <p:bldP spid="615433" grpId="0" animBg="1"/>
      <p:bldP spid="615434" grpId="0" animBg="1"/>
      <p:bldP spid="615438" grpId="0" animBg="1"/>
      <p:bldP spid="615439" grpId="0" animBg="1"/>
      <p:bldP spid="615442" grpId="0" animBg="1"/>
      <p:bldP spid="61544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it-IT" sz="2800" smtClean="0"/>
              <a:t>Conclusions</a:t>
            </a:r>
            <a:endParaRPr lang="en-US" sz="2800" smtClean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400" smtClean="0">
                <a:solidFill>
                  <a:srgbClr val="FF0000"/>
                </a:solidFill>
              </a:rPr>
              <a:t>Service traffic</a:t>
            </a:r>
          </a:p>
          <a:p>
            <a:pPr lvl="1">
              <a:lnSpc>
                <a:spcPct val="80000"/>
              </a:lnSpc>
            </a:pPr>
            <a:r>
              <a:rPr lang="en-US" sz="2000" smtClean="0"/>
              <a:t>Active testbed</a:t>
            </a:r>
          </a:p>
          <a:p>
            <a:pPr lvl="1">
              <a:lnSpc>
                <a:spcPct val="80000"/>
              </a:lnSpc>
            </a:pPr>
            <a:r>
              <a:rPr lang="en-US" sz="2000" smtClean="0"/>
              <a:t>Skype implements a congestion control</a:t>
            </a:r>
          </a:p>
          <a:p>
            <a:pPr lvl="2">
              <a:lnSpc>
                <a:spcPct val="80000"/>
              </a:lnSpc>
            </a:pPr>
            <a:r>
              <a:rPr lang="en-US" sz="1800" smtClean="0"/>
              <a:t>Aggressive with losses</a:t>
            </a:r>
          </a:p>
          <a:p>
            <a:pPr lvl="2">
              <a:lnSpc>
                <a:spcPct val="80000"/>
              </a:lnSpc>
            </a:pPr>
            <a:r>
              <a:rPr lang="en-US" sz="1800" smtClean="0"/>
              <a:t>Conservative with bottlenecks</a:t>
            </a:r>
          </a:p>
          <a:p>
            <a:pPr lvl="2">
              <a:lnSpc>
                <a:spcPct val="80000"/>
              </a:lnSpc>
            </a:pPr>
            <a:endParaRPr lang="en-US" sz="1800" smtClean="0">
              <a:solidFill>
                <a:srgbClr val="FF33CC"/>
              </a:solidFill>
            </a:endParaRPr>
          </a:p>
          <a:p>
            <a:pPr lvl="1">
              <a:lnSpc>
                <a:spcPct val="80000"/>
              </a:lnSpc>
            </a:pPr>
            <a:endParaRPr lang="en-US" sz="300" smtClean="0"/>
          </a:p>
          <a:p>
            <a:pPr>
              <a:lnSpc>
                <a:spcPct val="80000"/>
              </a:lnSpc>
            </a:pPr>
            <a:r>
              <a:rPr lang="en-US" sz="2400" smtClean="0">
                <a:solidFill>
                  <a:srgbClr val="FF0000"/>
                </a:solidFill>
              </a:rPr>
              <a:t>Signaling traffic</a:t>
            </a:r>
          </a:p>
          <a:p>
            <a:pPr lvl="1">
              <a:lnSpc>
                <a:spcPct val="80000"/>
              </a:lnSpc>
            </a:pPr>
            <a:r>
              <a:rPr lang="en-US" sz="2000" smtClean="0"/>
              <a:t>Passive measurement</a:t>
            </a:r>
          </a:p>
          <a:p>
            <a:pPr lvl="1">
              <a:lnSpc>
                <a:spcPct val="80000"/>
              </a:lnSpc>
            </a:pPr>
            <a:r>
              <a:rPr lang="en-US" sz="2000" smtClean="0"/>
              <a:t>Two different threads shapes the overlay</a:t>
            </a:r>
          </a:p>
          <a:p>
            <a:pPr lvl="2">
              <a:lnSpc>
                <a:spcPct val="80000"/>
              </a:lnSpc>
            </a:pPr>
            <a:r>
              <a:rPr lang="en-US" sz="1800" smtClean="0">
                <a:solidFill>
                  <a:srgbClr val="000099"/>
                </a:solidFill>
              </a:rPr>
              <a:t>Probes </a:t>
            </a:r>
          </a:p>
          <a:p>
            <a:pPr lvl="2">
              <a:lnSpc>
                <a:spcPct val="80000"/>
              </a:lnSpc>
            </a:pPr>
            <a:r>
              <a:rPr lang="en-US" sz="1800" smtClean="0">
                <a:solidFill>
                  <a:srgbClr val="009900"/>
                </a:solidFill>
              </a:rPr>
              <a:t>Non-Probes </a:t>
            </a:r>
          </a:p>
          <a:p>
            <a:pPr lvl="1">
              <a:lnSpc>
                <a:spcPct val="80000"/>
              </a:lnSpc>
            </a:pPr>
            <a:r>
              <a:rPr lang="en-US" sz="2000" smtClean="0"/>
              <a:t>Signaling rate and spread</a:t>
            </a:r>
          </a:p>
          <a:p>
            <a:pPr lvl="2">
              <a:lnSpc>
                <a:spcPct val="80000"/>
              </a:lnSpc>
            </a:pPr>
            <a:r>
              <a:rPr lang="en-US" sz="1800" smtClean="0"/>
              <a:t>Very limited bitrate</a:t>
            </a:r>
          </a:p>
          <a:p>
            <a:pPr lvl="2">
              <a:lnSpc>
                <a:spcPct val="80000"/>
              </a:lnSpc>
            </a:pPr>
            <a:r>
              <a:rPr lang="en-US" sz="1800" smtClean="0"/>
              <a:t>Large number contacted peers </a:t>
            </a: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400" smtClean="0">
                <a:solidFill>
                  <a:srgbClr val="FF0000"/>
                </a:solidFill>
              </a:rPr>
              <a:t>User Characterization</a:t>
            </a:r>
          </a:p>
          <a:p>
            <a:pPr lvl="1">
              <a:lnSpc>
                <a:spcPct val="80000"/>
              </a:lnSpc>
            </a:pPr>
            <a:r>
              <a:rPr lang="en-US" sz="2000" smtClean="0"/>
              <a:t>Number of calls per unit of time</a:t>
            </a:r>
          </a:p>
          <a:p>
            <a:pPr lvl="1">
              <a:lnSpc>
                <a:spcPct val="80000"/>
              </a:lnSpc>
            </a:pPr>
            <a:r>
              <a:rPr lang="en-US" sz="2000" smtClean="0"/>
              <a:t>Call duration for different services</a:t>
            </a:r>
          </a:p>
          <a:p>
            <a:pPr lvl="1">
              <a:lnSpc>
                <a:spcPct val="80000"/>
              </a:lnSpc>
            </a:pPr>
            <a:r>
              <a:rPr lang="en-US" sz="2000" smtClean="0"/>
              <a:t>Peer Lifetime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smtClean="0"/>
              <a:t>Details are in the paper, not in this talk </a:t>
            </a:r>
            <a:r>
              <a:rPr lang="en-US" sz="2400" smtClean="0">
                <a:sym typeface="Wingdings" pitchFamily="2" charset="2"/>
              </a:rPr>
              <a:t></a:t>
            </a:r>
          </a:p>
          <a:p>
            <a:pPr>
              <a:lnSpc>
                <a:spcPct val="80000"/>
              </a:lnSpc>
            </a:pPr>
            <a:endParaRPr lang="en-US" sz="2400" smtClean="0">
              <a:sym typeface="Wingdings" pitchFamily="2" charset="2"/>
            </a:endParaRPr>
          </a:p>
          <a:p>
            <a:pPr>
              <a:lnSpc>
                <a:spcPct val="80000"/>
              </a:lnSpc>
            </a:pPr>
            <a:r>
              <a:rPr lang="en-US" sz="2400" smtClean="0">
                <a:solidFill>
                  <a:srgbClr val="FF0000"/>
                </a:solidFill>
                <a:sym typeface="Wingdings" pitchFamily="2" charset="2"/>
              </a:rPr>
              <a:t>Future Work</a:t>
            </a:r>
          </a:p>
          <a:p>
            <a:pPr lvl="1">
              <a:lnSpc>
                <a:spcPct val="80000"/>
              </a:lnSpc>
            </a:pPr>
            <a:r>
              <a:rPr lang="en-US" sz="2000" smtClean="0"/>
              <a:t>Extensive measurement in different networks</a:t>
            </a:r>
          </a:p>
          <a:p>
            <a:pPr lvl="2">
              <a:lnSpc>
                <a:spcPct val="80000"/>
              </a:lnSpc>
            </a:pPr>
            <a:r>
              <a:rPr lang="en-US" sz="1800" smtClean="0"/>
              <a:t>Campus LAN</a:t>
            </a:r>
          </a:p>
          <a:p>
            <a:pPr lvl="2">
              <a:lnSpc>
                <a:spcPct val="80000"/>
              </a:lnSpc>
            </a:pPr>
            <a:r>
              <a:rPr lang="en-US" sz="1800" smtClean="0"/>
              <a:t>ADSL installation</a:t>
            </a:r>
          </a:p>
          <a:p>
            <a:pPr lvl="2">
              <a:lnSpc>
                <a:spcPct val="80000"/>
              </a:lnSpc>
            </a:pPr>
            <a:r>
              <a:rPr lang="en-US" sz="1800" smtClean="0"/>
              <a:t>Cellular Network</a:t>
            </a:r>
          </a:p>
          <a:p>
            <a:pPr lvl="1">
              <a:lnSpc>
                <a:spcPct val="80000"/>
              </a:lnSpc>
            </a:pPr>
            <a:endParaRPr lang="en-US" sz="2000" smtClean="0"/>
          </a:p>
        </p:txBody>
      </p:sp>
      <p:sp>
        <p:nvSpPr>
          <p:cNvPr id="623622" name="Oval 6"/>
          <p:cNvSpPr>
            <a:spLocks/>
          </p:cNvSpPr>
          <p:nvPr/>
        </p:nvSpPr>
        <p:spPr bwMode="auto">
          <a:xfrm>
            <a:off x="4248150" y="2924175"/>
            <a:ext cx="4895850" cy="863600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 type="none" w="lg" len="lg"/>
          </a:ln>
        </p:spPr>
        <p:txBody>
          <a:bodyPr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23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362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it-IT" sz="3600" smtClean="0"/>
              <a:t>Signaling Traffic: Peer Selection</a:t>
            </a:r>
            <a:endParaRPr lang="en-US" sz="3600" smtClean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500563" y="1341438"/>
            <a:ext cx="4710112" cy="5334000"/>
          </a:xfrm>
        </p:spPr>
        <p:txBody>
          <a:bodyPr/>
          <a:lstStyle/>
          <a:p>
            <a:r>
              <a:rPr lang="it-IT" b="1" smtClean="0"/>
              <a:t>RTT distance</a:t>
            </a:r>
          </a:p>
          <a:p>
            <a:pPr lvl="1"/>
            <a:r>
              <a:rPr lang="it-IT" smtClean="0"/>
              <a:t>RTT between first request-reply packets </a:t>
            </a:r>
          </a:p>
          <a:p>
            <a:pPr lvl="1"/>
            <a:r>
              <a:rPr lang="it-IT" smtClean="0"/>
              <a:t>Probe RTT smaller w.r.t. non-probe traffic</a:t>
            </a:r>
          </a:p>
          <a:p>
            <a:pPr lvl="1"/>
            <a:endParaRPr lang="it-IT" smtClean="0"/>
          </a:p>
          <a:p>
            <a:pPr lvl="1">
              <a:buFontTx/>
              <a:buNone/>
            </a:pPr>
            <a:endParaRPr lang="en-US" smtClean="0"/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1476375" y="3860800"/>
            <a:ext cx="240030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/>
            <a:r>
              <a:rPr lang="en-US" sz="1900">
                <a:solidFill>
                  <a:srgbClr val="000000"/>
                </a:solidFill>
              </a:rPr>
              <a:t>Round Trip Time [ms]</a:t>
            </a:r>
            <a:endParaRPr lang="en-US" sz="4800"/>
          </a:p>
        </p:txBody>
      </p:sp>
      <p:sp>
        <p:nvSpPr>
          <p:cNvPr id="29701" name="Line 5"/>
          <p:cNvSpPr>
            <a:spLocks noChangeShapeType="1"/>
          </p:cNvSpPr>
          <p:nvPr/>
        </p:nvSpPr>
        <p:spPr bwMode="auto">
          <a:xfrm>
            <a:off x="1017588" y="3505200"/>
            <a:ext cx="254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02" name="Line 6"/>
          <p:cNvSpPr>
            <a:spLocks noChangeShapeType="1"/>
          </p:cNvSpPr>
          <p:nvPr/>
        </p:nvSpPr>
        <p:spPr bwMode="auto">
          <a:xfrm flipH="1">
            <a:off x="4303713" y="3505200"/>
            <a:ext cx="254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684213" y="3284538"/>
            <a:ext cx="180975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/>
            <a:r>
              <a:rPr lang="en-US" sz="1700">
                <a:solidFill>
                  <a:srgbClr val="000000"/>
                </a:solidFill>
                <a:latin typeface="Arial" charset="0"/>
              </a:rPr>
              <a:t> 0</a:t>
            </a:r>
            <a:endParaRPr lang="en-US" sz="4400"/>
          </a:p>
        </p:txBody>
      </p:sp>
      <p:sp>
        <p:nvSpPr>
          <p:cNvPr id="29704" name="Line 8"/>
          <p:cNvSpPr>
            <a:spLocks noChangeShapeType="1"/>
          </p:cNvSpPr>
          <p:nvPr/>
        </p:nvSpPr>
        <p:spPr bwMode="auto">
          <a:xfrm>
            <a:off x="1017588" y="3173413"/>
            <a:ext cx="254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05" name="Line 9"/>
          <p:cNvSpPr>
            <a:spLocks noChangeShapeType="1"/>
          </p:cNvSpPr>
          <p:nvPr/>
        </p:nvSpPr>
        <p:spPr bwMode="auto">
          <a:xfrm flipH="1">
            <a:off x="4303713" y="3173413"/>
            <a:ext cx="254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06" name="Line 10"/>
          <p:cNvSpPr>
            <a:spLocks noChangeShapeType="1"/>
          </p:cNvSpPr>
          <p:nvPr/>
        </p:nvSpPr>
        <p:spPr bwMode="auto">
          <a:xfrm>
            <a:off x="1017588" y="2843213"/>
            <a:ext cx="25400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07" name="Line 11"/>
          <p:cNvSpPr>
            <a:spLocks noChangeShapeType="1"/>
          </p:cNvSpPr>
          <p:nvPr/>
        </p:nvSpPr>
        <p:spPr bwMode="auto">
          <a:xfrm flipH="1">
            <a:off x="4303713" y="2843213"/>
            <a:ext cx="25400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08" name="Rectangle 12"/>
          <p:cNvSpPr>
            <a:spLocks noChangeArrowheads="1"/>
          </p:cNvSpPr>
          <p:nvPr/>
        </p:nvSpPr>
        <p:spPr bwMode="auto">
          <a:xfrm>
            <a:off x="360363" y="2708275"/>
            <a:ext cx="603250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/>
            <a:r>
              <a:rPr lang="en-US" sz="1700">
                <a:solidFill>
                  <a:srgbClr val="000000"/>
                </a:solidFill>
                <a:latin typeface="Arial" charset="0"/>
              </a:rPr>
              <a:t> 0.004</a:t>
            </a:r>
            <a:endParaRPr lang="en-US" sz="4400"/>
          </a:p>
        </p:txBody>
      </p:sp>
      <p:sp>
        <p:nvSpPr>
          <p:cNvPr id="29709" name="Line 13"/>
          <p:cNvSpPr>
            <a:spLocks noChangeShapeType="1"/>
          </p:cNvSpPr>
          <p:nvPr/>
        </p:nvSpPr>
        <p:spPr bwMode="auto">
          <a:xfrm>
            <a:off x="1017588" y="2511425"/>
            <a:ext cx="25400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10" name="Line 14"/>
          <p:cNvSpPr>
            <a:spLocks noChangeShapeType="1"/>
          </p:cNvSpPr>
          <p:nvPr/>
        </p:nvSpPr>
        <p:spPr bwMode="auto">
          <a:xfrm flipH="1">
            <a:off x="4303713" y="2511425"/>
            <a:ext cx="25400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11" name="Line 15"/>
          <p:cNvSpPr>
            <a:spLocks noChangeShapeType="1"/>
          </p:cNvSpPr>
          <p:nvPr/>
        </p:nvSpPr>
        <p:spPr bwMode="auto">
          <a:xfrm>
            <a:off x="1017588" y="2179638"/>
            <a:ext cx="254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12" name="Line 16"/>
          <p:cNvSpPr>
            <a:spLocks noChangeShapeType="1"/>
          </p:cNvSpPr>
          <p:nvPr/>
        </p:nvSpPr>
        <p:spPr bwMode="auto">
          <a:xfrm flipH="1">
            <a:off x="4303713" y="2179638"/>
            <a:ext cx="254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13" name="Rectangle 17"/>
          <p:cNvSpPr>
            <a:spLocks noChangeArrowheads="1"/>
          </p:cNvSpPr>
          <p:nvPr/>
        </p:nvSpPr>
        <p:spPr bwMode="auto">
          <a:xfrm>
            <a:off x="360363" y="2060575"/>
            <a:ext cx="603250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/>
            <a:r>
              <a:rPr lang="en-US" sz="1700">
                <a:solidFill>
                  <a:srgbClr val="000000"/>
                </a:solidFill>
                <a:latin typeface="Arial" charset="0"/>
              </a:rPr>
              <a:t> 0.008</a:t>
            </a:r>
            <a:endParaRPr lang="en-US" sz="4400"/>
          </a:p>
        </p:txBody>
      </p:sp>
      <p:sp>
        <p:nvSpPr>
          <p:cNvPr id="29714" name="Line 18"/>
          <p:cNvSpPr>
            <a:spLocks noChangeShapeType="1"/>
          </p:cNvSpPr>
          <p:nvPr/>
        </p:nvSpPr>
        <p:spPr bwMode="auto">
          <a:xfrm>
            <a:off x="1017588" y="1847850"/>
            <a:ext cx="254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15" name="Line 19"/>
          <p:cNvSpPr>
            <a:spLocks noChangeShapeType="1"/>
          </p:cNvSpPr>
          <p:nvPr/>
        </p:nvSpPr>
        <p:spPr bwMode="auto">
          <a:xfrm flipH="1">
            <a:off x="4303713" y="1847850"/>
            <a:ext cx="254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16" name="Line 20"/>
          <p:cNvSpPr>
            <a:spLocks noChangeShapeType="1"/>
          </p:cNvSpPr>
          <p:nvPr/>
        </p:nvSpPr>
        <p:spPr bwMode="auto">
          <a:xfrm>
            <a:off x="1017588" y="1517650"/>
            <a:ext cx="25400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17" name="Line 21"/>
          <p:cNvSpPr>
            <a:spLocks noChangeShapeType="1"/>
          </p:cNvSpPr>
          <p:nvPr/>
        </p:nvSpPr>
        <p:spPr bwMode="auto">
          <a:xfrm flipH="1">
            <a:off x="4303713" y="1517650"/>
            <a:ext cx="25400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18" name="Rectangle 22"/>
          <p:cNvSpPr>
            <a:spLocks noChangeArrowheads="1"/>
          </p:cNvSpPr>
          <p:nvPr/>
        </p:nvSpPr>
        <p:spPr bwMode="auto">
          <a:xfrm>
            <a:off x="360363" y="1370013"/>
            <a:ext cx="603250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/>
            <a:r>
              <a:rPr lang="en-US" sz="1700">
                <a:solidFill>
                  <a:srgbClr val="000000"/>
                </a:solidFill>
                <a:latin typeface="Arial" charset="0"/>
              </a:rPr>
              <a:t> 0.012</a:t>
            </a:r>
            <a:endParaRPr lang="en-US" sz="4400"/>
          </a:p>
        </p:txBody>
      </p:sp>
      <p:sp>
        <p:nvSpPr>
          <p:cNvPr id="29719" name="Line 23"/>
          <p:cNvSpPr>
            <a:spLocks noChangeShapeType="1"/>
          </p:cNvSpPr>
          <p:nvPr/>
        </p:nvSpPr>
        <p:spPr bwMode="auto">
          <a:xfrm flipV="1">
            <a:off x="1017588" y="3484563"/>
            <a:ext cx="1587" cy="206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20" name="Line 24"/>
          <p:cNvSpPr>
            <a:spLocks noChangeShapeType="1"/>
          </p:cNvSpPr>
          <p:nvPr/>
        </p:nvSpPr>
        <p:spPr bwMode="auto">
          <a:xfrm>
            <a:off x="1017588" y="1350963"/>
            <a:ext cx="1587" cy="206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21" name="Rectangle 25"/>
          <p:cNvSpPr>
            <a:spLocks noChangeArrowheads="1"/>
          </p:cNvSpPr>
          <p:nvPr/>
        </p:nvSpPr>
        <p:spPr bwMode="auto">
          <a:xfrm>
            <a:off x="796925" y="3584575"/>
            <a:ext cx="301625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/>
            <a:r>
              <a:rPr lang="en-US" sz="1700">
                <a:solidFill>
                  <a:srgbClr val="000000"/>
                </a:solidFill>
                <a:latin typeface="Arial" charset="0"/>
              </a:rPr>
              <a:t> 10</a:t>
            </a:r>
            <a:endParaRPr lang="en-US" sz="4400"/>
          </a:p>
        </p:txBody>
      </p:sp>
      <p:sp>
        <p:nvSpPr>
          <p:cNvPr id="29722" name="Line 26"/>
          <p:cNvSpPr>
            <a:spLocks noChangeShapeType="1"/>
          </p:cNvSpPr>
          <p:nvPr/>
        </p:nvSpPr>
        <p:spPr bwMode="auto">
          <a:xfrm flipV="1">
            <a:off x="1516063" y="3494088"/>
            <a:ext cx="0" cy="1111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23" name="Line 27"/>
          <p:cNvSpPr>
            <a:spLocks noChangeShapeType="1"/>
          </p:cNvSpPr>
          <p:nvPr/>
        </p:nvSpPr>
        <p:spPr bwMode="auto">
          <a:xfrm>
            <a:off x="1516063" y="1350963"/>
            <a:ext cx="0" cy="1111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24" name="Line 28"/>
          <p:cNvSpPr>
            <a:spLocks noChangeShapeType="1"/>
          </p:cNvSpPr>
          <p:nvPr/>
        </p:nvSpPr>
        <p:spPr bwMode="auto">
          <a:xfrm flipV="1">
            <a:off x="1808163" y="3494088"/>
            <a:ext cx="0" cy="1111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25" name="Line 29"/>
          <p:cNvSpPr>
            <a:spLocks noChangeShapeType="1"/>
          </p:cNvSpPr>
          <p:nvPr/>
        </p:nvSpPr>
        <p:spPr bwMode="auto">
          <a:xfrm>
            <a:off x="1808163" y="1350963"/>
            <a:ext cx="0" cy="1111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26" name="Line 30"/>
          <p:cNvSpPr>
            <a:spLocks noChangeShapeType="1"/>
          </p:cNvSpPr>
          <p:nvPr/>
        </p:nvSpPr>
        <p:spPr bwMode="auto">
          <a:xfrm flipV="1">
            <a:off x="2014538" y="3494088"/>
            <a:ext cx="1587" cy="1111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27" name="Line 31"/>
          <p:cNvSpPr>
            <a:spLocks noChangeShapeType="1"/>
          </p:cNvSpPr>
          <p:nvPr/>
        </p:nvSpPr>
        <p:spPr bwMode="auto">
          <a:xfrm>
            <a:off x="2014538" y="1350963"/>
            <a:ext cx="1587" cy="1111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28" name="Line 32"/>
          <p:cNvSpPr>
            <a:spLocks noChangeShapeType="1"/>
          </p:cNvSpPr>
          <p:nvPr/>
        </p:nvSpPr>
        <p:spPr bwMode="auto">
          <a:xfrm flipV="1">
            <a:off x="2174875" y="3494088"/>
            <a:ext cx="1588" cy="1111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29" name="Line 33"/>
          <p:cNvSpPr>
            <a:spLocks noChangeShapeType="1"/>
          </p:cNvSpPr>
          <p:nvPr/>
        </p:nvSpPr>
        <p:spPr bwMode="auto">
          <a:xfrm>
            <a:off x="2174875" y="1350963"/>
            <a:ext cx="1588" cy="1111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30" name="Line 34"/>
          <p:cNvSpPr>
            <a:spLocks noChangeShapeType="1"/>
          </p:cNvSpPr>
          <p:nvPr/>
        </p:nvSpPr>
        <p:spPr bwMode="auto">
          <a:xfrm flipV="1">
            <a:off x="2305050" y="3494088"/>
            <a:ext cx="1588" cy="1111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31" name="Line 35"/>
          <p:cNvSpPr>
            <a:spLocks noChangeShapeType="1"/>
          </p:cNvSpPr>
          <p:nvPr/>
        </p:nvSpPr>
        <p:spPr bwMode="auto">
          <a:xfrm>
            <a:off x="2305050" y="1350963"/>
            <a:ext cx="1588" cy="1111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32" name="Line 36"/>
          <p:cNvSpPr>
            <a:spLocks noChangeShapeType="1"/>
          </p:cNvSpPr>
          <p:nvPr/>
        </p:nvSpPr>
        <p:spPr bwMode="auto">
          <a:xfrm flipV="1">
            <a:off x="2416175" y="3494088"/>
            <a:ext cx="1588" cy="1111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33" name="Line 37"/>
          <p:cNvSpPr>
            <a:spLocks noChangeShapeType="1"/>
          </p:cNvSpPr>
          <p:nvPr/>
        </p:nvSpPr>
        <p:spPr bwMode="auto">
          <a:xfrm>
            <a:off x="2416175" y="1350963"/>
            <a:ext cx="1588" cy="1111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34" name="Line 38"/>
          <p:cNvSpPr>
            <a:spLocks noChangeShapeType="1"/>
          </p:cNvSpPr>
          <p:nvPr/>
        </p:nvSpPr>
        <p:spPr bwMode="auto">
          <a:xfrm flipV="1">
            <a:off x="2513013" y="3494088"/>
            <a:ext cx="1587" cy="1111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35" name="Line 39"/>
          <p:cNvSpPr>
            <a:spLocks noChangeShapeType="1"/>
          </p:cNvSpPr>
          <p:nvPr/>
        </p:nvSpPr>
        <p:spPr bwMode="auto">
          <a:xfrm>
            <a:off x="2513013" y="1350963"/>
            <a:ext cx="1587" cy="1111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36" name="Line 40"/>
          <p:cNvSpPr>
            <a:spLocks noChangeShapeType="1"/>
          </p:cNvSpPr>
          <p:nvPr/>
        </p:nvSpPr>
        <p:spPr bwMode="auto">
          <a:xfrm flipV="1">
            <a:off x="2597150" y="3494088"/>
            <a:ext cx="1588" cy="1111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37" name="Line 41"/>
          <p:cNvSpPr>
            <a:spLocks noChangeShapeType="1"/>
          </p:cNvSpPr>
          <p:nvPr/>
        </p:nvSpPr>
        <p:spPr bwMode="auto">
          <a:xfrm>
            <a:off x="2597150" y="1350963"/>
            <a:ext cx="1588" cy="1111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38" name="Line 42"/>
          <p:cNvSpPr>
            <a:spLocks noChangeShapeType="1"/>
          </p:cNvSpPr>
          <p:nvPr/>
        </p:nvSpPr>
        <p:spPr bwMode="auto">
          <a:xfrm flipV="1">
            <a:off x="2673350" y="3484563"/>
            <a:ext cx="1588" cy="206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39" name="Line 43"/>
          <p:cNvSpPr>
            <a:spLocks noChangeShapeType="1"/>
          </p:cNvSpPr>
          <p:nvPr/>
        </p:nvSpPr>
        <p:spPr bwMode="auto">
          <a:xfrm>
            <a:off x="2673350" y="1350963"/>
            <a:ext cx="1588" cy="206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40" name="Rectangle 44"/>
          <p:cNvSpPr>
            <a:spLocks noChangeArrowheads="1"/>
          </p:cNvSpPr>
          <p:nvPr/>
        </p:nvSpPr>
        <p:spPr bwMode="auto">
          <a:xfrm>
            <a:off x="2355850" y="3584575"/>
            <a:ext cx="422275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/>
            <a:r>
              <a:rPr lang="en-US" sz="1700">
                <a:solidFill>
                  <a:srgbClr val="000000"/>
                </a:solidFill>
                <a:latin typeface="Arial" charset="0"/>
              </a:rPr>
              <a:t> 100</a:t>
            </a:r>
            <a:endParaRPr lang="en-US" sz="4400"/>
          </a:p>
        </p:txBody>
      </p:sp>
      <p:sp>
        <p:nvSpPr>
          <p:cNvPr id="29741" name="Line 45"/>
          <p:cNvSpPr>
            <a:spLocks noChangeShapeType="1"/>
          </p:cNvSpPr>
          <p:nvPr/>
        </p:nvSpPr>
        <p:spPr bwMode="auto">
          <a:xfrm flipV="1">
            <a:off x="3171825" y="3494088"/>
            <a:ext cx="0" cy="1111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42" name="Line 46"/>
          <p:cNvSpPr>
            <a:spLocks noChangeShapeType="1"/>
          </p:cNvSpPr>
          <p:nvPr/>
        </p:nvSpPr>
        <p:spPr bwMode="auto">
          <a:xfrm>
            <a:off x="3171825" y="1350963"/>
            <a:ext cx="0" cy="1111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43" name="Line 47"/>
          <p:cNvSpPr>
            <a:spLocks noChangeShapeType="1"/>
          </p:cNvSpPr>
          <p:nvPr/>
        </p:nvSpPr>
        <p:spPr bwMode="auto">
          <a:xfrm flipV="1">
            <a:off x="3463925" y="3494088"/>
            <a:ext cx="0" cy="1111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44" name="Line 48"/>
          <p:cNvSpPr>
            <a:spLocks noChangeShapeType="1"/>
          </p:cNvSpPr>
          <p:nvPr/>
        </p:nvSpPr>
        <p:spPr bwMode="auto">
          <a:xfrm>
            <a:off x="3463925" y="1350963"/>
            <a:ext cx="0" cy="1111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45" name="Line 49"/>
          <p:cNvSpPr>
            <a:spLocks noChangeShapeType="1"/>
          </p:cNvSpPr>
          <p:nvPr/>
        </p:nvSpPr>
        <p:spPr bwMode="auto">
          <a:xfrm flipV="1">
            <a:off x="3670300" y="3494088"/>
            <a:ext cx="1588" cy="1111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46" name="Line 50"/>
          <p:cNvSpPr>
            <a:spLocks noChangeShapeType="1"/>
          </p:cNvSpPr>
          <p:nvPr/>
        </p:nvSpPr>
        <p:spPr bwMode="auto">
          <a:xfrm>
            <a:off x="3670300" y="1350963"/>
            <a:ext cx="1588" cy="1111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47" name="Line 51"/>
          <p:cNvSpPr>
            <a:spLocks noChangeShapeType="1"/>
          </p:cNvSpPr>
          <p:nvPr/>
        </p:nvSpPr>
        <p:spPr bwMode="auto">
          <a:xfrm flipV="1">
            <a:off x="3830638" y="3494088"/>
            <a:ext cx="1587" cy="1111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48" name="Line 52"/>
          <p:cNvSpPr>
            <a:spLocks noChangeShapeType="1"/>
          </p:cNvSpPr>
          <p:nvPr/>
        </p:nvSpPr>
        <p:spPr bwMode="auto">
          <a:xfrm>
            <a:off x="3830638" y="1350963"/>
            <a:ext cx="1587" cy="1111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49" name="Line 53"/>
          <p:cNvSpPr>
            <a:spLocks noChangeShapeType="1"/>
          </p:cNvSpPr>
          <p:nvPr/>
        </p:nvSpPr>
        <p:spPr bwMode="auto">
          <a:xfrm flipV="1">
            <a:off x="3960813" y="3494088"/>
            <a:ext cx="1587" cy="1111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50" name="Line 54"/>
          <p:cNvSpPr>
            <a:spLocks noChangeShapeType="1"/>
          </p:cNvSpPr>
          <p:nvPr/>
        </p:nvSpPr>
        <p:spPr bwMode="auto">
          <a:xfrm>
            <a:off x="3960813" y="1350963"/>
            <a:ext cx="1587" cy="1111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51" name="Line 55"/>
          <p:cNvSpPr>
            <a:spLocks noChangeShapeType="1"/>
          </p:cNvSpPr>
          <p:nvPr/>
        </p:nvSpPr>
        <p:spPr bwMode="auto">
          <a:xfrm flipV="1">
            <a:off x="4071938" y="3494088"/>
            <a:ext cx="1587" cy="1111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52" name="Line 56"/>
          <p:cNvSpPr>
            <a:spLocks noChangeShapeType="1"/>
          </p:cNvSpPr>
          <p:nvPr/>
        </p:nvSpPr>
        <p:spPr bwMode="auto">
          <a:xfrm>
            <a:off x="4071938" y="1350963"/>
            <a:ext cx="1587" cy="1111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53" name="Line 57"/>
          <p:cNvSpPr>
            <a:spLocks noChangeShapeType="1"/>
          </p:cNvSpPr>
          <p:nvPr/>
        </p:nvSpPr>
        <p:spPr bwMode="auto">
          <a:xfrm flipV="1">
            <a:off x="4168775" y="3494088"/>
            <a:ext cx="1588" cy="1111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54" name="Line 58"/>
          <p:cNvSpPr>
            <a:spLocks noChangeShapeType="1"/>
          </p:cNvSpPr>
          <p:nvPr/>
        </p:nvSpPr>
        <p:spPr bwMode="auto">
          <a:xfrm>
            <a:off x="4168775" y="1350963"/>
            <a:ext cx="1588" cy="1111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55" name="Line 59"/>
          <p:cNvSpPr>
            <a:spLocks noChangeShapeType="1"/>
          </p:cNvSpPr>
          <p:nvPr/>
        </p:nvSpPr>
        <p:spPr bwMode="auto">
          <a:xfrm flipV="1">
            <a:off x="4252913" y="3494088"/>
            <a:ext cx="1587" cy="1111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56" name="Line 60"/>
          <p:cNvSpPr>
            <a:spLocks noChangeShapeType="1"/>
          </p:cNvSpPr>
          <p:nvPr/>
        </p:nvSpPr>
        <p:spPr bwMode="auto">
          <a:xfrm>
            <a:off x="4252913" y="1350963"/>
            <a:ext cx="1587" cy="1111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57" name="Line 61"/>
          <p:cNvSpPr>
            <a:spLocks noChangeShapeType="1"/>
          </p:cNvSpPr>
          <p:nvPr/>
        </p:nvSpPr>
        <p:spPr bwMode="auto">
          <a:xfrm flipV="1">
            <a:off x="4329113" y="3484563"/>
            <a:ext cx="1587" cy="206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58" name="Line 62"/>
          <p:cNvSpPr>
            <a:spLocks noChangeShapeType="1"/>
          </p:cNvSpPr>
          <p:nvPr/>
        </p:nvSpPr>
        <p:spPr bwMode="auto">
          <a:xfrm>
            <a:off x="4329113" y="1350963"/>
            <a:ext cx="1587" cy="206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59" name="Rectangle 63"/>
          <p:cNvSpPr>
            <a:spLocks noChangeArrowheads="1"/>
          </p:cNvSpPr>
          <p:nvPr/>
        </p:nvSpPr>
        <p:spPr bwMode="auto">
          <a:xfrm>
            <a:off x="3914775" y="3584575"/>
            <a:ext cx="542925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/>
            <a:r>
              <a:rPr lang="en-US" sz="1700">
                <a:solidFill>
                  <a:srgbClr val="000000"/>
                </a:solidFill>
                <a:latin typeface="Arial" charset="0"/>
              </a:rPr>
              <a:t> 1000</a:t>
            </a:r>
            <a:endParaRPr lang="en-US" sz="4400"/>
          </a:p>
        </p:txBody>
      </p:sp>
      <p:sp>
        <p:nvSpPr>
          <p:cNvPr id="29760" name="Rectangle 64"/>
          <p:cNvSpPr>
            <a:spLocks noChangeArrowheads="1"/>
          </p:cNvSpPr>
          <p:nvPr/>
        </p:nvSpPr>
        <p:spPr bwMode="auto">
          <a:xfrm>
            <a:off x="1017588" y="1350963"/>
            <a:ext cx="3311525" cy="2154237"/>
          </a:xfrm>
          <a:prstGeom prst="rect">
            <a:avLst/>
          </a:prstGeom>
          <a:noFill/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61" name="Rectangle 65"/>
          <p:cNvSpPr>
            <a:spLocks noChangeArrowheads="1"/>
          </p:cNvSpPr>
          <p:nvPr/>
        </p:nvSpPr>
        <p:spPr bwMode="auto">
          <a:xfrm>
            <a:off x="1065213" y="1379538"/>
            <a:ext cx="352425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/>
            <a:r>
              <a:rPr lang="en-US" sz="1700">
                <a:solidFill>
                  <a:srgbClr val="000000"/>
                </a:solidFill>
              </a:rPr>
              <a:t>pdf</a:t>
            </a:r>
            <a:endParaRPr lang="en-US" sz="4400"/>
          </a:p>
        </p:txBody>
      </p:sp>
      <p:sp>
        <p:nvSpPr>
          <p:cNvPr id="29762" name="Freeform 66"/>
          <p:cNvSpPr>
            <a:spLocks/>
          </p:cNvSpPr>
          <p:nvPr/>
        </p:nvSpPr>
        <p:spPr bwMode="auto">
          <a:xfrm>
            <a:off x="1017588" y="1460500"/>
            <a:ext cx="2968625" cy="1816100"/>
          </a:xfrm>
          <a:custGeom>
            <a:avLst/>
            <a:gdLst>
              <a:gd name="T0" fmla="*/ 3383 w 17973"/>
              <a:gd name="T1" fmla="*/ 13606 h 14350"/>
              <a:gd name="T2" fmla="*/ 4943 w 17973"/>
              <a:gd name="T3" fmla="*/ 10263 h 14350"/>
              <a:gd name="T4" fmla="*/ 5754 w 17973"/>
              <a:gd name="T5" fmla="*/ 8707 h 14350"/>
              <a:gd name="T6" fmla="*/ 6425 w 17973"/>
              <a:gd name="T7" fmla="*/ 4366 h 14350"/>
              <a:gd name="T8" fmla="*/ 6894 w 17973"/>
              <a:gd name="T9" fmla="*/ 3066 h 14350"/>
              <a:gd name="T10" fmla="*/ 7309 w 17973"/>
              <a:gd name="T11" fmla="*/ 2926 h 14350"/>
              <a:gd name="T12" fmla="*/ 7695 w 17973"/>
              <a:gd name="T13" fmla="*/ 3390 h 14350"/>
              <a:gd name="T14" fmla="*/ 8053 w 17973"/>
              <a:gd name="T15" fmla="*/ 4133 h 14350"/>
              <a:gd name="T16" fmla="*/ 8401 w 17973"/>
              <a:gd name="T17" fmla="*/ 4018 h 14350"/>
              <a:gd name="T18" fmla="*/ 8733 w 17973"/>
              <a:gd name="T19" fmla="*/ 4621 h 14350"/>
              <a:gd name="T20" fmla="*/ 9057 w 17973"/>
              <a:gd name="T21" fmla="*/ 8267 h 14350"/>
              <a:gd name="T22" fmla="*/ 9385 w 17973"/>
              <a:gd name="T23" fmla="*/ 9497 h 14350"/>
              <a:gd name="T24" fmla="*/ 9745 w 17973"/>
              <a:gd name="T25" fmla="*/ 11284 h 14350"/>
              <a:gd name="T26" fmla="*/ 10102 w 17973"/>
              <a:gd name="T27" fmla="*/ 11401 h 14350"/>
              <a:gd name="T28" fmla="*/ 10375 w 17973"/>
              <a:gd name="T29" fmla="*/ 8220 h 14350"/>
              <a:gd name="T30" fmla="*/ 10591 w 17973"/>
              <a:gd name="T31" fmla="*/ 6642 h 14350"/>
              <a:gd name="T32" fmla="*/ 10809 w 17973"/>
              <a:gd name="T33" fmla="*/ 7709 h 14350"/>
              <a:gd name="T34" fmla="*/ 11005 w 17973"/>
              <a:gd name="T35" fmla="*/ 6015 h 14350"/>
              <a:gd name="T36" fmla="*/ 11193 w 17973"/>
              <a:gd name="T37" fmla="*/ 4667 h 14350"/>
              <a:gd name="T38" fmla="*/ 11369 w 17973"/>
              <a:gd name="T39" fmla="*/ 4505 h 14350"/>
              <a:gd name="T40" fmla="*/ 11522 w 17973"/>
              <a:gd name="T41" fmla="*/ 4319 h 14350"/>
              <a:gd name="T42" fmla="*/ 11684 w 17973"/>
              <a:gd name="T43" fmla="*/ 5805 h 14350"/>
              <a:gd name="T44" fmla="*/ 11848 w 17973"/>
              <a:gd name="T45" fmla="*/ 6339 h 14350"/>
              <a:gd name="T46" fmla="*/ 12016 w 17973"/>
              <a:gd name="T47" fmla="*/ 7060 h 14350"/>
              <a:gd name="T48" fmla="*/ 12182 w 17973"/>
              <a:gd name="T49" fmla="*/ 9380 h 14350"/>
              <a:gd name="T50" fmla="*/ 12361 w 17973"/>
              <a:gd name="T51" fmla="*/ 10100 h 14350"/>
              <a:gd name="T52" fmla="*/ 12523 w 17973"/>
              <a:gd name="T53" fmla="*/ 7501 h 14350"/>
              <a:gd name="T54" fmla="*/ 12670 w 17973"/>
              <a:gd name="T55" fmla="*/ 9218 h 14350"/>
              <a:gd name="T56" fmla="*/ 12821 w 17973"/>
              <a:gd name="T57" fmla="*/ 7802 h 14350"/>
              <a:gd name="T58" fmla="*/ 12965 w 17973"/>
              <a:gd name="T59" fmla="*/ 7501 h 14350"/>
              <a:gd name="T60" fmla="*/ 13107 w 17973"/>
              <a:gd name="T61" fmla="*/ 10797 h 14350"/>
              <a:gd name="T62" fmla="*/ 13270 w 17973"/>
              <a:gd name="T63" fmla="*/ 11261 h 14350"/>
              <a:gd name="T64" fmla="*/ 13439 w 17973"/>
              <a:gd name="T65" fmla="*/ 12446 h 14350"/>
              <a:gd name="T66" fmla="*/ 13624 w 17973"/>
              <a:gd name="T67" fmla="*/ 12677 h 14350"/>
              <a:gd name="T68" fmla="*/ 13826 w 17973"/>
              <a:gd name="T69" fmla="*/ 13328 h 14350"/>
              <a:gd name="T70" fmla="*/ 14026 w 17973"/>
              <a:gd name="T71" fmla="*/ 12863 h 14350"/>
              <a:gd name="T72" fmla="*/ 14268 w 17973"/>
              <a:gd name="T73" fmla="*/ 13560 h 14350"/>
              <a:gd name="T74" fmla="*/ 14515 w 17973"/>
              <a:gd name="T75" fmla="*/ 13584 h 14350"/>
              <a:gd name="T76" fmla="*/ 14754 w 17973"/>
              <a:gd name="T77" fmla="*/ 13746 h 14350"/>
              <a:gd name="T78" fmla="*/ 14991 w 17973"/>
              <a:gd name="T79" fmla="*/ 13932 h 14350"/>
              <a:gd name="T80" fmla="*/ 15233 w 17973"/>
              <a:gd name="T81" fmla="*/ 13769 h 14350"/>
              <a:gd name="T82" fmla="*/ 15519 w 17973"/>
              <a:gd name="T83" fmla="*/ 13839 h 14350"/>
              <a:gd name="T84" fmla="*/ 15780 w 17973"/>
              <a:gd name="T85" fmla="*/ 13769 h 14350"/>
              <a:gd name="T86" fmla="*/ 16005 w 17973"/>
              <a:gd name="T87" fmla="*/ 14047 h 14350"/>
              <a:gd name="T88" fmla="*/ 16237 w 17973"/>
              <a:gd name="T89" fmla="*/ 13815 h 14350"/>
              <a:gd name="T90" fmla="*/ 16516 w 17973"/>
              <a:gd name="T91" fmla="*/ 14187 h 14350"/>
              <a:gd name="T92" fmla="*/ 16817 w 17973"/>
              <a:gd name="T93" fmla="*/ 14025 h 14350"/>
              <a:gd name="T94" fmla="*/ 17167 w 17973"/>
              <a:gd name="T95" fmla="*/ 14280 h 14350"/>
              <a:gd name="T96" fmla="*/ 17532 w 17973"/>
              <a:gd name="T97" fmla="*/ 14257 h 14350"/>
              <a:gd name="T98" fmla="*/ 17973 w 17973"/>
              <a:gd name="T99" fmla="*/ 14233 h 14350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17973"/>
              <a:gd name="T151" fmla="*/ 0 h 14350"/>
              <a:gd name="T152" fmla="*/ 17973 w 17973"/>
              <a:gd name="T153" fmla="*/ 14350 h 14350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17973" h="14350">
                <a:moveTo>
                  <a:pt x="0" y="14245"/>
                </a:moveTo>
                <a:lnTo>
                  <a:pt x="605" y="14187"/>
                </a:lnTo>
                <a:lnTo>
                  <a:pt x="2178" y="13653"/>
                </a:lnTo>
                <a:lnTo>
                  <a:pt x="3383" y="13606"/>
                </a:lnTo>
                <a:lnTo>
                  <a:pt x="3832" y="13328"/>
                </a:lnTo>
                <a:lnTo>
                  <a:pt x="4283" y="12515"/>
                </a:lnTo>
                <a:lnTo>
                  <a:pt x="4631" y="12004"/>
                </a:lnTo>
                <a:lnTo>
                  <a:pt x="4943" y="10263"/>
                </a:lnTo>
                <a:lnTo>
                  <a:pt x="5148" y="8521"/>
                </a:lnTo>
                <a:lnTo>
                  <a:pt x="5344" y="8660"/>
                </a:lnTo>
                <a:lnTo>
                  <a:pt x="5557" y="8800"/>
                </a:lnTo>
                <a:lnTo>
                  <a:pt x="5754" y="8707"/>
                </a:lnTo>
                <a:lnTo>
                  <a:pt x="5963" y="8846"/>
                </a:lnTo>
                <a:lnTo>
                  <a:pt x="6128" y="8290"/>
                </a:lnTo>
                <a:lnTo>
                  <a:pt x="6296" y="6943"/>
                </a:lnTo>
                <a:lnTo>
                  <a:pt x="6425" y="4366"/>
                </a:lnTo>
                <a:lnTo>
                  <a:pt x="6547" y="4505"/>
                </a:lnTo>
                <a:lnTo>
                  <a:pt x="6675" y="4644"/>
                </a:lnTo>
                <a:lnTo>
                  <a:pt x="6782" y="3576"/>
                </a:lnTo>
                <a:lnTo>
                  <a:pt x="6894" y="3066"/>
                </a:lnTo>
                <a:lnTo>
                  <a:pt x="7005" y="2300"/>
                </a:lnTo>
                <a:lnTo>
                  <a:pt x="7112" y="1510"/>
                </a:lnTo>
                <a:lnTo>
                  <a:pt x="7213" y="0"/>
                </a:lnTo>
                <a:lnTo>
                  <a:pt x="7309" y="2926"/>
                </a:lnTo>
                <a:lnTo>
                  <a:pt x="7410" y="186"/>
                </a:lnTo>
                <a:lnTo>
                  <a:pt x="7506" y="3297"/>
                </a:lnTo>
                <a:lnTo>
                  <a:pt x="7602" y="2949"/>
                </a:lnTo>
                <a:lnTo>
                  <a:pt x="7695" y="3390"/>
                </a:lnTo>
                <a:lnTo>
                  <a:pt x="7784" y="3994"/>
                </a:lnTo>
                <a:lnTo>
                  <a:pt x="7877" y="3878"/>
                </a:lnTo>
                <a:lnTo>
                  <a:pt x="7966" y="4342"/>
                </a:lnTo>
                <a:lnTo>
                  <a:pt x="8053" y="4133"/>
                </a:lnTo>
                <a:lnTo>
                  <a:pt x="8139" y="3971"/>
                </a:lnTo>
                <a:lnTo>
                  <a:pt x="8228" y="4923"/>
                </a:lnTo>
                <a:lnTo>
                  <a:pt x="8313" y="4111"/>
                </a:lnTo>
                <a:lnTo>
                  <a:pt x="8401" y="4018"/>
                </a:lnTo>
                <a:lnTo>
                  <a:pt x="8486" y="4366"/>
                </a:lnTo>
                <a:lnTo>
                  <a:pt x="8567" y="6804"/>
                </a:lnTo>
                <a:lnTo>
                  <a:pt x="8650" y="5504"/>
                </a:lnTo>
                <a:lnTo>
                  <a:pt x="8733" y="4621"/>
                </a:lnTo>
                <a:lnTo>
                  <a:pt x="8819" y="6897"/>
                </a:lnTo>
                <a:lnTo>
                  <a:pt x="8897" y="6897"/>
                </a:lnTo>
                <a:lnTo>
                  <a:pt x="8979" y="8150"/>
                </a:lnTo>
                <a:lnTo>
                  <a:pt x="9057" y="8267"/>
                </a:lnTo>
                <a:lnTo>
                  <a:pt x="9149" y="7686"/>
                </a:lnTo>
                <a:lnTo>
                  <a:pt x="9225" y="9101"/>
                </a:lnTo>
                <a:lnTo>
                  <a:pt x="9303" y="9241"/>
                </a:lnTo>
                <a:lnTo>
                  <a:pt x="9385" y="9497"/>
                </a:lnTo>
                <a:lnTo>
                  <a:pt x="9471" y="10286"/>
                </a:lnTo>
                <a:lnTo>
                  <a:pt x="9566" y="10239"/>
                </a:lnTo>
                <a:lnTo>
                  <a:pt x="9652" y="10263"/>
                </a:lnTo>
                <a:lnTo>
                  <a:pt x="9745" y="11284"/>
                </a:lnTo>
                <a:lnTo>
                  <a:pt x="9838" y="10843"/>
                </a:lnTo>
                <a:lnTo>
                  <a:pt x="9923" y="11888"/>
                </a:lnTo>
                <a:lnTo>
                  <a:pt x="10009" y="12004"/>
                </a:lnTo>
                <a:lnTo>
                  <a:pt x="10102" y="11401"/>
                </a:lnTo>
                <a:lnTo>
                  <a:pt x="10187" y="11354"/>
                </a:lnTo>
                <a:lnTo>
                  <a:pt x="10253" y="10657"/>
                </a:lnTo>
                <a:lnTo>
                  <a:pt x="10316" y="9590"/>
                </a:lnTo>
                <a:lnTo>
                  <a:pt x="10375" y="8220"/>
                </a:lnTo>
                <a:lnTo>
                  <a:pt x="10428" y="7802"/>
                </a:lnTo>
                <a:lnTo>
                  <a:pt x="10482" y="7175"/>
                </a:lnTo>
                <a:lnTo>
                  <a:pt x="10535" y="6967"/>
                </a:lnTo>
                <a:lnTo>
                  <a:pt x="10591" y="6642"/>
                </a:lnTo>
                <a:lnTo>
                  <a:pt x="10639" y="5689"/>
                </a:lnTo>
                <a:lnTo>
                  <a:pt x="10691" y="5805"/>
                </a:lnTo>
                <a:lnTo>
                  <a:pt x="10751" y="7523"/>
                </a:lnTo>
                <a:lnTo>
                  <a:pt x="10809" y="7709"/>
                </a:lnTo>
                <a:lnTo>
                  <a:pt x="10861" y="7060"/>
                </a:lnTo>
                <a:lnTo>
                  <a:pt x="10910" y="7733"/>
                </a:lnTo>
                <a:lnTo>
                  <a:pt x="10954" y="7523"/>
                </a:lnTo>
                <a:lnTo>
                  <a:pt x="11005" y="6015"/>
                </a:lnTo>
                <a:lnTo>
                  <a:pt x="11053" y="7779"/>
                </a:lnTo>
                <a:lnTo>
                  <a:pt x="11099" y="8684"/>
                </a:lnTo>
                <a:lnTo>
                  <a:pt x="11151" y="4946"/>
                </a:lnTo>
                <a:lnTo>
                  <a:pt x="11193" y="4667"/>
                </a:lnTo>
                <a:lnTo>
                  <a:pt x="11242" y="3460"/>
                </a:lnTo>
                <a:lnTo>
                  <a:pt x="11287" y="2973"/>
                </a:lnTo>
                <a:lnTo>
                  <a:pt x="11328" y="4459"/>
                </a:lnTo>
                <a:lnTo>
                  <a:pt x="11369" y="4505"/>
                </a:lnTo>
                <a:lnTo>
                  <a:pt x="11411" y="3715"/>
                </a:lnTo>
                <a:lnTo>
                  <a:pt x="11447" y="4900"/>
                </a:lnTo>
                <a:lnTo>
                  <a:pt x="11485" y="5318"/>
                </a:lnTo>
                <a:lnTo>
                  <a:pt x="11522" y="4319"/>
                </a:lnTo>
                <a:lnTo>
                  <a:pt x="11563" y="4923"/>
                </a:lnTo>
                <a:lnTo>
                  <a:pt x="11606" y="4970"/>
                </a:lnTo>
                <a:lnTo>
                  <a:pt x="11646" y="6246"/>
                </a:lnTo>
                <a:lnTo>
                  <a:pt x="11684" y="5805"/>
                </a:lnTo>
                <a:lnTo>
                  <a:pt x="11725" y="6246"/>
                </a:lnTo>
                <a:lnTo>
                  <a:pt x="11762" y="6571"/>
                </a:lnTo>
                <a:lnTo>
                  <a:pt x="11801" y="7198"/>
                </a:lnTo>
                <a:lnTo>
                  <a:pt x="11848" y="6339"/>
                </a:lnTo>
                <a:lnTo>
                  <a:pt x="11887" y="6990"/>
                </a:lnTo>
                <a:lnTo>
                  <a:pt x="11927" y="7036"/>
                </a:lnTo>
                <a:lnTo>
                  <a:pt x="11971" y="7872"/>
                </a:lnTo>
                <a:lnTo>
                  <a:pt x="12016" y="7060"/>
                </a:lnTo>
                <a:lnTo>
                  <a:pt x="12057" y="8243"/>
                </a:lnTo>
                <a:lnTo>
                  <a:pt x="12098" y="8521"/>
                </a:lnTo>
                <a:lnTo>
                  <a:pt x="12141" y="9125"/>
                </a:lnTo>
                <a:lnTo>
                  <a:pt x="12182" y="9380"/>
                </a:lnTo>
                <a:lnTo>
                  <a:pt x="12228" y="8729"/>
                </a:lnTo>
                <a:lnTo>
                  <a:pt x="12274" y="9241"/>
                </a:lnTo>
                <a:lnTo>
                  <a:pt x="12319" y="8915"/>
                </a:lnTo>
                <a:lnTo>
                  <a:pt x="12361" y="10100"/>
                </a:lnTo>
                <a:lnTo>
                  <a:pt x="12404" y="9380"/>
                </a:lnTo>
                <a:lnTo>
                  <a:pt x="12445" y="9566"/>
                </a:lnTo>
                <a:lnTo>
                  <a:pt x="12483" y="8475"/>
                </a:lnTo>
                <a:lnTo>
                  <a:pt x="12523" y="7501"/>
                </a:lnTo>
                <a:lnTo>
                  <a:pt x="12562" y="8313"/>
                </a:lnTo>
                <a:lnTo>
                  <a:pt x="12598" y="9287"/>
                </a:lnTo>
                <a:lnTo>
                  <a:pt x="12634" y="8707"/>
                </a:lnTo>
                <a:lnTo>
                  <a:pt x="12670" y="9218"/>
                </a:lnTo>
                <a:lnTo>
                  <a:pt x="12708" y="9473"/>
                </a:lnTo>
                <a:lnTo>
                  <a:pt x="12747" y="8822"/>
                </a:lnTo>
                <a:lnTo>
                  <a:pt x="12782" y="8729"/>
                </a:lnTo>
                <a:lnTo>
                  <a:pt x="12821" y="7802"/>
                </a:lnTo>
                <a:lnTo>
                  <a:pt x="12859" y="9125"/>
                </a:lnTo>
                <a:lnTo>
                  <a:pt x="12895" y="8567"/>
                </a:lnTo>
                <a:lnTo>
                  <a:pt x="12929" y="8406"/>
                </a:lnTo>
                <a:lnTo>
                  <a:pt x="12965" y="7501"/>
                </a:lnTo>
                <a:lnTo>
                  <a:pt x="13002" y="8800"/>
                </a:lnTo>
                <a:lnTo>
                  <a:pt x="13037" y="9867"/>
                </a:lnTo>
                <a:lnTo>
                  <a:pt x="13072" y="9798"/>
                </a:lnTo>
                <a:lnTo>
                  <a:pt x="13107" y="10797"/>
                </a:lnTo>
                <a:lnTo>
                  <a:pt x="13148" y="11423"/>
                </a:lnTo>
                <a:lnTo>
                  <a:pt x="13186" y="11725"/>
                </a:lnTo>
                <a:lnTo>
                  <a:pt x="13230" y="11261"/>
                </a:lnTo>
                <a:lnTo>
                  <a:pt x="13270" y="11261"/>
                </a:lnTo>
                <a:lnTo>
                  <a:pt x="13313" y="11749"/>
                </a:lnTo>
                <a:lnTo>
                  <a:pt x="13354" y="11702"/>
                </a:lnTo>
                <a:lnTo>
                  <a:pt x="13397" y="12236"/>
                </a:lnTo>
                <a:lnTo>
                  <a:pt x="13439" y="12446"/>
                </a:lnTo>
                <a:lnTo>
                  <a:pt x="13482" y="12353"/>
                </a:lnTo>
                <a:lnTo>
                  <a:pt x="13530" y="12909"/>
                </a:lnTo>
                <a:lnTo>
                  <a:pt x="13574" y="12097"/>
                </a:lnTo>
                <a:lnTo>
                  <a:pt x="13624" y="12677"/>
                </a:lnTo>
                <a:lnTo>
                  <a:pt x="13677" y="12422"/>
                </a:lnTo>
                <a:lnTo>
                  <a:pt x="13720" y="13165"/>
                </a:lnTo>
                <a:lnTo>
                  <a:pt x="13776" y="12677"/>
                </a:lnTo>
                <a:lnTo>
                  <a:pt x="13826" y="13328"/>
                </a:lnTo>
                <a:lnTo>
                  <a:pt x="13872" y="12677"/>
                </a:lnTo>
                <a:lnTo>
                  <a:pt x="13921" y="12747"/>
                </a:lnTo>
                <a:lnTo>
                  <a:pt x="13971" y="13119"/>
                </a:lnTo>
                <a:lnTo>
                  <a:pt x="14026" y="12863"/>
                </a:lnTo>
                <a:lnTo>
                  <a:pt x="14087" y="13398"/>
                </a:lnTo>
                <a:lnTo>
                  <a:pt x="14144" y="13398"/>
                </a:lnTo>
                <a:lnTo>
                  <a:pt x="14200" y="13560"/>
                </a:lnTo>
                <a:lnTo>
                  <a:pt x="14268" y="13560"/>
                </a:lnTo>
                <a:lnTo>
                  <a:pt x="14330" y="13467"/>
                </a:lnTo>
                <a:lnTo>
                  <a:pt x="14400" y="13560"/>
                </a:lnTo>
                <a:lnTo>
                  <a:pt x="14459" y="13653"/>
                </a:lnTo>
                <a:lnTo>
                  <a:pt x="14515" y="13584"/>
                </a:lnTo>
                <a:lnTo>
                  <a:pt x="14576" y="13746"/>
                </a:lnTo>
                <a:lnTo>
                  <a:pt x="14636" y="13629"/>
                </a:lnTo>
                <a:lnTo>
                  <a:pt x="14692" y="13537"/>
                </a:lnTo>
                <a:lnTo>
                  <a:pt x="14754" y="13746"/>
                </a:lnTo>
                <a:lnTo>
                  <a:pt x="14809" y="13677"/>
                </a:lnTo>
                <a:lnTo>
                  <a:pt x="14880" y="13861"/>
                </a:lnTo>
                <a:lnTo>
                  <a:pt x="14935" y="13699"/>
                </a:lnTo>
                <a:lnTo>
                  <a:pt x="14991" y="13932"/>
                </a:lnTo>
                <a:lnTo>
                  <a:pt x="15056" y="13653"/>
                </a:lnTo>
                <a:lnTo>
                  <a:pt x="15112" y="13769"/>
                </a:lnTo>
                <a:lnTo>
                  <a:pt x="15173" y="13839"/>
                </a:lnTo>
                <a:lnTo>
                  <a:pt x="15233" y="13769"/>
                </a:lnTo>
                <a:lnTo>
                  <a:pt x="15308" y="13978"/>
                </a:lnTo>
                <a:lnTo>
                  <a:pt x="15376" y="13653"/>
                </a:lnTo>
                <a:lnTo>
                  <a:pt x="15446" y="13792"/>
                </a:lnTo>
                <a:lnTo>
                  <a:pt x="15519" y="13839"/>
                </a:lnTo>
                <a:lnTo>
                  <a:pt x="15588" y="13954"/>
                </a:lnTo>
                <a:lnTo>
                  <a:pt x="15657" y="13861"/>
                </a:lnTo>
                <a:lnTo>
                  <a:pt x="15718" y="13677"/>
                </a:lnTo>
                <a:lnTo>
                  <a:pt x="15780" y="13769"/>
                </a:lnTo>
                <a:lnTo>
                  <a:pt x="15849" y="13792"/>
                </a:lnTo>
                <a:lnTo>
                  <a:pt x="15898" y="13954"/>
                </a:lnTo>
                <a:lnTo>
                  <a:pt x="15948" y="14094"/>
                </a:lnTo>
                <a:lnTo>
                  <a:pt x="16005" y="14047"/>
                </a:lnTo>
                <a:lnTo>
                  <a:pt x="16063" y="13861"/>
                </a:lnTo>
                <a:lnTo>
                  <a:pt x="16118" y="13861"/>
                </a:lnTo>
                <a:lnTo>
                  <a:pt x="16173" y="13978"/>
                </a:lnTo>
                <a:lnTo>
                  <a:pt x="16237" y="13815"/>
                </a:lnTo>
                <a:lnTo>
                  <a:pt x="16305" y="13978"/>
                </a:lnTo>
                <a:lnTo>
                  <a:pt x="16371" y="14094"/>
                </a:lnTo>
                <a:lnTo>
                  <a:pt x="16438" y="14118"/>
                </a:lnTo>
                <a:lnTo>
                  <a:pt x="16516" y="14187"/>
                </a:lnTo>
                <a:lnTo>
                  <a:pt x="16590" y="14118"/>
                </a:lnTo>
                <a:lnTo>
                  <a:pt x="16668" y="14094"/>
                </a:lnTo>
                <a:lnTo>
                  <a:pt x="16735" y="14140"/>
                </a:lnTo>
                <a:lnTo>
                  <a:pt x="16817" y="14025"/>
                </a:lnTo>
                <a:lnTo>
                  <a:pt x="16885" y="14047"/>
                </a:lnTo>
                <a:lnTo>
                  <a:pt x="16979" y="14257"/>
                </a:lnTo>
                <a:lnTo>
                  <a:pt x="17062" y="14233"/>
                </a:lnTo>
                <a:lnTo>
                  <a:pt x="17167" y="14280"/>
                </a:lnTo>
                <a:lnTo>
                  <a:pt x="17258" y="14187"/>
                </a:lnTo>
                <a:lnTo>
                  <a:pt x="17359" y="14187"/>
                </a:lnTo>
                <a:lnTo>
                  <a:pt x="17448" y="14303"/>
                </a:lnTo>
                <a:lnTo>
                  <a:pt x="17532" y="14257"/>
                </a:lnTo>
                <a:lnTo>
                  <a:pt x="17627" y="14326"/>
                </a:lnTo>
                <a:lnTo>
                  <a:pt x="17757" y="14303"/>
                </a:lnTo>
                <a:lnTo>
                  <a:pt x="17862" y="14350"/>
                </a:lnTo>
                <a:lnTo>
                  <a:pt x="17973" y="14233"/>
                </a:lnTo>
              </a:path>
            </a:pathLst>
          </a:cu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63" name="Freeform 67"/>
          <p:cNvSpPr>
            <a:spLocks/>
          </p:cNvSpPr>
          <p:nvPr/>
        </p:nvSpPr>
        <p:spPr bwMode="auto">
          <a:xfrm>
            <a:off x="3986213" y="3255963"/>
            <a:ext cx="342900" cy="65087"/>
          </a:xfrm>
          <a:custGeom>
            <a:avLst/>
            <a:gdLst>
              <a:gd name="T0" fmla="*/ 0 w 2070"/>
              <a:gd name="T1" fmla="*/ 46 h 511"/>
              <a:gd name="T2" fmla="*/ 156 w 2070"/>
              <a:gd name="T3" fmla="*/ 0 h 511"/>
              <a:gd name="T4" fmla="*/ 265 w 2070"/>
              <a:gd name="T5" fmla="*/ 139 h 511"/>
              <a:gd name="T6" fmla="*/ 367 w 2070"/>
              <a:gd name="T7" fmla="*/ 139 h 511"/>
              <a:gd name="T8" fmla="*/ 477 w 2070"/>
              <a:gd name="T9" fmla="*/ 186 h 511"/>
              <a:gd name="T10" fmla="*/ 623 w 2070"/>
              <a:gd name="T11" fmla="*/ 93 h 511"/>
              <a:gd name="T12" fmla="*/ 758 w 2070"/>
              <a:gd name="T13" fmla="*/ 139 h 511"/>
              <a:gd name="T14" fmla="*/ 940 w 2070"/>
              <a:gd name="T15" fmla="*/ 139 h 511"/>
              <a:gd name="T16" fmla="*/ 1114 w 2070"/>
              <a:gd name="T17" fmla="*/ 163 h 511"/>
              <a:gd name="T18" fmla="*/ 1334 w 2070"/>
              <a:gd name="T19" fmla="*/ 139 h 511"/>
              <a:gd name="T20" fmla="*/ 1524 w 2070"/>
              <a:gd name="T21" fmla="*/ 186 h 511"/>
              <a:gd name="T22" fmla="*/ 1708 w 2070"/>
              <a:gd name="T23" fmla="*/ 232 h 511"/>
              <a:gd name="T24" fmla="*/ 1907 w 2070"/>
              <a:gd name="T25" fmla="*/ 139 h 511"/>
              <a:gd name="T26" fmla="*/ 2070 w 2070"/>
              <a:gd name="T27" fmla="*/ 511 h 51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070"/>
              <a:gd name="T43" fmla="*/ 0 h 511"/>
              <a:gd name="T44" fmla="*/ 2070 w 2070"/>
              <a:gd name="T45" fmla="*/ 511 h 511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070" h="511">
                <a:moveTo>
                  <a:pt x="0" y="46"/>
                </a:moveTo>
                <a:lnTo>
                  <a:pt x="156" y="0"/>
                </a:lnTo>
                <a:lnTo>
                  <a:pt x="265" y="139"/>
                </a:lnTo>
                <a:lnTo>
                  <a:pt x="367" y="139"/>
                </a:lnTo>
                <a:lnTo>
                  <a:pt x="477" y="186"/>
                </a:lnTo>
                <a:lnTo>
                  <a:pt x="623" y="93"/>
                </a:lnTo>
                <a:lnTo>
                  <a:pt x="758" y="139"/>
                </a:lnTo>
                <a:lnTo>
                  <a:pt x="940" y="139"/>
                </a:lnTo>
                <a:lnTo>
                  <a:pt x="1114" y="163"/>
                </a:lnTo>
                <a:lnTo>
                  <a:pt x="1334" y="139"/>
                </a:lnTo>
                <a:lnTo>
                  <a:pt x="1524" y="186"/>
                </a:lnTo>
                <a:lnTo>
                  <a:pt x="1708" y="232"/>
                </a:lnTo>
                <a:lnTo>
                  <a:pt x="1907" y="139"/>
                </a:lnTo>
                <a:lnTo>
                  <a:pt x="2070" y="511"/>
                </a:lnTo>
              </a:path>
            </a:pathLst>
          </a:cu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64" name="Freeform 68"/>
          <p:cNvSpPr>
            <a:spLocks/>
          </p:cNvSpPr>
          <p:nvPr/>
        </p:nvSpPr>
        <p:spPr bwMode="auto">
          <a:xfrm>
            <a:off x="1017588" y="1449388"/>
            <a:ext cx="2460625" cy="1844675"/>
          </a:xfrm>
          <a:custGeom>
            <a:avLst/>
            <a:gdLst>
              <a:gd name="T0" fmla="*/ 2466 w 14893"/>
              <a:gd name="T1" fmla="*/ 14092 h 14583"/>
              <a:gd name="T2" fmla="*/ 4109 w 14893"/>
              <a:gd name="T3" fmla="*/ 12873 h 14583"/>
              <a:gd name="T4" fmla="*/ 5027 w 14893"/>
              <a:gd name="T5" fmla="*/ 10189 h 14583"/>
              <a:gd name="T6" fmla="*/ 5687 w 14893"/>
              <a:gd name="T7" fmla="*/ 10553 h 14583"/>
              <a:gd name="T8" fmla="*/ 6223 w 14893"/>
              <a:gd name="T9" fmla="*/ 8189 h 14583"/>
              <a:gd name="T10" fmla="*/ 6650 w 14893"/>
              <a:gd name="T11" fmla="*/ 5496 h 14583"/>
              <a:gd name="T12" fmla="*/ 7030 w 14893"/>
              <a:gd name="T13" fmla="*/ 2309 h 14583"/>
              <a:gd name="T14" fmla="*/ 7359 w 14893"/>
              <a:gd name="T15" fmla="*/ 3005 h 14583"/>
              <a:gd name="T16" fmla="*/ 7658 w 14893"/>
              <a:gd name="T17" fmla="*/ 4266 h 14583"/>
              <a:gd name="T18" fmla="*/ 7937 w 14893"/>
              <a:gd name="T19" fmla="*/ 3304 h 14583"/>
              <a:gd name="T20" fmla="*/ 8204 w 14893"/>
              <a:gd name="T21" fmla="*/ 748 h 14583"/>
              <a:gd name="T22" fmla="*/ 8448 w 14893"/>
              <a:gd name="T23" fmla="*/ 278 h 14583"/>
              <a:gd name="T24" fmla="*/ 8685 w 14893"/>
              <a:gd name="T25" fmla="*/ 2833 h 14583"/>
              <a:gd name="T26" fmla="*/ 8918 w 14893"/>
              <a:gd name="T27" fmla="*/ 4897 h 14583"/>
              <a:gd name="T28" fmla="*/ 9145 w 14893"/>
              <a:gd name="T29" fmla="*/ 5785 h 14583"/>
              <a:gd name="T30" fmla="*/ 9371 w 14893"/>
              <a:gd name="T31" fmla="*/ 8510 h 14583"/>
              <a:gd name="T32" fmla="*/ 9604 w 14893"/>
              <a:gd name="T33" fmla="*/ 8638 h 14583"/>
              <a:gd name="T34" fmla="*/ 9840 w 14893"/>
              <a:gd name="T35" fmla="*/ 9163 h 14583"/>
              <a:gd name="T36" fmla="*/ 10064 w 14893"/>
              <a:gd name="T37" fmla="*/ 10435 h 14583"/>
              <a:gd name="T38" fmla="*/ 10280 w 14893"/>
              <a:gd name="T39" fmla="*/ 9751 h 14583"/>
              <a:gd name="T40" fmla="*/ 10482 w 14893"/>
              <a:gd name="T41" fmla="*/ 9269 h 14583"/>
              <a:gd name="T42" fmla="*/ 10669 w 14893"/>
              <a:gd name="T43" fmla="*/ 9248 h 14583"/>
              <a:gd name="T44" fmla="*/ 10861 w 14893"/>
              <a:gd name="T45" fmla="*/ 9922 h 14583"/>
              <a:gd name="T46" fmla="*/ 11039 w 14893"/>
              <a:gd name="T47" fmla="*/ 10350 h 14583"/>
              <a:gd name="T48" fmla="*/ 11218 w 14893"/>
              <a:gd name="T49" fmla="*/ 8724 h 14583"/>
              <a:gd name="T50" fmla="*/ 11377 w 14893"/>
              <a:gd name="T51" fmla="*/ 8585 h 14583"/>
              <a:gd name="T52" fmla="*/ 11522 w 14893"/>
              <a:gd name="T53" fmla="*/ 9334 h 14583"/>
              <a:gd name="T54" fmla="*/ 11677 w 14893"/>
              <a:gd name="T55" fmla="*/ 10167 h 14583"/>
              <a:gd name="T56" fmla="*/ 11826 w 14893"/>
              <a:gd name="T57" fmla="*/ 10350 h 14583"/>
              <a:gd name="T58" fmla="*/ 11979 w 14893"/>
              <a:gd name="T59" fmla="*/ 10990 h 14583"/>
              <a:gd name="T60" fmla="*/ 12129 w 14893"/>
              <a:gd name="T61" fmla="*/ 11792 h 14583"/>
              <a:gd name="T62" fmla="*/ 12287 w 14893"/>
              <a:gd name="T63" fmla="*/ 11825 h 14583"/>
              <a:gd name="T64" fmla="*/ 12443 w 14893"/>
              <a:gd name="T65" fmla="*/ 12253 h 14583"/>
              <a:gd name="T66" fmla="*/ 12586 w 14893"/>
              <a:gd name="T67" fmla="*/ 11536 h 14583"/>
              <a:gd name="T68" fmla="*/ 12723 w 14893"/>
              <a:gd name="T69" fmla="*/ 11804 h 14583"/>
              <a:gd name="T70" fmla="*/ 12859 w 14893"/>
              <a:gd name="T71" fmla="*/ 11472 h 14583"/>
              <a:gd name="T72" fmla="*/ 12998 w 14893"/>
              <a:gd name="T73" fmla="*/ 11333 h 14583"/>
              <a:gd name="T74" fmla="*/ 13133 w 14893"/>
              <a:gd name="T75" fmla="*/ 12241 h 14583"/>
              <a:gd name="T76" fmla="*/ 13275 w 14893"/>
              <a:gd name="T77" fmla="*/ 12873 h 14583"/>
              <a:gd name="T78" fmla="*/ 13419 w 14893"/>
              <a:gd name="T79" fmla="*/ 12681 h 14583"/>
              <a:gd name="T80" fmla="*/ 13560 w 14893"/>
              <a:gd name="T81" fmla="*/ 13247 h 14583"/>
              <a:gd name="T82" fmla="*/ 13709 w 14893"/>
              <a:gd name="T83" fmla="*/ 13493 h 14583"/>
              <a:gd name="T84" fmla="*/ 13849 w 14893"/>
              <a:gd name="T85" fmla="*/ 13654 h 14583"/>
              <a:gd name="T86" fmla="*/ 13991 w 14893"/>
              <a:gd name="T87" fmla="*/ 13643 h 14583"/>
              <a:gd name="T88" fmla="*/ 14142 w 14893"/>
              <a:gd name="T89" fmla="*/ 13589 h 14583"/>
              <a:gd name="T90" fmla="*/ 14291 w 14893"/>
              <a:gd name="T91" fmla="*/ 13910 h 14583"/>
              <a:gd name="T92" fmla="*/ 14454 w 14893"/>
              <a:gd name="T93" fmla="*/ 13899 h 14583"/>
              <a:gd name="T94" fmla="*/ 14605 w 14893"/>
              <a:gd name="T95" fmla="*/ 13835 h 14583"/>
              <a:gd name="T96" fmla="*/ 14753 w 14893"/>
              <a:gd name="T97" fmla="*/ 14049 h 14583"/>
              <a:gd name="T98" fmla="*/ 14893 w 14893"/>
              <a:gd name="T99" fmla="*/ 13920 h 14583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14893"/>
              <a:gd name="T151" fmla="*/ 0 h 14583"/>
              <a:gd name="T152" fmla="*/ 14893 w 14893"/>
              <a:gd name="T153" fmla="*/ 14583 h 14583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14893" h="14583">
                <a:moveTo>
                  <a:pt x="0" y="14569"/>
                </a:moveTo>
                <a:lnTo>
                  <a:pt x="454" y="14583"/>
                </a:lnTo>
                <a:lnTo>
                  <a:pt x="1614" y="14434"/>
                </a:lnTo>
                <a:lnTo>
                  <a:pt x="2466" y="14092"/>
                </a:lnTo>
                <a:lnTo>
                  <a:pt x="3020" y="13920"/>
                </a:lnTo>
                <a:lnTo>
                  <a:pt x="3482" y="13440"/>
                </a:lnTo>
                <a:lnTo>
                  <a:pt x="3830" y="13344"/>
                </a:lnTo>
                <a:lnTo>
                  <a:pt x="4109" y="12873"/>
                </a:lnTo>
                <a:lnTo>
                  <a:pt x="4381" y="12563"/>
                </a:lnTo>
                <a:lnTo>
                  <a:pt x="4649" y="11889"/>
                </a:lnTo>
                <a:lnTo>
                  <a:pt x="4847" y="11665"/>
                </a:lnTo>
                <a:lnTo>
                  <a:pt x="5027" y="10189"/>
                </a:lnTo>
                <a:lnTo>
                  <a:pt x="5212" y="9665"/>
                </a:lnTo>
                <a:lnTo>
                  <a:pt x="5372" y="10499"/>
                </a:lnTo>
                <a:lnTo>
                  <a:pt x="5528" y="10253"/>
                </a:lnTo>
                <a:lnTo>
                  <a:pt x="5687" y="10553"/>
                </a:lnTo>
                <a:lnTo>
                  <a:pt x="5828" y="10082"/>
                </a:lnTo>
                <a:lnTo>
                  <a:pt x="5965" y="8789"/>
                </a:lnTo>
                <a:lnTo>
                  <a:pt x="6109" y="8339"/>
                </a:lnTo>
                <a:lnTo>
                  <a:pt x="6223" y="8189"/>
                </a:lnTo>
                <a:lnTo>
                  <a:pt x="6333" y="7838"/>
                </a:lnTo>
                <a:lnTo>
                  <a:pt x="6446" y="5795"/>
                </a:lnTo>
                <a:lnTo>
                  <a:pt x="6554" y="4983"/>
                </a:lnTo>
                <a:lnTo>
                  <a:pt x="6650" y="5496"/>
                </a:lnTo>
                <a:lnTo>
                  <a:pt x="6746" y="4031"/>
                </a:lnTo>
                <a:lnTo>
                  <a:pt x="6841" y="4245"/>
                </a:lnTo>
                <a:lnTo>
                  <a:pt x="6936" y="4587"/>
                </a:lnTo>
                <a:lnTo>
                  <a:pt x="7030" y="2309"/>
                </a:lnTo>
                <a:lnTo>
                  <a:pt x="7113" y="2972"/>
                </a:lnTo>
                <a:lnTo>
                  <a:pt x="7201" y="2673"/>
                </a:lnTo>
                <a:lnTo>
                  <a:pt x="7278" y="2833"/>
                </a:lnTo>
                <a:lnTo>
                  <a:pt x="7359" y="3005"/>
                </a:lnTo>
                <a:lnTo>
                  <a:pt x="7437" y="3325"/>
                </a:lnTo>
                <a:lnTo>
                  <a:pt x="7516" y="3196"/>
                </a:lnTo>
                <a:lnTo>
                  <a:pt x="7587" y="3314"/>
                </a:lnTo>
                <a:lnTo>
                  <a:pt x="7658" y="4266"/>
                </a:lnTo>
                <a:lnTo>
                  <a:pt x="7729" y="2299"/>
                </a:lnTo>
                <a:lnTo>
                  <a:pt x="7799" y="2203"/>
                </a:lnTo>
                <a:lnTo>
                  <a:pt x="7871" y="1497"/>
                </a:lnTo>
                <a:lnTo>
                  <a:pt x="7937" y="3304"/>
                </a:lnTo>
                <a:lnTo>
                  <a:pt x="8004" y="1465"/>
                </a:lnTo>
                <a:lnTo>
                  <a:pt x="8075" y="973"/>
                </a:lnTo>
                <a:lnTo>
                  <a:pt x="8139" y="609"/>
                </a:lnTo>
                <a:lnTo>
                  <a:pt x="8204" y="748"/>
                </a:lnTo>
                <a:lnTo>
                  <a:pt x="8270" y="0"/>
                </a:lnTo>
                <a:lnTo>
                  <a:pt x="8328" y="705"/>
                </a:lnTo>
                <a:lnTo>
                  <a:pt x="8390" y="1754"/>
                </a:lnTo>
                <a:lnTo>
                  <a:pt x="8448" y="278"/>
                </a:lnTo>
                <a:lnTo>
                  <a:pt x="8508" y="1411"/>
                </a:lnTo>
                <a:lnTo>
                  <a:pt x="8566" y="2844"/>
                </a:lnTo>
                <a:lnTo>
                  <a:pt x="8628" y="2652"/>
                </a:lnTo>
                <a:lnTo>
                  <a:pt x="8685" y="2833"/>
                </a:lnTo>
                <a:lnTo>
                  <a:pt x="8741" y="3358"/>
                </a:lnTo>
                <a:lnTo>
                  <a:pt x="8803" y="2919"/>
                </a:lnTo>
                <a:lnTo>
                  <a:pt x="8861" y="3572"/>
                </a:lnTo>
                <a:lnTo>
                  <a:pt x="8918" y="4897"/>
                </a:lnTo>
                <a:lnTo>
                  <a:pt x="8972" y="5133"/>
                </a:lnTo>
                <a:lnTo>
                  <a:pt x="9031" y="4715"/>
                </a:lnTo>
                <a:lnTo>
                  <a:pt x="9090" y="6084"/>
                </a:lnTo>
                <a:lnTo>
                  <a:pt x="9145" y="5785"/>
                </a:lnTo>
                <a:lnTo>
                  <a:pt x="9204" y="6768"/>
                </a:lnTo>
                <a:lnTo>
                  <a:pt x="9262" y="7003"/>
                </a:lnTo>
                <a:lnTo>
                  <a:pt x="9318" y="7549"/>
                </a:lnTo>
                <a:lnTo>
                  <a:pt x="9371" y="8510"/>
                </a:lnTo>
                <a:lnTo>
                  <a:pt x="9428" y="8392"/>
                </a:lnTo>
                <a:lnTo>
                  <a:pt x="9483" y="8201"/>
                </a:lnTo>
                <a:lnTo>
                  <a:pt x="9543" y="9045"/>
                </a:lnTo>
                <a:lnTo>
                  <a:pt x="9604" y="8638"/>
                </a:lnTo>
                <a:lnTo>
                  <a:pt x="9659" y="8286"/>
                </a:lnTo>
                <a:lnTo>
                  <a:pt x="9716" y="9643"/>
                </a:lnTo>
                <a:lnTo>
                  <a:pt x="9780" y="9729"/>
                </a:lnTo>
                <a:lnTo>
                  <a:pt x="9840" y="9163"/>
                </a:lnTo>
                <a:lnTo>
                  <a:pt x="9897" y="10028"/>
                </a:lnTo>
                <a:lnTo>
                  <a:pt x="9955" y="10167"/>
                </a:lnTo>
                <a:lnTo>
                  <a:pt x="10012" y="9814"/>
                </a:lnTo>
                <a:lnTo>
                  <a:pt x="10064" y="10435"/>
                </a:lnTo>
                <a:lnTo>
                  <a:pt x="10121" y="10082"/>
                </a:lnTo>
                <a:lnTo>
                  <a:pt x="10176" y="10371"/>
                </a:lnTo>
                <a:lnTo>
                  <a:pt x="10228" y="10499"/>
                </a:lnTo>
                <a:lnTo>
                  <a:pt x="10280" y="9751"/>
                </a:lnTo>
                <a:lnTo>
                  <a:pt x="10332" y="9141"/>
                </a:lnTo>
                <a:lnTo>
                  <a:pt x="10381" y="9814"/>
                </a:lnTo>
                <a:lnTo>
                  <a:pt x="10435" y="9076"/>
                </a:lnTo>
                <a:lnTo>
                  <a:pt x="10482" y="9269"/>
                </a:lnTo>
                <a:lnTo>
                  <a:pt x="10529" y="9601"/>
                </a:lnTo>
                <a:lnTo>
                  <a:pt x="10576" y="9814"/>
                </a:lnTo>
                <a:lnTo>
                  <a:pt x="10622" y="9238"/>
                </a:lnTo>
                <a:lnTo>
                  <a:pt x="10669" y="9248"/>
                </a:lnTo>
                <a:lnTo>
                  <a:pt x="10715" y="9537"/>
                </a:lnTo>
                <a:lnTo>
                  <a:pt x="10765" y="9013"/>
                </a:lnTo>
                <a:lnTo>
                  <a:pt x="10816" y="9847"/>
                </a:lnTo>
                <a:lnTo>
                  <a:pt x="10861" y="9922"/>
                </a:lnTo>
                <a:lnTo>
                  <a:pt x="10904" y="10200"/>
                </a:lnTo>
                <a:lnTo>
                  <a:pt x="10950" y="9633"/>
                </a:lnTo>
                <a:lnTo>
                  <a:pt x="10994" y="9483"/>
                </a:lnTo>
                <a:lnTo>
                  <a:pt x="11039" y="10350"/>
                </a:lnTo>
                <a:lnTo>
                  <a:pt x="11089" y="9612"/>
                </a:lnTo>
                <a:lnTo>
                  <a:pt x="11133" y="9847"/>
                </a:lnTo>
                <a:lnTo>
                  <a:pt x="11177" y="9290"/>
                </a:lnTo>
                <a:lnTo>
                  <a:pt x="11218" y="8724"/>
                </a:lnTo>
                <a:lnTo>
                  <a:pt x="11260" y="8756"/>
                </a:lnTo>
                <a:lnTo>
                  <a:pt x="11298" y="9612"/>
                </a:lnTo>
                <a:lnTo>
                  <a:pt x="11336" y="8392"/>
                </a:lnTo>
                <a:lnTo>
                  <a:pt x="11377" y="8585"/>
                </a:lnTo>
                <a:lnTo>
                  <a:pt x="11414" y="9408"/>
                </a:lnTo>
                <a:lnTo>
                  <a:pt x="11447" y="9109"/>
                </a:lnTo>
                <a:lnTo>
                  <a:pt x="11483" y="9377"/>
                </a:lnTo>
                <a:lnTo>
                  <a:pt x="11522" y="9334"/>
                </a:lnTo>
                <a:lnTo>
                  <a:pt x="11563" y="9323"/>
                </a:lnTo>
                <a:lnTo>
                  <a:pt x="11600" y="10489"/>
                </a:lnTo>
                <a:lnTo>
                  <a:pt x="11637" y="10061"/>
                </a:lnTo>
                <a:lnTo>
                  <a:pt x="11677" y="10167"/>
                </a:lnTo>
                <a:lnTo>
                  <a:pt x="11714" y="9868"/>
                </a:lnTo>
                <a:lnTo>
                  <a:pt x="11751" y="10242"/>
                </a:lnTo>
                <a:lnTo>
                  <a:pt x="11788" y="10830"/>
                </a:lnTo>
                <a:lnTo>
                  <a:pt x="11826" y="10350"/>
                </a:lnTo>
                <a:lnTo>
                  <a:pt x="11862" y="10350"/>
                </a:lnTo>
                <a:lnTo>
                  <a:pt x="11903" y="10445"/>
                </a:lnTo>
                <a:lnTo>
                  <a:pt x="11941" y="11418"/>
                </a:lnTo>
                <a:lnTo>
                  <a:pt x="11979" y="10990"/>
                </a:lnTo>
                <a:lnTo>
                  <a:pt x="12017" y="10830"/>
                </a:lnTo>
                <a:lnTo>
                  <a:pt x="12054" y="11387"/>
                </a:lnTo>
                <a:lnTo>
                  <a:pt x="12091" y="11237"/>
                </a:lnTo>
                <a:lnTo>
                  <a:pt x="12129" y="11792"/>
                </a:lnTo>
                <a:lnTo>
                  <a:pt x="12168" y="11910"/>
                </a:lnTo>
                <a:lnTo>
                  <a:pt x="12208" y="11653"/>
                </a:lnTo>
                <a:lnTo>
                  <a:pt x="12248" y="12071"/>
                </a:lnTo>
                <a:lnTo>
                  <a:pt x="12287" y="11825"/>
                </a:lnTo>
                <a:lnTo>
                  <a:pt x="12332" y="11879"/>
                </a:lnTo>
                <a:lnTo>
                  <a:pt x="12370" y="11387"/>
                </a:lnTo>
                <a:lnTo>
                  <a:pt x="12408" y="11707"/>
                </a:lnTo>
                <a:lnTo>
                  <a:pt x="12443" y="12253"/>
                </a:lnTo>
                <a:lnTo>
                  <a:pt x="12480" y="11996"/>
                </a:lnTo>
                <a:lnTo>
                  <a:pt x="12515" y="11665"/>
                </a:lnTo>
                <a:lnTo>
                  <a:pt x="12551" y="11183"/>
                </a:lnTo>
                <a:lnTo>
                  <a:pt x="12586" y="11536"/>
                </a:lnTo>
                <a:lnTo>
                  <a:pt x="12620" y="11782"/>
                </a:lnTo>
                <a:lnTo>
                  <a:pt x="12656" y="11718"/>
                </a:lnTo>
                <a:lnTo>
                  <a:pt x="12688" y="12028"/>
                </a:lnTo>
                <a:lnTo>
                  <a:pt x="12723" y="11804"/>
                </a:lnTo>
                <a:lnTo>
                  <a:pt x="12756" y="11461"/>
                </a:lnTo>
                <a:lnTo>
                  <a:pt x="12792" y="11526"/>
                </a:lnTo>
                <a:lnTo>
                  <a:pt x="12821" y="12477"/>
                </a:lnTo>
                <a:lnTo>
                  <a:pt x="12859" y="11472"/>
                </a:lnTo>
                <a:lnTo>
                  <a:pt x="12893" y="11601"/>
                </a:lnTo>
                <a:lnTo>
                  <a:pt x="12927" y="11440"/>
                </a:lnTo>
                <a:lnTo>
                  <a:pt x="12962" y="11578"/>
                </a:lnTo>
                <a:lnTo>
                  <a:pt x="12998" y="11333"/>
                </a:lnTo>
                <a:lnTo>
                  <a:pt x="13031" y="11975"/>
                </a:lnTo>
                <a:lnTo>
                  <a:pt x="13066" y="11718"/>
                </a:lnTo>
                <a:lnTo>
                  <a:pt x="13102" y="11804"/>
                </a:lnTo>
                <a:lnTo>
                  <a:pt x="13133" y="12241"/>
                </a:lnTo>
                <a:lnTo>
                  <a:pt x="13168" y="12552"/>
                </a:lnTo>
                <a:lnTo>
                  <a:pt x="13206" y="12392"/>
                </a:lnTo>
                <a:lnTo>
                  <a:pt x="13241" y="12349"/>
                </a:lnTo>
                <a:lnTo>
                  <a:pt x="13275" y="12873"/>
                </a:lnTo>
                <a:lnTo>
                  <a:pt x="13308" y="12638"/>
                </a:lnTo>
                <a:lnTo>
                  <a:pt x="13346" y="12734"/>
                </a:lnTo>
                <a:lnTo>
                  <a:pt x="13382" y="12744"/>
                </a:lnTo>
                <a:lnTo>
                  <a:pt x="13419" y="12681"/>
                </a:lnTo>
                <a:lnTo>
                  <a:pt x="13455" y="12744"/>
                </a:lnTo>
                <a:lnTo>
                  <a:pt x="13490" y="13043"/>
                </a:lnTo>
                <a:lnTo>
                  <a:pt x="13526" y="13269"/>
                </a:lnTo>
                <a:lnTo>
                  <a:pt x="13560" y="13247"/>
                </a:lnTo>
                <a:lnTo>
                  <a:pt x="13599" y="13172"/>
                </a:lnTo>
                <a:lnTo>
                  <a:pt x="13633" y="13215"/>
                </a:lnTo>
                <a:lnTo>
                  <a:pt x="13672" y="13311"/>
                </a:lnTo>
                <a:lnTo>
                  <a:pt x="13709" y="13493"/>
                </a:lnTo>
                <a:lnTo>
                  <a:pt x="13746" y="13504"/>
                </a:lnTo>
                <a:lnTo>
                  <a:pt x="13782" y="13579"/>
                </a:lnTo>
                <a:lnTo>
                  <a:pt x="13820" y="13557"/>
                </a:lnTo>
                <a:lnTo>
                  <a:pt x="13849" y="13654"/>
                </a:lnTo>
                <a:lnTo>
                  <a:pt x="13885" y="13471"/>
                </a:lnTo>
                <a:lnTo>
                  <a:pt x="13918" y="13269"/>
                </a:lnTo>
                <a:lnTo>
                  <a:pt x="13953" y="13568"/>
                </a:lnTo>
                <a:lnTo>
                  <a:pt x="13991" y="13643"/>
                </a:lnTo>
                <a:lnTo>
                  <a:pt x="14028" y="13643"/>
                </a:lnTo>
                <a:lnTo>
                  <a:pt x="14067" y="13718"/>
                </a:lnTo>
                <a:lnTo>
                  <a:pt x="14106" y="13803"/>
                </a:lnTo>
                <a:lnTo>
                  <a:pt x="14142" y="13589"/>
                </a:lnTo>
                <a:lnTo>
                  <a:pt x="14173" y="13942"/>
                </a:lnTo>
                <a:lnTo>
                  <a:pt x="14220" y="13654"/>
                </a:lnTo>
                <a:lnTo>
                  <a:pt x="14256" y="13920"/>
                </a:lnTo>
                <a:lnTo>
                  <a:pt x="14291" y="13910"/>
                </a:lnTo>
                <a:lnTo>
                  <a:pt x="14331" y="13696"/>
                </a:lnTo>
                <a:lnTo>
                  <a:pt x="14369" y="13920"/>
                </a:lnTo>
                <a:lnTo>
                  <a:pt x="14414" y="13824"/>
                </a:lnTo>
                <a:lnTo>
                  <a:pt x="14454" y="13899"/>
                </a:lnTo>
                <a:lnTo>
                  <a:pt x="14492" y="13706"/>
                </a:lnTo>
                <a:lnTo>
                  <a:pt x="14526" y="13974"/>
                </a:lnTo>
                <a:lnTo>
                  <a:pt x="14564" y="13589"/>
                </a:lnTo>
                <a:lnTo>
                  <a:pt x="14605" y="13835"/>
                </a:lnTo>
                <a:lnTo>
                  <a:pt x="14644" y="13845"/>
                </a:lnTo>
                <a:lnTo>
                  <a:pt x="14679" y="13728"/>
                </a:lnTo>
                <a:lnTo>
                  <a:pt x="14717" y="13781"/>
                </a:lnTo>
                <a:lnTo>
                  <a:pt x="14753" y="14049"/>
                </a:lnTo>
                <a:lnTo>
                  <a:pt x="14783" y="13633"/>
                </a:lnTo>
                <a:lnTo>
                  <a:pt x="14819" y="13728"/>
                </a:lnTo>
                <a:lnTo>
                  <a:pt x="14859" y="13621"/>
                </a:lnTo>
                <a:lnTo>
                  <a:pt x="14893" y="13920"/>
                </a:lnTo>
              </a:path>
            </a:pathLst>
          </a:cu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65" name="Freeform 69"/>
          <p:cNvSpPr>
            <a:spLocks/>
          </p:cNvSpPr>
          <p:nvPr/>
        </p:nvSpPr>
        <p:spPr bwMode="auto">
          <a:xfrm>
            <a:off x="3478213" y="3176588"/>
            <a:ext cx="850900" cy="200025"/>
          </a:xfrm>
          <a:custGeom>
            <a:avLst/>
            <a:gdLst>
              <a:gd name="T0" fmla="*/ 33 w 5155"/>
              <a:gd name="T1" fmla="*/ 106 h 1582"/>
              <a:gd name="T2" fmla="*/ 96 w 5155"/>
              <a:gd name="T3" fmla="*/ 127 h 1582"/>
              <a:gd name="T4" fmla="*/ 158 w 5155"/>
              <a:gd name="T5" fmla="*/ 256 h 1582"/>
              <a:gd name="T6" fmla="*/ 222 w 5155"/>
              <a:gd name="T7" fmla="*/ 309 h 1582"/>
              <a:gd name="T8" fmla="*/ 287 w 5155"/>
              <a:gd name="T9" fmla="*/ 170 h 1582"/>
              <a:gd name="T10" fmla="*/ 356 w 5155"/>
              <a:gd name="T11" fmla="*/ 0 h 1582"/>
              <a:gd name="T12" fmla="*/ 430 w 5155"/>
              <a:gd name="T13" fmla="*/ 235 h 1582"/>
              <a:gd name="T14" fmla="*/ 499 w 5155"/>
              <a:gd name="T15" fmla="*/ 427 h 1582"/>
              <a:gd name="T16" fmla="*/ 582 w 5155"/>
              <a:gd name="T17" fmla="*/ 374 h 1582"/>
              <a:gd name="T18" fmla="*/ 655 w 5155"/>
              <a:gd name="T19" fmla="*/ 416 h 1582"/>
              <a:gd name="T20" fmla="*/ 725 w 5155"/>
              <a:gd name="T21" fmla="*/ 320 h 1582"/>
              <a:gd name="T22" fmla="*/ 791 w 5155"/>
              <a:gd name="T23" fmla="*/ 309 h 1582"/>
              <a:gd name="T24" fmla="*/ 852 w 5155"/>
              <a:gd name="T25" fmla="*/ 31 h 1582"/>
              <a:gd name="T26" fmla="*/ 913 w 5155"/>
              <a:gd name="T27" fmla="*/ 214 h 1582"/>
              <a:gd name="T28" fmla="*/ 977 w 5155"/>
              <a:gd name="T29" fmla="*/ 363 h 1582"/>
              <a:gd name="T30" fmla="*/ 1042 w 5155"/>
              <a:gd name="T31" fmla="*/ 170 h 1582"/>
              <a:gd name="T32" fmla="*/ 1103 w 5155"/>
              <a:gd name="T33" fmla="*/ 288 h 1582"/>
              <a:gd name="T34" fmla="*/ 1154 w 5155"/>
              <a:gd name="T35" fmla="*/ 374 h 1582"/>
              <a:gd name="T36" fmla="*/ 1214 w 5155"/>
              <a:gd name="T37" fmla="*/ 278 h 1582"/>
              <a:gd name="T38" fmla="*/ 1265 w 5155"/>
              <a:gd name="T39" fmla="*/ 405 h 1582"/>
              <a:gd name="T40" fmla="*/ 1325 w 5155"/>
              <a:gd name="T41" fmla="*/ 577 h 1582"/>
              <a:gd name="T42" fmla="*/ 1396 w 5155"/>
              <a:gd name="T43" fmla="*/ 588 h 1582"/>
              <a:gd name="T44" fmla="*/ 1460 w 5155"/>
              <a:gd name="T45" fmla="*/ 748 h 1582"/>
              <a:gd name="T46" fmla="*/ 1526 w 5155"/>
              <a:gd name="T47" fmla="*/ 737 h 1582"/>
              <a:gd name="T48" fmla="*/ 1600 w 5155"/>
              <a:gd name="T49" fmla="*/ 640 h 1582"/>
              <a:gd name="T50" fmla="*/ 1664 w 5155"/>
              <a:gd name="T51" fmla="*/ 577 h 1582"/>
              <a:gd name="T52" fmla="*/ 1728 w 5155"/>
              <a:gd name="T53" fmla="*/ 609 h 1582"/>
              <a:gd name="T54" fmla="*/ 1801 w 5155"/>
              <a:gd name="T55" fmla="*/ 534 h 1582"/>
              <a:gd name="T56" fmla="*/ 1866 w 5155"/>
              <a:gd name="T57" fmla="*/ 609 h 1582"/>
              <a:gd name="T58" fmla="*/ 1941 w 5155"/>
              <a:gd name="T59" fmla="*/ 780 h 1582"/>
              <a:gd name="T60" fmla="*/ 2008 w 5155"/>
              <a:gd name="T61" fmla="*/ 694 h 1582"/>
              <a:gd name="T62" fmla="*/ 2085 w 5155"/>
              <a:gd name="T63" fmla="*/ 715 h 1582"/>
              <a:gd name="T64" fmla="*/ 2166 w 5155"/>
              <a:gd name="T65" fmla="*/ 598 h 1582"/>
              <a:gd name="T66" fmla="*/ 2241 w 5155"/>
              <a:gd name="T67" fmla="*/ 715 h 1582"/>
              <a:gd name="T68" fmla="*/ 2315 w 5155"/>
              <a:gd name="T69" fmla="*/ 823 h 1582"/>
              <a:gd name="T70" fmla="*/ 2386 w 5155"/>
              <a:gd name="T71" fmla="*/ 727 h 1582"/>
              <a:gd name="T72" fmla="*/ 2459 w 5155"/>
              <a:gd name="T73" fmla="*/ 898 h 1582"/>
              <a:gd name="T74" fmla="*/ 2525 w 5155"/>
              <a:gd name="T75" fmla="*/ 941 h 1582"/>
              <a:gd name="T76" fmla="*/ 2601 w 5155"/>
              <a:gd name="T77" fmla="*/ 694 h 1582"/>
              <a:gd name="T78" fmla="*/ 2676 w 5155"/>
              <a:gd name="T79" fmla="*/ 941 h 1582"/>
              <a:gd name="T80" fmla="*/ 2769 w 5155"/>
              <a:gd name="T81" fmla="*/ 929 h 1582"/>
              <a:gd name="T82" fmla="*/ 2870 w 5155"/>
              <a:gd name="T83" fmla="*/ 919 h 1582"/>
              <a:gd name="T84" fmla="*/ 2977 w 5155"/>
              <a:gd name="T85" fmla="*/ 972 h 1582"/>
              <a:gd name="T86" fmla="*/ 3080 w 5155"/>
              <a:gd name="T87" fmla="*/ 972 h 1582"/>
              <a:gd name="T88" fmla="*/ 3187 w 5155"/>
              <a:gd name="T89" fmla="*/ 962 h 1582"/>
              <a:gd name="T90" fmla="*/ 3297 w 5155"/>
              <a:gd name="T91" fmla="*/ 972 h 1582"/>
              <a:gd name="T92" fmla="*/ 3396 w 5155"/>
              <a:gd name="T93" fmla="*/ 962 h 1582"/>
              <a:gd name="T94" fmla="*/ 3500 w 5155"/>
              <a:gd name="T95" fmla="*/ 951 h 1582"/>
              <a:gd name="T96" fmla="*/ 3605 w 5155"/>
              <a:gd name="T97" fmla="*/ 1037 h 1582"/>
              <a:gd name="T98" fmla="*/ 3718 w 5155"/>
              <a:gd name="T99" fmla="*/ 1016 h 1582"/>
              <a:gd name="T100" fmla="*/ 3844 w 5155"/>
              <a:gd name="T101" fmla="*/ 919 h 1582"/>
              <a:gd name="T102" fmla="*/ 3955 w 5155"/>
              <a:gd name="T103" fmla="*/ 983 h 1582"/>
              <a:gd name="T104" fmla="*/ 4089 w 5155"/>
              <a:gd name="T105" fmla="*/ 1058 h 1582"/>
              <a:gd name="T106" fmla="*/ 4221 w 5155"/>
              <a:gd name="T107" fmla="*/ 1016 h 1582"/>
              <a:gd name="T108" fmla="*/ 4365 w 5155"/>
              <a:gd name="T109" fmla="*/ 1037 h 1582"/>
              <a:gd name="T110" fmla="*/ 4505 w 5155"/>
              <a:gd name="T111" fmla="*/ 1058 h 1582"/>
              <a:gd name="T112" fmla="*/ 4684 w 5155"/>
              <a:gd name="T113" fmla="*/ 993 h 1582"/>
              <a:gd name="T114" fmla="*/ 4856 w 5155"/>
              <a:gd name="T115" fmla="*/ 1026 h 1582"/>
              <a:gd name="T116" fmla="*/ 5030 w 5155"/>
              <a:gd name="T117" fmla="*/ 1004 h 1582"/>
              <a:gd name="T118" fmla="*/ 5155 w 5155"/>
              <a:gd name="T119" fmla="*/ 1582 h 1582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5155"/>
              <a:gd name="T181" fmla="*/ 0 h 1582"/>
              <a:gd name="T182" fmla="*/ 5155 w 5155"/>
              <a:gd name="T183" fmla="*/ 1582 h 1582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5155" h="1582">
                <a:moveTo>
                  <a:pt x="0" y="266"/>
                </a:moveTo>
                <a:lnTo>
                  <a:pt x="33" y="106"/>
                </a:lnTo>
                <a:lnTo>
                  <a:pt x="65" y="149"/>
                </a:lnTo>
                <a:lnTo>
                  <a:pt x="96" y="127"/>
                </a:lnTo>
                <a:lnTo>
                  <a:pt x="128" y="224"/>
                </a:lnTo>
                <a:lnTo>
                  <a:pt x="158" y="256"/>
                </a:lnTo>
                <a:lnTo>
                  <a:pt x="189" y="160"/>
                </a:lnTo>
                <a:lnTo>
                  <a:pt x="222" y="309"/>
                </a:lnTo>
                <a:lnTo>
                  <a:pt x="253" y="181"/>
                </a:lnTo>
                <a:lnTo>
                  <a:pt x="287" y="170"/>
                </a:lnTo>
                <a:lnTo>
                  <a:pt x="324" y="459"/>
                </a:lnTo>
                <a:lnTo>
                  <a:pt x="356" y="0"/>
                </a:lnTo>
                <a:lnTo>
                  <a:pt x="393" y="42"/>
                </a:lnTo>
                <a:lnTo>
                  <a:pt x="430" y="235"/>
                </a:lnTo>
                <a:lnTo>
                  <a:pt x="466" y="363"/>
                </a:lnTo>
                <a:lnTo>
                  <a:pt x="499" y="427"/>
                </a:lnTo>
                <a:lnTo>
                  <a:pt x="540" y="299"/>
                </a:lnTo>
                <a:lnTo>
                  <a:pt x="582" y="374"/>
                </a:lnTo>
                <a:lnTo>
                  <a:pt x="617" y="416"/>
                </a:lnTo>
                <a:lnTo>
                  <a:pt x="655" y="416"/>
                </a:lnTo>
                <a:lnTo>
                  <a:pt x="692" y="384"/>
                </a:lnTo>
                <a:lnTo>
                  <a:pt x="725" y="320"/>
                </a:lnTo>
                <a:lnTo>
                  <a:pt x="760" y="299"/>
                </a:lnTo>
                <a:lnTo>
                  <a:pt x="791" y="309"/>
                </a:lnTo>
                <a:lnTo>
                  <a:pt x="822" y="170"/>
                </a:lnTo>
                <a:lnTo>
                  <a:pt x="852" y="31"/>
                </a:lnTo>
                <a:lnTo>
                  <a:pt x="881" y="64"/>
                </a:lnTo>
                <a:lnTo>
                  <a:pt x="913" y="214"/>
                </a:lnTo>
                <a:lnTo>
                  <a:pt x="946" y="320"/>
                </a:lnTo>
                <a:lnTo>
                  <a:pt x="977" y="363"/>
                </a:lnTo>
                <a:lnTo>
                  <a:pt x="1012" y="266"/>
                </a:lnTo>
                <a:lnTo>
                  <a:pt x="1042" y="170"/>
                </a:lnTo>
                <a:lnTo>
                  <a:pt x="1074" y="139"/>
                </a:lnTo>
                <a:lnTo>
                  <a:pt x="1103" y="288"/>
                </a:lnTo>
                <a:lnTo>
                  <a:pt x="1130" y="181"/>
                </a:lnTo>
                <a:lnTo>
                  <a:pt x="1154" y="374"/>
                </a:lnTo>
                <a:lnTo>
                  <a:pt x="1187" y="374"/>
                </a:lnTo>
                <a:lnTo>
                  <a:pt x="1214" y="278"/>
                </a:lnTo>
                <a:lnTo>
                  <a:pt x="1238" y="449"/>
                </a:lnTo>
                <a:lnTo>
                  <a:pt x="1265" y="405"/>
                </a:lnTo>
                <a:lnTo>
                  <a:pt x="1294" y="395"/>
                </a:lnTo>
                <a:lnTo>
                  <a:pt x="1325" y="577"/>
                </a:lnTo>
                <a:lnTo>
                  <a:pt x="1359" y="513"/>
                </a:lnTo>
                <a:lnTo>
                  <a:pt x="1396" y="588"/>
                </a:lnTo>
                <a:lnTo>
                  <a:pt x="1429" y="577"/>
                </a:lnTo>
                <a:lnTo>
                  <a:pt x="1460" y="748"/>
                </a:lnTo>
                <a:lnTo>
                  <a:pt x="1492" y="630"/>
                </a:lnTo>
                <a:lnTo>
                  <a:pt x="1526" y="737"/>
                </a:lnTo>
                <a:lnTo>
                  <a:pt x="1565" y="619"/>
                </a:lnTo>
                <a:lnTo>
                  <a:pt x="1600" y="640"/>
                </a:lnTo>
                <a:lnTo>
                  <a:pt x="1633" y="416"/>
                </a:lnTo>
                <a:lnTo>
                  <a:pt x="1664" y="577"/>
                </a:lnTo>
                <a:lnTo>
                  <a:pt x="1694" y="630"/>
                </a:lnTo>
                <a:lnTo>
                  <a:pt x="1728" y="609"/>
                </a:lnTo>
                <a:lnTo>
                  <a:pt x="1758" y="588"/>
                </a:lnTo>
                <a:lnTo>
                  <a:pt x="1801" y="534"/>
                </a:lnTo>
                <a:lnTo>
                  <a:pt x="1831" y="727"/>
                </a:lnTo>
                <a:lnTo>
                  <a:pt x="1866" y="609"/>
                </a:lnTo>
                <a:lnTo>
                  <a:pt x="1906" y="663"/>
                </a:lnTo>
                <a:lnTo>
                  <a:pt x="1941" y="780"/>
                </a:lnTo>
                <a:lnTo>
                  <a:pt x="1976" y="715"/>
                </a:lnTo>
                <a:lnTo>
                  <a:pt x="2008" y="694"/>
                </a:lnTo>
                <a:lnTo>
                  <a:pt x="2050" y="769"/>
                </a:lnTo>
                <a:lnTo>
                  <a:pt x="2085" y="715"/>
                </a:lnTo>
                <a:lnTo>
                  <a:pt x="2127" y="715"/>
                </a:lnTo>
                <a:lnTo>
                  <a:pt x="2166" y="598"/>
                </a:lnTo>
                <a:lnTo>
                  <a:pt x="2205" y="780"/>
                </a:lnTo>
                <a:lnTo>
                  <a:pt x="2241" y="715"/>
                </a:lnTo>
                <a:lnTo>
                  <a:pt x="2281" y="769"/>
                </a:lnTo>
                <a:lnTo>
                  <a:pt x="2315" y="823"/>
                </a:lnTo>
                <a:lnTo>
                  <a:pt x="2353" y="919"/>
                </a:lnTo>
                <a:lnTo>
                  <a:pt x="2386" y="727"/>
                </a:lnTo>
                <a:lnTo>
                  <a:pt x="2423" y="663"/>
                </a:lnTo>
                <a:lnTo>
                  <a:pt x="2459" y="898"/>
                </a:lnTo>
                <a:lnTo>
                  <a:pt x="2488" y="802"/>
                </a:lnTo>
                <a:lnTo>
                  <a:pt x="2525" y="941"/>
                </a:lnTo>
                <a:lnTo>
                  <a:pt x="2560" y="780"/>
                </a:lnTo>
                <a:lnTo>
                  <a:pt x="2601" y="694"/>
                </a:lnTo>
                <a:lnTo>
                  <a:pt x="2643" y="844"/>
                </a:lnTo>
                <a:lnTo>
                  <a:pt x="2676" y="941"/>
                </a:lnTo>
                <a:lnTo>
                  <a:pt x="2722" y="951"/>
                </a:lnTo>
                <a:lnTo>
                  <a:pt x="2769" y="929"/>
                </a:lnTo>
                <a:lnTo>
                  <a:pt x="2817" y="993"/>
                </a:lnTo>
                <a:lnTo>
                  <a:pt x="2870" y="919"/>
                </a:lnTo>
                <a:lnTo>
                  <a:pt x="2918" y="854"/>
                </a:lnTo>
                <a:lnTo>
                  <a:pt x="2977" y="972"/>
                </a:lnTo>
                <a:lnTo>
                  <a:pt x="3029" y="941"/>
                </a:lnTo>
                <a:lnTo>
                  <a:pt x="3080" y="972"/>
                </a:lnTo>
                <a:lnTo>
                  <a:pt x="3132" y="983"/>
                </a:lnTo>
                <a:lnTo>
                  <a:pt x="3187" y="962"/>
                </a:lnTo>
                <a:lnTo>
                  <a:pt x="3251" y="887"/>
                </a:lnTo>
                <a:lnTo>
                  <a:pt x="3297" y="972"/>
                </a:lnTo>
                <a:lnTo>
                  <a:pt x="3344" y="854"/>
                </a:lnTo>
                <a:lnTo>
                  <a:pt x="3396" y="962"/>
                </a:lnTo>
                <a:lnTo>
                  <a:pt x="3446" y="972"/>
                </a:lnTo>
                <a:lnTo>
                  <a:pt x="3500" y="951"/>
                </a:lnTo>
                <a:lnTo>
                  <a:pt x="3554" y="898"/>
                </a:lnTo>
                <a:lnTo>
                  <a:pt x="3605" y="1037"/>
                </a:lnTo>
                <a:lnTo>
                  <a:pt x="3659" y="962"/>
                </a:lnTo>
                <a:lnTo>
                  <a:pt x="3718" y="1016"/>
                </a:lnTo>
                <a:lnTo>
                  <a:pt x="3783" y="1026"/>
                </a:lnTo>
                <a:lnTo>
                  <a:pt x="3844" y="919"/>
                </a:lnTo>
                <a:lnTo>
                  <a:pt x="3897" y="972"/>
                </a:lnTo>
                <a:lnTo>
                  <a:pt x="3955" y="983"/>
                </a:lnTo>
                <a:lnTo>
                  <a:pt x="4029" y="1004"/>
                </a:lnTo>
                <a:lnTo>
                  <a:pt x="4089" y="1058"/>
                </a:lnTo>
                <a:lnTo>
                  <a:pt x="4149" y="1047"/>
                </a:lnTo>
                <a:lnTo>
                  <a:pt x="4221" y="1016"/>
                </a:lnTo>
                <a:lnTo>
                  <a:pt x="4292" y="1037"/>
                </a:lnTo>
                <a:lnTo>
                  <a:pt x="4365" y="1037"/>
                </a:lnTo>
                <a:lnTo>
                  <a:pt x="4430" y="1058"/>
                </a:lnTo>
                <a:lnTo>
                  <a:pt x="4505" y="1058"/>
                </a:lnTo>
                <a:lnTo>
                  <a:pt x="4592" y="1026"/>
                </a:lnTo>
                <a:lnTo>
                  <a:pt x="4684" y="993"/>
                </a:lnTo>
                <a:lnTo>
                  <a:pt x="4778" y="1047"/>
                </a:lnTo>
                <a:lnTo>
                  <a:pt x="4856" y="1026"/>
                </a:lnTo>
                <a:lnTo>
                  <a:pt x="4939" y="1068"/>
                </a:lnTo>
                <a:lnTo>
                  <a:pt x="5030" y="1004"/>
                </a:lnTo>
                <a:lnTo>
                  <a:pt x="5118" y="1037"/>
                </a:lnTo>
                <a:lnTo>
                  <a:pt x="5155" y="1582"/>
                </a:lnTo>
              </a:path>
            </a:pathLst>
          </a:cu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66" name="Rectangle 70"/>
          <p:cNvSpPr>
            <a:spLocks noChangeArrowheads="1"/>
          </p:cNvSpPr>
          <p:nvPr/>
        </p:nvSpPr>
        <p:spPr bwMode="auto">
          <a:xfrm>
            <a:off x="1017588" y="1350963"/>
            <a:ext cx="3311525" cy="2154237"/>
          </a:xfrm>
          <a:prstGeom prst="rect">
            <a:avLst/>
          </a:prstGeom>
          <a:noFill/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67" name="Rectangle 71"/>
          <p:cNvSpPr>
            <a:spLocks noChangeArrowheads="1"/>
          </p:cNvSpPr>
          <p:nvPr/>
        </p:nvSpPr>
        <p:spPr bwMode="auto">
          <a:xfrm>
            <a:off x="2124075" y="1412875"/>
            <a:ext cx="204946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/>
            <a:r>
              <a:rPr lang="en-US" sz="1700" b="1">
                <a:solidFill>
                  <a:srgbClr val="009900"/>
                </a:solidFill>
              </a:rPr>
              <a:t>Non-Probe</a:t>
            </a:r>
            <a:endParaRPr lang="en-US" sz="4400" b="1">
              <a:solidFill>
                <a:srgbClr val="009900"/>
              </a:solidFill>
            </a:endParaRPr>
          </a:p>
        </p:txBody>
      </p:sp>
      <p:sp>
        <p:nvSpPr>
          <p:cNvPr id="29768" name="Rectangle 72"/>
          <p:cNvSpPr>
            <a:spLocks noChangeArrowheads="1"/>
          </p:cNvSpPr>
          <p:nvPr/>
        </p:nvSpPr>
        <p:spPr bwMode="auto">
          <a:xfrm>
            <a:off x="3595688" y="1628775"/>
            <a:ext cx="581025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/>
            <a:r>
              <a:rPr lang="en-US" sz="1700" b="1">
                <a:solidFill>
                  <a:srgbClr val="000099"/>
                </a:solidFill>
              </a:rPr>
              <a:t>Probe</a:t>
            </a:r>
            <a:endParaRPr lang="en-US" sz="4400" b="1">
              <a:solidFill>
                <a:srgbClr val="000099"/>
              </a:solidFill>
            </a:endParaRPr>
          </a:p>
        </p:txBody>
      </p:sp>
      <p:sp>
        <p:nvSpPr>
          <p:cNvPr id="29769" name="Rectangle 73"/>
          <p:cNvSpPr>
            <a:spLocks noChangeArrowheads="1"/>
          </p:cNvSpPr>
          <p:nvPr/>
        </p:nvSpPr>
        <p:spPr bwMode="auto">
          <a:xfrm>
            <a:off x="4686300" y="4191000"/>
            <a:ext cx="44577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eaLnBrk="0" hangingPunct="0">
              <a:spcBef>
                <a:spcPct val="20000"/>
              </a:spcBef>
              <a:buFontTx/>
              <a:buChar char="•"/>
            </a:pPr>
            <a:endParaRPr lang="en-US" sz="2800"/>
          </a:p>
        </p:txBody>
      </p:sp>
      <p:grpSp>
        <p:nvGrpSpPr>
          <p:cNvPr id="2" name="Group 74"/>
          <p:cNvGrpSpPr>
            <a:grpSpLocks/>
          </p:cNvGrpSpPr>
          <p:nvPr/>
        </p:nvGrpSpPr>
        <p:grpSpPr bwMode="auto">
          <a:xfrm>
            <a:off x="423863" y="4524375"/>
            <a:ext cx="4508500" cy="2370138"/>
            <a:chOff x="267" y="2850"/>
            <a:chExt cx="2840" cy="1493"/>
          </a:xfrm>
        </p:grpSpPr>
        <p:sp>
          <p:nvSpPr>
            <p:cNvPr id="29774" name="Line 75"/>
            <p:cNvSpPr>
              <a:spLocks noChangeShapeType="1"/>
            </p:cNvSpPr>
            <p:nvPr/>
          </p:nvSpPr>
          <p:spPr bwMode="auto">
            <a:xfrm>
              <a:off x="581" y="4008"/>
              <a:ext cx="1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75" name="Line 76"/>
            <p:cNvSpPr>
              <a:spLocks noChangeShapeType="1"/>
            </p:cNvSpPr>
            <p:nvPr/>
          </p:nvSpPr>
          <p:spPr bwMode="auto">
            <a:xfrm flipH="1">
              <a:off x="2773" y="4008"/>
              <a:ext cx="1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76" name="Rectangle 77"/>
            <p:cNvSpPr>
              <a:spLocks noChangeArrowheads="1"/>
            </p:cNvSpPr>
            <p:nvPr/>
          </p:nvSpPr>
          <p:spPr bwMode="auto">
            <a:xfrm>
              <a:off x="313" y="3929"/>
              <a:ext cx="207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en-US" sz="1500">
                  <a:solidFill>
                    <a:srgbClr val="000000"/>
                  </a:solidFill>
                </a:rPr>
                <a:t> 0%</a:t>
              </a:r>
              <a:endParaRPr lang="en-US" sz="4000"/>
            </a:p>
          </p:txBody>
        </p:sp>
        <p:sp>
          <p:nvSpPr>
            <p:cNvPr id="29777" name="Line 78"/>
            <p:cNvSpPr>
              <a:spLocks noChangeShapeType="1"/>
            </p:cNvSpPr>
            <p:nvPr/>
          </p:nvSpPr>
          <p:spPr bwMode="auto">
            <a:xfrm>
              <a:off x="581" y="3652"/>
              <a:ext cx="1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78" name="Line 79"/>
            <p:cNvSpPr>
              <a:spLocks noChangeShapeType="1"/>
            </p:cNvSpPr>
            <p:nvPr/>
          </p:nvSpPr>
          <p:spPr bwMode="auto">
            <a:xfrm flipH="1">
              <a:off x="2773" y="3652"/>
              <a:ext cx="1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79" name="Rectangle 80"/>
            <p:cNvSpPr>
              <a:spLocks noChangeArrowheads="1"/>
            </p:cNvSpPr>
            <p:nvPr/>
          </p:nvSpPr>
          <p:spPr bwMode="auto">
            <a:xfrm>
              <a:off x="267" y="3620"/>
              <a:ext cx="28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en-US" sz="1500">
                  <a:solidFill>
                    <a:srgbClr val="000000"/>
                  </a:solidFill>
                </a:rPr>
                <a:t> 20%</a:t>
              </a:r>
              <a:endParaRPr lang="en-US" sz="4000"/>
            </a:p>
          </p:txBody>
        </p:sp>
        <p:sp>
          <p:nvSpPr>
            <p:cNvPr id="29780" name="Line 81"/>
            <p:cNvSpPr>
              <a:spLocks noChangeShapeType="1"/>
            </p:cNvSpPr>
            <p:nvPr/>
          </p:nvSpPr>
          <p:spPr bwMode="auto">
            <a:xfrm>
              <a:off x="581" y="3296"/>
              <a:ext cx="1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81" name="Line 82"/>
            <p:cNvSpPr>
              <a:spLocks noChangeShapeType="1"/>
            </p:cNvSpPr>
            <p:nvPr/>
          </p:nvSpPr>
          <p:spPr bwMode="auto">
            <a:xfrm flipH="1">
              <a:off x="2773" y="3296"/>
              <a:ext cx="1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82" name="Rectangle 83"/>
            <p:cNvSpPr>
              <a:spLocks noChangeArrowheads="1"/>
            </p:cNvSpPr>
            <p:nvPr/>
          </p:nvSpPr>
          <p:spPr bwMode="auto">
            <a:xfrm>
              <a:off x="267" y="3264"/>
              <a:ext cx="28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en-US" sz="1500">
                  <a:solidFill>
                    <a:srgbClr val="000000"/>
                  </a:solidFill>
                </a:rPr>
                <a:t> 40%</a:t>
              </a:r>
              <a:endParaRPr lang="en-US" sz="4000"/>
            </a:p>
          </p:txBody>
        </p:sp>
        <p:sp>
          <p:nvSpPr>
            <p:cNvPr id="29783" name="Line 84"/>
            <p:cNvSpPr>
              <a:spLocks noChangeShapeType="1"/>
            </p:cNvSpPr>
            <p:nvPr/>
          </p:nvSpPr>
          <p:spPr bwMode="auto">
            <a:xfrm>
              <a:off x="581" y="2940"/>
              <a:ext cx="1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84" name="Line 85"/>
            <p:cNvSpPr>
              <a:spLocks noChangeShapeType="1"/>
            </p:cNvSpPr>
            <p:nvPr/>
          </p:nvSpPr>
          <p:spPr bwMode="auto">
            <a:xfrm flipH="1">
              <a:off x="2773" y="2940"/>
              <a:ext cx="1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85" name="Rectangle 86"/>
            <p:cNvSpPr>
              <a:spLocks noChangeArrowheads="1"/>
            </p:cNvSpPr>
            <p:nvPr/>
          </p:nvSpPr>
          <p:spPr bwMode="auto">
            <a:xfrm>
              <a:off x="267" y="2908"/>
              <a:ext cx="28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en-US" sz="1500">
                  <a:solidFill>
                    <a:srgbClr val="000000"/>
                  </a:solidFill>
                </a:rPr>
                <a:t> 60%</a:t>
              </a:r>
              <a:endParaRPr lang="en-US" sz="4000"/>
            </a:p>
          </p:txBody>
        </p:sp>
        <p:sp>
          <p:nvSpPr>
            <p:cNvPr id="29786" name="Line 87"/>
            <p:cNvSpPr>
              <a:spLocks noChangeShapeType="1"/>
            </p:cNvSpPr>
            <p:nvPr/>
          </p:nvSpPr>
          <p:spPr bwMode="auto">
            <a:xfrm flipV="1">
              <a:off x="640" y="3980"/>
              <a:ext cx="1" cy="2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87" name="Line 88"/>
            <p:cNvSpPr>
              <a:spLocks noChangeShapeType="1"/>
            </p:cNvSpPr>
            <p:nvPr/>
          </p:nvSpPr>
          <p:spPr bwMode="auto">
            <a:xfrm>
              <a:off x="640" y="2850"/>
              <a:ext cx="1" cy="2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88" name="Rectangle 89"/>
            <p:cNvSpPr>
              <a:spLocks noChangeArrowheads="1"/>
            </p:cNvSpPr>
            <p:nvPr/>
          </p:nvSpPr>
          <p:spPr bwMode="auto">
            <a:xfrm>
              <a:off x="340" y="4046"/>
              <a:ext cx="440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en-US" sz="1700">
                  <a:solidFill>
                    <a:srgbClr val="000000"/>
                  </a:solidFill>
                </a:rPr>
                <a:t>Europe</a:t>
              </a:r>
              <a:endParaRPr lang="en-US" sz="4400"/>
            </a:p>
          </p:txBody>
        </p:sp>
        <p:sp>
          <p:nvSpPr>
            <p:cNvPr id="29789" name="Line 90"/>
            <p:cNvSpPr>
              <a:spLocks noChangeShapeType="1"/>
            </p:cNvSpPr>
            <p:nvPr/>
          </p:nvSpPr>
          <p:spPr bwMode="auto">
            <a:xfrm flipV="1">
              <a:off x="1035" y="3980"/>
              <a:ext cx="1" cy="2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90" name="Line 91"/>
            <p:cNvSpPr>
              <a:spLocks noChangeShapeType="1"/>
            </p:cNvSpPr>
            <p:nvPr/>
          </p:nvSpPr>
          <p:spPr bwMode="auto">
            <a:xfrm>
              <a:off x="1035" y="2850"/>
              <a:ext cx="1" cy="2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91" name="Rectangle 92"/>
            <p:cNvSpPr>
              <a:spLocks noChangeArrowheads="1"/>
            </p:cNvSpPr>
            <p:nvPr/>
          </p:nvSpPr>
          <p:spPr bwMode="auto">
            <a:xfrm>
              <a:off x="861" y="4046"/>
              <a:ext cx="388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en-US" sz="1700">
                  <a:solidFill>
                    <a:srgbClr val="000000"/>
                  </a:solidFill>
                </a:rPr>
                <a:t>North</a:t>
              </a:r>
              <a:endParaRPr lang="en-US" sz="4400"/>
            </a:p>
          </p:txBody>
        </p:sp>
        <p:sp>
          <p:nvSpPr>
            <p:cNvPr id="29792" name="Rectangle 93"/>
            <p:cNvSpPr>
              <a:spLocks noChangeArrowheads="1"/>
            </p:cNvSpPr>
            <p:nvPr/>
          </p:nvSpPr>
          <p:spPr bwMode="auto">
            <a:xfrm>
              <a:off x="803" y="4180"/>
              <a:ext cx="523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en-US" sz="1700">
                  <a:solidFill>
                    <a:srgbClr val="000000"/>
                  </a:solidFill>
                </a:rPr>
                <a:t>America</a:t>
              </a:r>
              <a:endParaRPr lang="en-US" sz="4400"/>
            </a:p>
          </p:txBody>
        </p:sp>
        <p:sp>
          <p:nvSpPr>
            <p:cNvPr id="29793" name="Line 94"/>
            <p:cNvSpPr>
              <a:spLocks noChangeShapeType="1"/>
            </p:cNvSpPr>
            <p:nvPr/>
          </p:nvSpPr>
          <p:spPr bwMode="auto">
            <a:xfrm flipV="1">
              <a:off x="1429" y="3980"/>
              <a:ext cx="1" cy="2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94" name="Line 95"/>
            <p:cNvSpPr>
              <a:spLocks noChangeShapeType="1"/>
            </p:cNvSpPr>
            <p:nvPr/>
          </p:nvSpPr>
          <p:spPr bwMode="auto">
            <a:xfrm>
              <a:off x="1429" y="2850"/>
              <a:ext cx="1" cy="2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95" name="Rectangle 96"/>
            <p:cNvSpPr>
              <a:spLocks noChangeArrowheads="1"/>
            </p:cNvSpPr>
            <p:nvPr/>
          </p:nvSpPr>
          <p:spPr bwMode="auto">
            <a:xfrm>
              <a:off x="1310" y="4046"/>
              <a:ext cx="273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en-US" sz="1700">
                  <a:solidFill>
                    <a:srgbClr val="000000"/>
                  </a:solidFill>
                </a:rPr>
                <a:t>Asia</a:t>
              </a:r>
              <a:endParaRPr lang="en-US" sz="4400"/>
            </a:p>
          </p:txBody>
        </p:sp>
        <p:sp>
          <p:nvSpPr>
            <p:cNvPr id="29796" name="Line 97"/>
            <p:cNvSpPr>
              <a:spLocks noChangeShapeType="1"/>
            </p:cNvSpPr>
            <p:nvPr/>
          </p:nvSpPr>
          <p:spPr bwMode="auto">
            <a:xfrm flipV="1">
              <a:off x="1824" y="3980"/>
              <a:ext cx="1" cy="2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97" name="Line 98"/>
            <p:cNvSpPr>
              <a:spLocks noChangeShapeType="1"/>
            </p:cNvSpPr>
            <p:nvPr/>
          </p:nvSpPr>
          <p:spPr bwMode="auto">
            <a:xfrm>
              <a:off x="1824" y="2850"/>
              <a:ext cx="1" cy="2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98" name="Rectangle 99"/>
            <p:cNvSpPr>
              <a:spLocks noChangeArrowheads="1"/>
            </p:cNvSpPr>
            <p:nvPr/>
          </p:nvSpPr>
          <p:spPr bwMode="auto">
            <a:xfrm>
              <a:off x="1629" y="4046"/>
              <a:ext cx="380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en-US" sz="1700">
                  <a:solidFill>
                    <a:srgbClr val="000000"/>
                  </a:solidFill>
                </a:rPr>
                <a:t>South</a:t>
              </a:r>
              <a:endParaRPr lang="en-US" sz="4400"/>
            </a:p>
          </p:txBody>
        </p:sp>
        <p:sp>
          <p:nvSpPr>
            <p:cNvPr id="29799" name="Rectangle 100"/>
            <p:cNvSpPr>
              <a:spLocks noChangeArrowheads="1"/>
            </p:cNvSpPr>
            <p:nvPr/>
          </p:nvSpPr>
          <p:spPr bwMode="auto">
            <a:xfrm>
              <a:off x="1578" y="4180"/>
              <a:ext cx="523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en-US" sz="1700">
                  <a:solidFill>
                    <a:srgbClr val="000000"/>
                  </a:solidFill>
                </a:rPr>
                <a:t>America</a:t>
              </a:r>
              <a:endParaRPr lang="en-US" sz="4400"/>
            </a:p>
          </p:txBody>
        </p:sp>
        <p:sp>
          <p:nvSpPr>
            <p:cNvPr id="29800" name="Line 101"/>
            <p:cNvSpPr>
              <a:spLocks noChangeShapeType="1"/>
            </p:cNvSpPr>
            <p:nvPr/>
          </p:nvSpPr>
          <p:spPr bwMode="auto">
            <a:xfrm flipV="1">
              <a:off x="2217" y="3980"/>
              <a:ext cx="1" cy="2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801" name="Line 102"/>
            <p:cNvSpPr>
              <a:spLocks noChangeShapeType="1"/>
            </p:cNvSpPr>
            <p:nvPr/>
          </p:nvSpPr>
          <p:spPr bwMode="auto">
            <a:xfrm>
              <a:off x="2217" y="2850"/>
              <a:ext cx="1" cy="2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802" name="Rectangle 103"/>
            <p:cNvSpPr>
              <a:spLocks noChangeArrowheads="1"/>
            </p:cNvSpPr>
            <p:nvPr/>
          </p:nvSpPr>
          <p:spPr bwMode="auto">
            <a:xfrm>
              <a:off x="2064" y="4046"/>
              <a:ext cx="411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en-US" sz="1700">
                  <a:solidFill>
                    <a:srgbClr val="000000"/>
                  </a:solidFill>
                </a:rPr>
                <a:t>Africa</a:t>
              </a:r>
              <a:endParaRPr lang="en-US" sz="4400"/>
            </a:p>
          </p:txBody>
        </p:sp>
        <p:sp>
          <p:nvSpPr>
            <p:cNvPr id="29803" name="Line 104"/>
            <p:cNvSpPr>
              <a:spLocks noChangeShapeType="1"/>
            </p:cNvSpPr>
            <p:nvPr/>
          </p:nvSpPr>
          <p:spPr bwMode="auto">
            <a:xfrm flipV="1">
              <a:off x="2612" y="3980"/>
              <a:ext cx="1" cy="2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804" name="Line 105"/>
            <p:cNvSpPr>
              <a:spLocks noChangeShapeType="1"/>
            </p:cNvSpPr>
            <p:nvPr/>
          </p:nvSpPr>
          <p:spPr bwMode="auto">
            <a:xfrm>
              <a:off x="2612" y="2850"/>
              <a:ext cx="1" cy="2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805" name="Rectangle 106"/>
            <p:cNvSpPr>
              <a:spLocks noChangeArrowheads="1"/>
            </p:cNvSpPr>
            <p:nvPr/>
          </p:nvSpPr>
          <p:spPr bwMode="auto">
            <a:xfrm>
              <a:off x="2563" y="4046"/>
              <a:ext cx="544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en-US" sz="1700">
                  <a:solidFill>
                    <a:srgbClr val="000000"/>
                  </a:solidFill>
                </a:rPr>
                <a:t> Oceania</a:t>
              </a:r>
              <a:endParaRPr lang="en-US" sz="4400"/>
            </a:p>
          </p:txBody>
        </p:sp>
        <p:sp>
          <p:nvSpPr>
            <p:cNvPr id="29806" name="Rectangle 107"/>
            <p:cNvSpPr>
              <a:spLocks noChangeArrowheads="1"/>
            </p:cNvSpPr>
            <p:nvPr/>
          </p:nvSpPr>
          <p:spPr bwMode="auto">
            <a:xfrm>
              <a:off x="581" y="2850"/>
              <a:ext cx="2209" cy="1158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807" name="Rectangle 108"/>
            <p:cNvSpPr>
              <a:spLocks noChangeArrowheads="1"/>
            </p:cNvSpPr>
            <p:nvPr/>
          </p:nvSpPr>
          <p:spPr bwMode="auto">
            <a:xfrm rot="-5400000">
              <a:off x="378" y="4154"/>
              <a:ext cx="41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en-US" sz="1700">
                  <a:solidFill>
                    <a:srgbClr val="000000"/>
                  </a:solidFill>
                </a:rPr>
                <a:t> </a:t>
              </a:r>
              <a:endParaRPr lang="en-US" sz="4400"/>
            </a:p>
          </p:txBody>
        </p:sp>
        <p:sp>
          <p:nvSpPr>
            <p:cNvPr id="29808" name="Rectangle 109"/>
            <p:cNvSpPr>
              <a:spLocks noChangeArrowheads="1"/>
            </p:cNvSpPr>
            <p:nvPr/>
          </p:nvSpPr>
          <p:spPr bwMode="auto">
            <a:xfrm>
              <a:off x="2564" y="2912"/>
              <a:ext cx="155" cy="67"/>
            </a:xfrm>
            <a:prstGeom prst="rect">
              <a:avLst/>
            </a:prstGeom>
            <a:solidFill>
              <a:srgbClr val="00FF00">
                <a:alpha val="50195"/>
              </a:srgbClr>
            </a:solidFill>
            <a:ln w="9525">
              <a:solidFill>
                <a:srgbClr val="33996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809" name="Rectangle 110"/>
            <p:cNvSpPr>
              <a:spLocks noChangeArrowheads="1"/>
            </p:cNvSpPr>
            <p:nvPr/>
          </p:nvSpPr>
          <p:spPr bwMode="auto">
            <a:xfrm>
              <a:off x="581" y="3146"/>
              <a:ext cx="119" cy="862"/>
            </a:xfrm>
            <a:prstGeom prst="rect">
              <a:avLst/>
            </a:prstGeom>
            <a:solidFill>
              <a:srgbClr val="00FF00">
                <a:alpha val="50195"/>
              </a:srgbClr>
            </a:solidFill>
            <a:ln w="9525">
              <a:solidFill>
                <a:srgbClr val="33996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810" name="Rectangle 111"/>
            <p:cNvSpPr>
              <a:spLocks noChangeArrowheads="1"/>
            </p:cNvSpPr>
            <p:nvPr/>
          </p:nvSpPr>
          <p:spPr bwMode="auto">
            <a:xfrm>
              <a:off x="976" y="3486"/>
              <a:ext cx="119" cy="522"/>
            </a:xfrm>
            <a:prstGeom prst="rect">
              <a:avLst/>
            </a:prstGeom>
            <a:solidFill>
              <a:srgbClr val="00FF00">
                <a:alpha val="50195"/>
              </a:srgbClr>
            </a:solidFill>
            <a:ln w="9525">
              <a:solidFill>
                <a:srgbClr val="33996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811" name="Rectangle 112"/>
            <p:cNvSpPr>
              <a:spLocks noChangeArrowheads="1"/>
            </p:cNvSpPr>
            <p:nvPr/>
          </p:nvSpPr>
          <p:spPr bwMode="auto">
            <a:xfrm>
              <a:off x="1368" y="3734"/>
              <a:ext cx="118" cy="275"/>
            </a:xfrm>
            <a:prstGeom prst="rect">
              <a:avLst/>
            </a:prstGeom>
            <a:solidFill>
              <a:srgbClr val="00FF00">
                <a:alpha val="50195"/>
              </a:srgbClr>
            </a:solidFill>
            <a:ln w="0">
              <a:solidFill>
                <a:srgbClr val="33996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812" name="Rectangle 113"/>
            <p:cNvSpPr>
              <a:spLocks noChangeArrowheads="1"/>
            </p:cNvSpPr>
            <p:nvPr/>
          </p:nvSpPr>
          <p:spPr bwMode="auto">
            <a:xfrm>
              <a:off x="1764" y="3940"/>
              <a:ext cx="119" cy="68"/>
            </a:xfrm>
            <a:prstGeom prst="rect">
              <a:avLst/>
            </a:prstGeom>
            <a:solidFill>
              <a:srgbClr val="00FF00">
                <a:alpha val="50195"/>
              </a:srgbClr>
            </a:solidFill>
            <a:ln w="9525">
              <a:solidFill>
                <a:srgbClr val="33996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813" name="Rectangle 114"/>
            <p:cNvSpPr>
              <a:spLocks noChangeArrowheads="1"/>
            </p:cNvSpPr>
            <p:nvPr/>
          </p:nvSpPr>
          <p:spPr bwMode="auto">
            <a:xfrm>
              <a:off x="2158" y="3959"/>
              <a:ext cx="118" cy="42"/>
            </a:xfrm>
            <a:prstGeom prst="rect">
              <a:avLst/>
            </a:prstGeom>
            <a:solidFill>
              <a:srgbClr val="00FF00">
                <a:alpha val="50195"/>
              </a:srgbClr>
            </a:solidFill>
            <a:ln w="0">
              <a:solidFill>
                <a:srgbClr val="33996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814" name="Rectangle 115"/>
            <p:cNvSpPr>
              <a:spLocks noChangeArrowheads="1"/>
            </p:cNvSpPr>
            <p:nvPr/>
          </p:nvSpPr>
          <p:spPr bwMode="auto">
            <a:xfrm>
              <a:off x="2553" y="3990"/>
              <a:ext cx="118" cy="18"/>
            </a:xfrm>
            <a:prstGeom prst="rect">
              <a:avLst/>
            </a:prstGeom>
            <a:blipFill dpi="0" rotWithShape="0">
              <a:blip r:embed="rId3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815" name="Rectangle 116"/>
            <p:cNvSpPr>
              <a:spLocks noChangeArrowheads="1"/>
            </p:cNvSpPr>
            <p:nvPr/>
          </p:nvSpPr>
          <p:spPr bwMode="auto">
            <a:xfrm>
              <a:off x="2553" y="3991"/>
              <a:ext cx="118" cy="17"/>
            </a:xfrm>
            <a:prstGeom prst="rect">
              <a:avLst/>
            </a:prstGeom>
            <a:solidFill>
              <a:srgbClr val="00FF00">
                <a:alpha val="50195"/>
              </a:srgbClr>
            </a:solidFill>
            <a:ln w="0">
              <a:solidFill>
                <a:srgbClr val="33996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816" name="Rectangle 117"/>
            <p:cNvSpPr>
              <a:spLocks noChangeArrowheads="1"/>
            </p:cNvSpPr>
            <p:nvPr/>
          </p:nvSpPr>
          <p:spPr bwMode="auto">
            <a:xfrm>
              <a:off x="2564" y="3046"/>
              <a:ext cx="155" cy="68"/>
            </a:xfrm>
            <a:prstGeom prst="rect">
              <a:avLst/>
            </a:prstGeom>
            <a:solidFill>
              <a:schemeClr val="accent2">
                <a:alpha val="50195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817" name="Line 118"/>
            <p:cNvSpPr>
              <a:spLocks noChangeShapeType="1"/>
            </p:cNvSpPr>
            <p:nvPr/>
          </p:nvSpPr>
          <p:spPr bwMode="auto">
            <a:xfrm>
              <a:off x="2564" y="3114"/>
              <a:ext cx="155" cy="1"/>
            </a:xfrm>
            <a:prstGeom prst="lin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818" name="Line 119"/>
            <p:cNvSpPr>
              <a:spLocks noChangeShapeType="1"/>
            </p:cNvSpPr>
            <p:nvPr/>
          </p:nvSpPr>
          <p:spPr bwMode="auto">
            <a:xfrm flipV="1">
              <a:off x="2719" y="3046"/>
              <a:ext cx="1" cy="68"/>
            </a:xfrm>
            <a:prstGeom prst="lin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819" name="Line 120"/>
            <p:cNvSpPr>
              <a:spLocks noChangeShapeType="1"/>
            </p:cNvSpPr>
            <p:nvPr/>
          </p:nvSpPr>
          <p:spPr bwMode="auto">
            <a:xfrm flipH="1">
              <a:off x="2564" y="3046"/>
              <a:ext cx="155" cy="1"/>
            </a:xfrm>
            <a:prstGeom prst="lin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820" name="Line 121"/>
            <p:cNvSpPr>
              <a:spLocks noChangeShapeType="1"/>
            </p:cNvSpPr>
            <p:nvPr/>
          </p:nvSpPr>
          <p:spPr bwMode="auto">
            <a:xfrm>
              <a:off x="2564" y="3046"/>
              <a:ext cx="1" cy="68"/>
            </a:xfrm>
            <a:prstGeom prst="lin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821" name="Rectangle 122"/>
            <p:cNvSpPr>
              <a:spLocks noChangeArrowheads="1"/>
            </p:cNvSpPr>
            <p:nvPr/>
          </p:nvSpPr>
          <p:spPr bwMode="auto">
            <a:xfrm>
              <a:off x="700" y="2923"/>
              <a:ext cx="118" cy="1085"/>
            </a:xfrm>
            <a:prstGeom prst="rect">
              <a:avLst/>
            </a:prstGeom>
            <a:solidFill>
              <a:schemeClr val="accent2">
                <a:alpha val="50195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822" name="Rectangle 123"/>
            <p:cNvSpPr>
              <a:spLocks noChangeArrowheads="1"/>
            </p:cNvSpPr>
            <p:nvPr/>
          </p:nvSpPr>
          <p:spPr bwMode="auto">
            <a:xfrm>
              <a:off x="700" y="2924"/>
              <a:ext cx="118" cy="1084"/>
            </a:xfrm>
            <a:prstGeom prst="rect">
              <a:avLst/>
            </a:prstGeom>
            <a:noFill/>
            <a:ln w="0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823" name="Rectangle 124"/>
            <p:cNvSpPr>
              <a:spLocks noChangeArrowheads="1"/>
            </p:cNvSpPr>
            <p:nvPr/>
          </p:nvSpPr>
          <p:spPr bwMode="auto">
            <a:xfrm>
              <a:off x="1094" y="3724"/>
              <a:ext cx="119" cy="284"/>
            </a:xfrm>
            <a:prstGeom prst="rect">
              <a:avLst/>
            </a:prstGeom>
            <a:solidFill>
              <a:schemeClr val="accent2">
                <a:alpha val="50195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824" name="Rectangle 125"/>
            <p:cNvSpPr>
              <a:spLocks noChangeArrowheads="1"/>
            </p:cNvSpPr>
            <p:nvPr/>
          </p:nvSpPr>
          <p:spPr bwMode="auto">
            <a:xfrm>
              <a:off x="1094" y="3724"/>
              <a:ext cx="119" cy="284"/>
            </a:xfrm>
            <a:prstGeom prst="rect">
              <a:avLst/>
            </a:prstGeom>
            <a:noFill/>
            <a:ln w="0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825" name="Rectangle 126"/>
            <p:cNvSpPr>
              <a:spLocks noChangeArrowheads="1"/>
            </p:cNvSpPr>
            <p:nvPr/>
          </p:nvSpPr>
          <p:spPr bwMode="auto">
            <a:xfrm>
              <a:off x="1488" y="3729"/>
              <a:ext cx="119" cy="279"/>
            </a:xfrm>
            <a:prstGeom prst="rect">
              <a:avLst/>
            </a:prstGeom>
            <a:solidFill>
              <a:schemeClr val="accent2">
                <a:alpha val="50195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826" name="Rectangle 127"/>
            <p:cNvSpPr>
              <a:spLocks noChangeArrowheads="1"/>
            </p:cNvSpPr>
            <p:nvPr/>
          </p:nvSpPr>
          <p:spPr bwMode="auto">
            <a:xfrm>
              <a:off x="1488" y="3729"/>
              <a:ext cx="118" cy="279"/>
            </a:xfrm>
            <a:prstGeom prst="rect">
              <a:avLst/>
            </a:prstGeom>
            <a:noFill/>
            <a:ln w="0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827" name="Rectangle 128"/>
            <p:cNvSpPr>
              <a:spLocks noChangeArrowheads="1"/>
            </p:cNvSpPr>
            <p:nvPr/>
          </p:nvSpPr>
          <p:spPr bwMode="auto">
            <a:xfrm>
              <a:off x="1883" y="3943"/>
              <a:ext cx="118" cy="65"/>
            </a:xfrm>
            <a:prstGeom prst="rect">
              <a:avLst/>
            </a:prstGeom>
            <a:solidFill>
              <a:schemeClr val="accent2">
                <a:alpha val="50195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828" name="Rectangle 129"/>
            <p:cNvSpPr>
              <a:spLocks noChangeArrowheads="1"/>
            </p:cNvSpPr>
            <p:nvPr/>
          </p:nvSpPr>
          <p:spPr bwMode="auto">
            <a:xfrm>
              <a:off x="1883" y="3944"/>
              <a:ext cx="118" cy="64"/>
            </a:xfrm>
            <a:prstGeom prst="rect">
              <a:avLst/>
            </a:prstGeom>
            <a:noFill/>
            <a:ln w="0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829" name="Rectangle 130"/>
            <p:cNvSpPr>
              <a:spLocks noChangeArrowheads="1"/>
            </p:cNvSpPr>
            <p:nvPr/>
          </p:nvSpPr>
          <p:spPr bwMode="auto">
            <a:xfrm>
              <a:off x="2276" y="3954"/>
              <a:ext cx="119" cy="54"/>
            </a:xfrm>
            <a:prstGeom prst="rect">
              <a:avLst/>
            </a:prstGeom>
            <a:solidFill>
              <a:schemeClr val="accent2">
                <a:alpha val="50195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830" name="Rectangle 131"/>
            <p:cNvSpPr>
              <a:spLocks noChangeArrowheads="1"/>
            </p:cNvSpPr>
            <p:nvPr/>
          </p:nvSpPr>
          <p:spPr bwMode="auto">
            <a:xfrm>
              <a:off x="2276" y="3954"/>
              <a:ext cx="119" cy="54"/>
            </a:xfrm>
            <a:prstGeom prst="rect">
              <a:avLst/>
            </a:prstGeom>
            <a:noFill/>
            <a:ln w="0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831" name="Rectangle 132"/>
            <p:cNvSpPr>
              <a:spLocks noChangeArrowheads="1"/>
            </p:cNvSpPr>
            <p:nvPr/>
          </p:nvSpPr>
          <p:spPr bwMode="auto">
            <a:xfrm>
              <a:off x="2671" y="3990"/>
              <a:ext cx="119" cy="18"/>
            </a:xfrm>
            <a:prstGeom prst="rect">
              <a:avLst/>
            </a:prstGeom>
            <a:blipFill dpi="0" rotWithShape="0">
              <a:blip r:embed="rId4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832" name="Rectangle 133"/>
            <p:cNvSpPr>
              <a:spLocks noChangeArrowheads="1"/>
            </p:cNvSpPr>
            <p:nvPr/>
          </p:nvSpPr>
          <p:spPr bwMode="auto">
            <a:xfrm>
              <a:off x="2671" y="3991"/>
              <a:ext cx="119" cy="17"/>
            </a:xfrm>
            <a:prstGeom prst="rect">
              <a:avLst/>
            </a:prstGeom>
            <a:solidFill>
              <a:schemeClr val="accent2">
                <a:alpha val="50195"/>
              </a:schemeClr>
            </a:solidFill>
            <a:ln w="0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833" name="Rectangle 134"/>
            <p:cNvSpPr>
              <a:spLocks noChangeArrowheads="1"/>
            </p:cNvSpPr>
            <p:nvPr/>
          </p:nvSpPr>
          <p:spPr bwMode="auto">
            <a:xfrm>
              <a:off x="581" y="2850"/>
              <a:ext cx="2209" cy="1158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834" name="Rectangle 135"/>
            <p:cNvSpPr>
              <a:spLocks noChangeArrowheads="1"/>
            </p:cNvSpPr>
            <p:nvPr/>
          </p:nvSpPr>
          <p:spPr bwMode="auto">
            <a:xfrm>
              <a:off x="1310" y="2867"/>
              <a:ext cx="1228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r"/>
              <a:r>
                <a:rPr lang="en-US" sz="1700" b="1">
                  <a:solidFill>
                    <a:srgbClr val="009900"/>
                  </a:solidFill>
                </a:rPr>
                <a:t>Non-Probe</a:t>
              </a:r>
              <a:endParaRPr lang="en-US" sz="4400" b="1">
                <a:solidFill>
                  <a:srgbClr val="009900"/>
                </a:solidFill>
              </a:endParaRPr>
            </a:p>
          </p:txBody>
        </p:sp>
        <p:sp>
          <p:nvSpPr>
            <p:cNvPr id="29835" name="Rectangle 136"/>
            <p:cNvSpPr>
              <a:spLocks noChangeArrowheads="1"/>
            </p:cNvSpPr>
            <p:nvPr/>
          </p:nvSpPr>
          <p:spPr bwMode="auto">
            <a:xfrm>
              <a:off x="2174" y="3003"/>
              <a:ext cx="366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en-US" sz="1700" b="1">
                  <a:solidFill>
                    <a:srgbClr val="000099"/>
                  </a:solidFill>
                </a:rPr>
                <a:t>Probe</a:t>
              </a:r>
              <a:endParaRPr lang="en-US" sz="4400" b="1">
                <a:solidFill>
                  <a:srgbClr val="000099"/>
                </a:solidFill>
              </a:endParaRPr>
            </a:p>
          </p:txBody>
        </p:sp>
      </p:grpSp>
      <p:sp>
        <p:nvSpPr>
          <p:cNvPr id="794761" name="Oval 137"/>
          <p:cNvSpPr>
            <a:spLocks/>
          </p:cNvSpPr>
          <p:nvPr/>
        </p:nvSpPr>
        <p:spPr bwMode="auto">
          <a:xfrm>
            <a:off x="2633663" y="1700213"/>
            <a:ext cx="647700" cy="165735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 type="none" w="lg" len="lg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94762" name="Oval 138"/>
          <p:cNvSpPr>
            <a:spLocks/>
          </p:cNvSpPr>
          <p:nvPr/>
        </p:nvSpPr>
        <p:spPr bwMode="auto">
          <a:xfrm>
            <a:off x="755650" y="4437063"/>
            <a:ext cx="1295400" cy="2160587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 type="none" w="lg" len="lg"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94763" name="Rectangle 139"/>
          <p:cNvSpPr>
            <a:spLocks noChangeArrowheads="1"/>
          </p:cNvSpPr>
          <p:nvPr/>
        </p:nvSpPr>
        <p:spPr bwMode="auto">
          <a:xfrm>
            <a:off x="4500563" y="4359275"/>
            <a:ext cx="44577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eaLnBrk="0" hangingPunct="0">
              <a:spcBef>
                <a:spcPct val="20000"/>
              </a:spcBef>
              <a:buFontTx/>
              <a:buChar char="•"/>
            </a:pPr>
            <a:r>
              <a:rPr lang="it-IT" sz="2800" b="1"/>
              <a:t>Geolocation breakdown</a:t>
            </a:r>
          </a:p>
          <a:p>
            <a:pPr marL="742950" lvl="1" indent="-285750" algn="l" eaLnBrk="0" hangingPunct="0">
              <a:spcBef>
                <a:spcPct val="20000"/>
              </a:spcBef>
              <a:buFontTx/>
              <a:buChar char="–"/>
            </a:pPr>
            <a:r>
              <a:rPr lang="it-IT" sz="2400"/>
              <a:t>Probes favor discovery </a:t>
            </a:r>
            <a:br>
              <a:rPr lang="it-IT" sz="2400"/>
            </a:br>
            <a:r>
              <a:rPr lang="it-IT" sz="2400"/>
              <a:t>of nearby hosts</a:t>
            </a:r>
          </a:p>
          <a:p>
            <a:pPr marL="742950" lvl="1" indent="-285750" algn="l" eaLnBrk="0" hangingPunct="0">
              <a:spcBef>
                <a:spcPct val="20000"/>
              </a:spcBef>
              <a:buFontTx/>
              <a:buChar char="–"/>
            </a:pPr>
            <a:r>
              <a:rPr lang="it-IT" sz="2400"/>
              <a:t>Non-probes driven by social network</a:t>
            </a:r>
            <a:endParaRPr lang="en-US" sz="24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947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947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947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947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947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947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4761" grpId="0" animBg="1"/>
      <p:bldP spid="794762" grpId="0" animBg="1"/>
      <p:bldP spid="79476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30723" name="Picture 10" descr="Settimana21-27"/>
          <p:cNvPicPr>
            <a:picLocks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11188" y="1163638"/>
            <a:ext cx="7993062" cy="5594350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/>
              <a:t>Why Skype ?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550988"/>
            <a:ext cx="8915400" cy="5334000"/>
          </a:xfrm>
          <a:noFill/>
        </p:spPr>
        <p:txBody>
          <a:bodyPr/>
          <a:lstStyle/>
          <a:p>
            <a:r>
              <a:rPr lang="en-US" smtClean="0"/>
              <a:t>Skype is very popular</a:t>
            </a:r>
          </a:p>
          <a:p>
            <a:pPr lvl="1"/>
            <a:r>
              <a:rPr lang="en-US" smtClean="0"/>
              <a:t>More than 100M users, 5% of all VoIP traffic</a:t>
            </a:r>
          </a:p>
          <a:p>
            <a:pPr lvl="1"/>
            <a:r>
              <a:rPr lang="en-US" smtClean="0"/>
              <a:t>Easy to use, many free services</a:t>
            </a:r>
          </a:p>
          <a:p>
            <a:pPr lvl="2"/>
            <a:r>
              <a:rPr lang="en-US" smtClean="0"/>
              <a:t>voice / video / chat / data transfer over IP</a:t>
            </a:r>
          </a:p>
          <a:p>
            <a:pPr lvl="2"/>
            <a:endParaRPr lang="en-US" smtClean="0"/>
          </a:p>
          <a:p>
            <a:r>
              <a:rPr lang="en-US" smtClean="0"/>
              <a:t>Understanding Skype is a challenging task</a:t>
            </a:r>
          </a:p>
          <a:p>
            <a:pPr lvl="1"/>
            <a:r>
              <a:rPr lang="en-US" smtClean="0"/>
              <a:t>Closed design, </a:t>
            </a:r>
            <a:r>
              <a:rPr lang="en-US" smtClean="0">
                <a:solidFill>
                  <a:srgbClr val="FF0000"/>
                </a:solidFill>
              </a:rPr>
              <a:t>proprietary </a:t>
            </a:r>
            <a:r>
              <a:rPr lang="en-US" smtClean="0"/>
              <a:t>solutions</a:t>
            </a:r>
          </a:p>
          <a:p>
            <a:pPr lvl="1"/>
            <a:r>
              <a:rPr lang="en-US" smtClean="0"/>
              <a:t>Almost everything is </a:t>
            </a:r>
            <a:r>
              <a:rPr lang="en-US" smtClean="0">
                <a:solidFill>
                  <a:srgbClr val="FF0000"/>
                </a:solidFill>
              </a:rPr>
              <a:t>encrypted</a:t>
            </a:r>
          </a:p>
          <a:p>
            <a:pPr lvl="1"/>
            <a:r>
              <a:rPr lang="en-US" smtClean="0"/>
              <a:t>Uses a </a:t>
            </a:r>
            <a:r>
              <a:rPr lang="en-US" smtClean="0">
                <a:solidFill>
                  <a:srgbClr val="FF0000"/>
                </a:solidFill>
              </a:rPr>
              <a:t>P2P architecture</a:t>
            </a:r>
          </a:p>
          <a:p>
            <a:pPr lvl="1"/>
            <a:r>
              <a:rPr lang="en-US" smtClean="0">
                <a:solidFill>
                  <a:schemeClr val="tx2"/>
                </a:solidFill>
              </a:rPr>
              <a:t>Lot of different </a:t>
            </a:r>
            <a:r>
              <a:rPr lang="en-US" smtClean="0">
                <a:solidFill>
                  <a:srgbClr val="FF0000"/>
                </a:solidFill>
              </a:rPr>
              <a:t>flavors </a:t>
            </a:r>
          </a:p>
          <a:p>
            <a:pPr lvl="2">
              <a:buFontTx/>
              <a:buNone/>
            </a:pPr>
            <a:endParaRPr lang="en-US" smtClean="0">
              <a:solidFill>
                <a:schemeClr val="tx2"/>
              </a:solidFill>
            </a:endParaRPr>
          </a:p>
          <a:p>
            <a:pPr lvl="1">
              <a:buFontTx/>
              <a:buNone/>
            </a:pPr>
            <a:endParaRPr lang="en-US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31747" name="Picture 20" descr="CUM_Durata"/>
          <p:cNvPicPr>
            <a:picLocks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39750" y="1112838"/>
            <a:ext cx="7920038" cy="5545137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sz="3600" smtClean="0"/>
              <a:t>Signaling Traffic: Peer Selection</a:t>
            </a:r>
            <a:endParaRPr lang="en-US" sz="3600" smtClean="0"/>
          </a:p>
        </p:txBody>
      </p:sp>
      <p:pic>
        <p:nvPicPr>
          <p:cNvPr id="32771" name="Picture 4"/>
          <p:cNvPicPr>
            <a:picLocks noChangeAspect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23850" y="1125538"/>
            <a:ext cx="8064500" cy="5530850"/>
          </a:xfrm>
          <a:noFill/>
        </p:spPr>
      </p:pic>
      <p:sp>
        <p:nvSpPr>
          <p:cNvPr id="556881" name="Line 10065"/>
          <p:cNvSpPr>
            <a:spLocks noChangeShapeType="1"/>
          </p:cNvSpPr>
          <p:nvPr/>
        </p:nvSpPr>
        <p:spPr bwMode="auto">
          <a:xfrm>
            <a:off x="3779838" y="3141663"/>
            <a:ext cx="9366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56886" name="Line 10070"/>
          <p:cNvSpPr>
            <a:spLocks noChangeShapeType="1"/>
          </p:cNvSpPr>
          <p:nvPr/>
        </p:nvSpPr>
        <p:spPr bwMode="auto">
          <a:xfrm flipH="1" flipV="1">
            <a:off x="4787900" y="3429000"/>
            <a:ext cx="15128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556882" name="Picture 10066" descr="mole_antonelliana"/>
          <p:cNvPicPr>
            <a:picLocks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784850" y="2133600"/>
            <a:ext cx="828675" cy="1981200"/>
          </a:xfrm>
          <a:noFill/>
        </p:spPr>
      </p:pic>
      <p:pic>
        <p:nvPicPr>
          <p:cNvPr id="556879" name="Picture 10063" descr="fixe_1"/>
          <p:cNvPicPr>
            <a:picLocks noChangeAspect="1" noChangeArrowheads="1"/>
          </p:cNvPicPr>
          <p:nvPr>
            <p:ph sz="quarter" idx="2"/>
          </p:nvPr>
        </p:nvPicPr>
        <p:blipFill>
          <a:blip r:embed="rId5" cstate="print">
            <a:grayscl/>
          </a:blip>
          <a:srcRect/>
          <a:stretch>
            <a:fillRect/>
          </a:stretch>
        </p:blipFill>
        <p:spPr>
          <a:xfrm>
            <a:off x="2916238" y="2205038"/>
            <a:ext cx="1571625" cy="2000250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68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68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68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68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568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568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568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568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6881" grpId="0" animBg="1"/>
      <p:bldP spid="55688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sz="3600" smtClean="0"/>
              <a:t>Signaling Traffic: Inferring Churn</a:t>
            </a:r>
            <a:endParaRPr lang="en-US" sz="3600" smtClean="0"/>
          </a:p>
        </p:txBody>
      </p:sp>
      <p:sp>
        <p:nvSpPr>
          <p:cNvPr id="33795" name="Rectangle 6"/>
          <p:cNvSpPr>
            <a:spLocks/>
          </p:cNvSpPr>
          <p:nvPr/>
        </p:nvSpPr>
        <p:spPr bwMode="auto">
          <a:xfrm>
            <a:off x="1619250" y="1557338"/>
            <a:ext cx="606425" cy="366712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PDF</a:t>
            </a:r>
          </a:p>
        </p:txBody>
      </p:sp>
      <p:sp>
        <p:nvSpPr>
          <p:cNvPr id="33796" name="AutoShape 7"/>
          <p:cNvSpPr>
            <a:spLocks noChangeAspect="1" noChangeArrowheads="1" noTextEdit="1"/>
          </p:cNvSpPr>
          <p:nvPr/>
        </p:nvSpPr>
        <p:spPr bwMode="auto">
          <a:xfrm>
            <a:off x="722313" y="1295400"/>
            <a:ext cx="7775575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797" name="Line 9"/>
          <p:cNvSpPr>
            <a:spLocks noChangeShapeType="1"/>
          </p:cNvSpPr>
          <p:nvPr/>
        </p:nvSpPr>
        <p:spPr bwMode="auto">
          <a:xfrm>
            <a:off x="1487488" y="5989638"/>
            <a:ext cx="476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798" name="Line 10"/>
          <p:cNvSpPr>
            <a:spLocks noChangeShapeType="1"/>
          </p:cNvSpPr>
          <p:nvPr/>
        </p:nvSpPr>
        <p:spPr bwMode="auto">
          <a:xfrm flipH="1">
            <a:off x="8124825" y="5989638"/>
            <a:ext cx="49213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799" name="Rectangle 11"/>
          <p:cNvSpPr>
            <a:spLocks noChangeArrowheads="1"/>
          </p:cNvSpPr>
          <p:nvPr/>
        </p:nvSpPr>
        <p:spPr bwMode="auto">
          <a:xfrm>
            <a:off x="1111250" y="5938838"/>
            <a:ext cx="17303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>
                <a:solidFill>
                  <a:srgbClr val="000000"/>
                </a:solidFill>
              </a:rPr>
              <a:t> 0</a:t>
            </a:r>
            <a:endParaRPr lang="en-US" sz="2400"/>
          </a:p>
        </p:txBody>
      </p:sp>
      <p:sp>
        <p:nvSpPr>
          <p:cNvPr id="33800" name="Line 12"/>
          <p:cNvSpPr>
            <a:spLocks noChangeShapeType="1"/>
          </p:cNvSpPr>
          <p:nvPr/>
        </p:nvSpPr>
        <p:spPr bwMode="auto">
          <a:xfrm>
            <a:off x="1487488" y="5426075"/>
            <a:ext cx="4762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01" name="Line 13"/>
          <p:cNvSpPr>
            <a:spLocks noChangeShapeType="1"/>
          </p:cNvSpPr>
          <p:nvPr/>
        </p:nvSpPr>
        <p:spPr bwMode="auto">
          <a:xfrm flipH="1">
            <a:off x="8124825" y="5426075"/>
            <a:ext cx="49213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02" name="Rectangle 14"/>
          <p:cNvSpPr>
            <a:spLocks noChangeArrowheads="1"/>
          </p:cNvSpPr>
          <p:nvPr/>
        </p:nvSpPr>
        <p:spPr bwMode="auto">
          <a:xfrm>
            <a:off x="984250" y="5376863"/>
            <a:ext cx="4222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>
                <a:solidFill>
                  <a:srgbClr val="000000"/>
                </a:solidFill>
              </a:rPr>
              <a:t> 0.01</a:t>
            </a:r>
            <a:endParaRPr lang="en-US" sz="2400"/>
          </a:p>
        </p:txBody>
      </p:sp>
      <p:sp>
        <p:nvSpPr>
          <p:cNvPr id="33803" name="Line 15"/>
          <p:cNvSpPr>
            <a:spLocks noChangeShapeType="1"/>
          </p:cNvSpPr>
          <p:nvPr/>
        </p:nvSpPr>
        <p:spPr bwMode="auto">
          <a:xfrm>
            <a:off x="1487488" y="4862513"/>
            <a:ext cx="476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04" name="Line 16"/>
          <p:cNvSpPr>
            <a:spLocks noChangeShapeType="1"/>
          </p:cNvSpPr>
          <p:nvPr/>
        </p:nvSpPr>
        <p:spPr bwMode="auto">
          <a:xfrm flipH="1">
            <a:off x="8124825" y="4862513"/>
            <a:ext cx="49213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05" name="Rectangle 17"/>
          <p:cNvSpPr>
            <a:spLocks noChangeArrowheads="1"/>
          </p:cNvSpPr>
          <p:nvPr/>
        </p:nvSpPr>
        <p:spPr bwMode="auto">
          <a:xfrm>
            <a:off x="971550" y="4813300"/>
            <a:ext cx="45243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>
                <a:solidFill>
                  <a:srgbClr val="000000"/>
                </a:solidFill>
              </a:rPr>
              <a:t> 0.02</a:t>
            </a:r>
            <a:endParaRPr lang="en-US" sz="2400"/>
          </a:p>
        </p:txBody>
      </p:sp>
      <p:sp>
        <p:nvSpPr>
          <p:cNvPr id="33806" name="Line 18"/>
          <p:cNvSpPr>
            <a:spLocks noChangeShapeType="1"/>
          </p:cNvSpPr>
          <p:nvPr/>
        </p:nvSpPr>
        <p:spPr bwMode="auto">
          <a:xfrm>
            <a:off x="1487488" y="4300538"/>
            <a:ext cx="476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07" name="Line 19"/>
          <p:cNvSpPr>
            <a:spLocks noChangeShapeType="1"/>
          </p:cNvSpPr>
          <p:nvPr/>
        </p:nvSpPr>
        <p:spPr bwMode="auto">
          <a:xfrm flipH="1">
            <a:off x="8124825" y="4300538"/>
            <a:ext cx="49213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08" name="Rectangle 20"/>
          <p:cNvSpPr>
            <a:spLocks noChangeArrowheads="1"/>
          </p:cNvSpPr>
          <p:nvPr/>
        </p:nvSpPr>
        <p:spPr bwMode="auto">
          <a:xfrm>
            <a:off x="971550" y="4249738"/>
            <a:ext cx="45243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>
                <a:solidFill>
                  <a:srgbClr val="000000"/>
                </a:solidFill>
              </a:rPr>
              <a:t> 0.03</a:t>
            </a:r>
            <a:endParaRPr lang="en-US" sz="2400"/>
          </a:p>
        </p:txBody>
      </p:sp>
      <p:sp>
        <p:nvSpPr>
          <p:cNvPr id="33809" name="Line 21"/>
          <p:cNvSpPr>
            <a:spLocks noChangeShapeType="1"/>
          </p:cNvSpPr>
          <p:nvPr/>
        </p:nvSpPr>
        <p:spPr bwMode="auto">
          <a:xfrm>
            <a:off x="1487488" y="3736975"/>
            <a:ext cx="4762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10" name="Line 22"/>
          <p:cNvSpPr>
            <a:spLocks noChangeShapeType="1"/>
          </p:cNvSpPr>
          <p:nvPr/>
        </p:nvSpPr>
        <p:spPr bwMode="auto">
          <a:xfrm flipH="1">
            <a:off x="8124825" y="3736975"/>
            <a:ext cx="49213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11" name="Rectangle 23"/>
          <p:cNvSpPr>
            <a:spLocks noChangeArrowheads="1"/>
          </p:cNvSpPr>
          <p:nvPr/>
        </p:nvSpPr>
        <p:spPr bwMode="auto">
          <a:xfrm>
            <a:off x="971550" y="3687763"/>
            <a:ext cx="45243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>
                <a:solidFill>
                  <a:srgbClr val="000000"/>
                </a:solidFill>
              </a:rPr>
              <a:t> 0.04</a:t>
            </a:r>
            <a:endParaRPr lang="en-US" sz="2400"/>
          </a:p>
        </p:txBody>
      </p:sp>
      <p:sp>
        <p:nvSpPr>
          <p:cNvPr id="33812" name="Line 24"/>
          <p:cNvSpPr>
            <a:spLocks noChangeShapeType="1"/>
          </p:cNvSpPr>
          <p:nvPr/>
        </p:nvSpPr>
        <p:spPr bwMode="auto">
          <a:xfrm>
            <a:off x="1487488" y="3173413"/>
            <a:ext cx="476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13" name="Line 25"/>
          <p:cNvSpPr>
            <a:spLocks noChangeShapeType="1"/>
          </p:cNvSpPr>
          <p:nvPr/>
        </p:nvSpPr>
        <p:spPr bwMode="auto">
          <a:xfrm flipH="1">
            <a:off x="8124825" y="3173413"/>
            <a:ext cx="49213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14" name="Rectangle 26"/>
          <p:cNvSpPr>
            <a:spLocks noChangeArrowheads="1"/>
          </p:cNvSpPr>
          <p:nvPr/>
        </p:nvSpPr>
        <p:spPr bwMode="auto">
          <a:xfrm>
            <a:off x="971550" y="3124200"/>
            <a:ext cx="45243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>
                <a:solidFill>
                  <a:srgbClr val="000000"/>
                </a:solidFill>
              </a:rPr>
              <a:t> 0.05</a:t>
            </a:r>
          </a:p>
        </p:txBody>
      </p:sp>
      <p:sp>
        <p:nvSpPr>
          <p:cNvPr id="33815" name="Line 27"/>
          <p:cNvSpPr>
            <a:spLocks noChangeShapeType="1"/>
          </p:cNvSpPr>
          <p:nvPr/>
        </p:nvSpPr>
        <p:spPr bwMode="auto">
          <a:xfrm>
            <a:off x="1487488" y="2611438"/>
            <a:ext cx="476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16" name="Line 28"/>
          <p:cNvSpPr>
            <a:spLocks noChangeShapeType="1"/>
          </p:cNvSpPr>
          <p:nvPr/>
        </p:nvSpPr>
        <p:spPr bwMode="auto">
          <a:xfrm flipH="1">
            <a:off x="8124825" y="2611438"/>
            <a:ext cx="49213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17" name="Rectangle 29"/>
          <p:cNvSpPr>
            <a:spLocks noChangeArrowheads="1"/>
          </p:cNvSpPr>
          <p:nvPr/>
        </p:nvSpPr>
        <p:spPr bwMode="auto">
          <a:xfrm>
            <a:off x="971550" y="2560638"/>
            <a:ext cx="45243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>
                <a:solidFill>
                  <a:srgbClr val="000000"/>
                </a:solidFill>
              </a:rPr>
              <a:t> 0.06</a:t>
            </a:r>
            <a:endParaRPr lang="en-US" sz="2400"/>
          </a:p>
        </p:txBody>
      </p:sp>
      <p:sp>
        <p:nvSpPr>
          <p:cNvPr id="33818" name="Line 30"/>
          <p:cNvSpPr>
            <a:spLocks noChangeShapeType="1"/>
          </p:cNvSpPr>
          <p:nvPr/>
        </p:nvSpPr>
        <p:spPr bwMode="auto">
          <a:xfrm>
            <a:off x="1487488" y="2047875"/>
            <a:ext cx="4762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19" name="Line 31"/>
          <p:cNvSpPr>
            <a:spLocks noChangeShapeType="1"/>
          </p:cNvSpPr>
          <p:nvPr/>
        </p:nvSpPr>
        <p:spPr bwMode="auto">
          <a:xfrm flipH="1">
            <a:off x="8124825" y="2047875"/>
            <a:ext cx="49213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20" name="Rectangle 32"/>
          <p:cNvSpPr>
            <a:spLocks noChangeArrowheads="1"/>
          </p:cNvSpPr>
          <p:nvPr/>
        </p:nvSpPr>
        <p:spPr bwMode="auto">
          <a:xfrm>
            <a:off x="971550" y="1998663"/>
            <a:ext cx="45243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>
                <a:solidFill>
                  <a:srgbClr val="000000"/>
                </a:solidFill>
              </a:rPr>
              <a:t> 0.07</a:t>
            </a:r>
            <a:endParaRPr lang="en-US" sz="2400"/>
          </a:p>
        </p:txBody>
      </p:sp>
      <p:sp>
        <p:nvSpPr>
          <p:cNvPr id="33821" name="Line 33"/>
          <p:cNvSpPr>
            <a:spLocks noChangeShapeType="1"/>
          </p:cNvSpPr>
          <p:nvPr/>
        </p:nvSpPr>
        <p:spPr bwMode="auto">
          <a:xfrm>
            <a:off x="1487488" y="1484313"/>
            <a:ext cx="476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22" name="Line 34"/>
          <p:cNvSpPr>
            <a:spLocks noChangeShapeType="1"/>
          </p:cNvSpPr>
          <p:nvPr/>
        </p:nvSpPr>
        <p:spPr bwMode="auto">
          <a:xfrm flipH="1">
            <a:off x="8124825" y="1484313"/>
            <a:ext cx="49213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23" name="Rectangle 35"/>
          <p:cNvSpPr>
            <a:spLocks noChangeArrowheads="1"/>
          </p:cNvSpPr>
          <p:nvPr/>
        </p:nvSpPr>
        <p:spPr bwMode="auto">
          <a:xfrm>
            <a:off x="971550" y="1435100"/>
            <a:ext cx="45243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>
                <a:solidFill>
                  <a:srgbClr val="000000"/>
                </a:solidFill>
              </a:rPr>
              <a:t> 0.08</a:t>
            </a:r>
            <a:endParaRPr lang="en-US" sz="2400"/>
          </a:p>
        </p:txBody>
      </p:sp>
      <p:sp>
        <p:nvSpPr>
          <p:cNvPr id="33824" name="Line 36"/>
          <p:cNvSpPr>
            <a:spLocks noChangeShapeType="1"/>
          </p:cNvSpPr>
          <p:nvPr/>
        </p:nvSpPr>
        <p:spPr bwMode="auto">
          <a:xfrm flipV="1">
            <a:off x="1408113" y="5967413"/>
            <a:ext cx="1587" cy="222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25" name="Line 37"/>
          <p:cNvSpPr>
            <a:spLocks noChangeShapeType="1"/>
          </p:cNvSpPr>
          <p:nvPr/>
        </p:nvSpPr>
        <p:spPr bwMode="auto">
          <a:xfrm>
            <a:off x="1408113" y="1484313"/>
            <a:ext cx="1587" cy="222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26" name="Line 38"/>
          <p:cNvSpPr>
            <a:spLocks noChangeShapeType="1"/>
          </p:cNvSpPr>
          <p:nvPr/>
        </p:nvSpPr>
        <p:spPr bwMode="auto">
          <a:xfrm flipV="1">
            <a:off x="1778000" y="5967413"/>
            <a:ext cx="1588" cy="222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27" name="Line 39"/>
          <p:cNvSpPr>
            <a:spLocks noChangeShapeType="1"/>
          </p:cNvSpPr>
          <p:nvPr/>
        </p:nvSpPr>
        <p:spPr bwMode="auto">
          <a:xfrm>
            <a:off x="1778000" y="1484313"/>
            <a:ext cx="1588" cy="222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28" name="Line 40"/>
          <p:cNvSpPr>
            <a:spLocks noChangeShapeType="1"/>
          </p:cNvSpPr>
          <p:nvPr/>
        </p:nvSpPr>
        <p:spPr bwMode="auto">
          <a:xfrm flipV="1">
            <a:off x="2068513" y="5967413"/>
            <a:ext cx="1587" cy="222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29" name="Line 41"/>
          <p:cNvSpPr>
            <a:spLocks noChangeShapeType="1"/>
          </p:cNvSpPr>
          <p:nvPr/>
        </p:nvSpPr>
        <p:spPr bwMode="auto">
          <a:xfrm>
            <a:off x="2068513" y="1484313"/>
            <a:ext cx="1587" cy="222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30" name="Line 42"/>
          <p:cNvSpPr>
            <a:spLocks noChangeShapeType="1"/>
          </p:cNvSpPr>
          <p:nvPr/>
        </p:nvSpPr>
        <p:spPr bwMode="auto">
          <a:xfrm flipV="1">
            <a:off x="2359025" y="5967413"/>
            <a:ext cx="1588" cy="222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31" name="Line 43"/>
          <p:cNvSpPr>
            <a:spLocks noChangeShapeType="1"/>
          </p:cNvSpPr>
          <p:nvPr/>
        </p:nvSpPr>
        <p:spPr bwMode="auto">
          <a:xfrm>
            <a:off x="2359025" y="1484313"/>
            <a:ext cx="1588" cy="222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32" name="Line 44"/>
          <p:cNvSpPr>
            <a:spLocks noChangeShapeType="1"/>
          </p:cNvSpPr>
          <p:nvPr/>
        </p:nvSpPr>
        <p:spPr bwMode="auto">
          <a:xfrm flipV="1">
            <a:off x="2649538" y="5967413"/>
            <a:ext cx="1587" cy="222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33" name="Line 45"/>
          <p:cNvSpPr>
            <a:spLocks noChangeShapeType="1"/>
          </p:cNvSpPr>
          <p:nvPr/>
        </p:nvSpPr>
        <p:spPr bwMode="auto">
          <a:xfrm>
            <a:off x="2649538" y="1484313"/>
            <a:ext cx="1587" cy="222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34" name="Line 46"/>
          <p:cNvSpPr>
            <a:spLocks noChangeShapeType="1"/>
          </p:cNvSpPr>
          <p:nvPr/>
        </p:nvSpPr>
        <p:spPr bwMode="auto">
          <a:xfrm flipV="1">
            <a:off x="2940050" y="1484313"/>
            <a:ext cx="1588" cy="4505325"/>
          </a:xfrm>
          <a:prstGeom prst="line">
            <a:avLst/>
          </a:prstGeom>
          <a:noFill/>
          <a:ln w="0">
            <a:solidFill>
              <a:srgbClr val="C0C0C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35" name="Line 47"/>
          <p:cNvSpPr>
            <a:spLocks noChangeShapeType="1"/>
          </p:cNvSpPr>
          <p:nvPr/>
        </p:nvSpPr>
        <p:spPr bwMode="auto">
          <a:xfrm flipV="1">
            <a:off x="2940050" y="5945188"/>
            <a:ext cx="1588" cy="444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36" name="Line 48"/>
          <p:cNvSpPr>
            <a:spLocks noChangeShapeType="1"/>
          </p:cNvSpPr>
          <p:nvPr/>
        </p:nvSpPr>
        <p:spPr bwMode="auto">
          <a:xfrm>
            <a:off x="2940050" y="1484313"/>
            <a:ext cx="1588" cy="444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37" name="Rectangle 49"/>
          <p:cNvSpPr>
            <a:spLocks noChangeArrowheads="1"/>
          </p:cNvSpPr>
          <p:nvPr/>
        </p:nvSpPr>
        <p:spPr bwMode="auto">
          <a:xfrm>
            <a:off x="2843213" y="6153150"/>
            <a:ext cx="196850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>
                <a:solidFill>
                  <a:srgbClr val="000000"/>
                </a:solidFill>
              </a:rPr>
              <a:t> 6</a:t>
            </a:r>
            <a:endParaRPr lang="en-US" sz="2800"/>
          </a:p>
        </p:txBody>
      </p:sp>
      <p:sp>
        <p:nvSpPr>
          <p:cNvPr id="33838" name="Line 50"/>
          <p:cNvSpPr>
            <a:spLocks noChangeShapeType="1"/>
          </p:cNvSpPr>
          <p:nvPr/>
        </p:nvSpPr>
        <p:spPr bwMode="auto">
          <a:xfrm flipV="1">
            <a:off x="3230563" y="5967413"/>
            <a:ext cx="1587" cy="222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39" name="Line 51"/>
          <p:cNvSpPr>
            <a:spLocks noChangeShapeType="1"/>
          </p:cNvSpPr>
          <p:nvPr/>
        </p:nvSpPr>
        <p:spPr bwMode="auto">
          <a:xfrm>
            <a:off x="3230563" y="1484313"/>
            <a:ext cx="1587" cy="222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40" name="Line 52"/>
          <p:cNvSpPr>
            <a:spLocks noChangeShapeType="1"/>
          </p:cNvSpPr>
          <p:nvPr/>
        </p:nvSpPr>
        <p:spPr bwMode="auto">
          <a:xfrm flipV="1">
            <a:off x="3522663" y="5967413"/>
            <a:ext cx="1587" cy="222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41" name="Line 53"/>
          <p:cNvSpPr>
            <a:spLocks noChangeShapeType="1"/>
          </p:cNvSpPr>
          <p:nvPr/>
        </p:nvSpPr>
        <p:spPr bwMode="auto">
          <a:xfrm>
            <a:off x="3522663" y="1484313"/>
            <a:ext cx="1587" cy="222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42" name="Line 54"/>
          <p:cNvSpPr>
            <a:spLocks noChangeShapeType="1"/>
          </p:cNvSpPr>
          <p:nvPr/>
        </p:nvSpPr>
        <p:spPr bwMode="auto">
          <a:xfrm flipV="1">
            <a:off x="3813175" y="5967413"/>
            <a:ext cx="1588" cy="222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43" name="Line 55"/>
          <p:cNvSpPr>
            <a:spLocks noChangeShapeType="1"/>
          </p:cNvSpPr>
          <p:nvPr/>
        </p:nvSpPr>
        <p:spPr bwMode="auto">
          <a:xfrm>
            <a:off x="3813175" y="1484313"/>
            <a:ext cx="1588" cy="222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44" name="Line 56"/>
          <p:cNvSpPr>
            <a:spLocks noChangeShapeType="1"/>
          </p:cNvSpPr>
          <p:nvPr/>
        </p:nvSpPr>
        <p:spPr bwMode="auto">
          <a:xfrm flipV="1">
            <a:off x="4103688" y="5967413"/>
            <a:ext cx="1587" cy="222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45" name="Line 57"/>
          <p:cNvSpPr>
            <a:spLocks noChangeShapeType="1"/>
          </p:cNvSpPr>
          <p:nvPr/>
        </p:nvSpPr>
        <p:spPr bwMode="auto">
          <a:xfrm>
            <a:off x="4103688" y="1484313"/>
            <a:ext cx="1587" cy="222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46" name="Line 58"/>
          <p:cNvSpPr>
            <a:spLocks noChangeShapeType="1"/>
          </p:cNvSpPr>
          <p:nvPr/>
        </p:nvSpPr>
        <p:spPr bwMode="auto">
          <a:xfrm flipV="1">
            <a:off x="4394200" y="5967413"/>
            <a:ext cx="1588" cy="222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47" name="Line 59"/>
          <p:cNvSpPr>
            <a:spLocks noChangeShapeType="1"/>
          </p:cNvSpPr>
          <p:nvPr/>
        </p:nvSpPr>
        <p:spPr bwMode="auto">
          <a:xfrm>
            <a:off x="4394200" y="1484313"/>
            <a:ext cx="1588" cy="222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48" name="Line 60"/>
          <p:cNvSpPr>
            <a:spLocks noChangeShapeType="1"/>
          </p:cNvSpPr>
          <p:nvPr/>
        </p:nvSpPr>
        <p:spPr bwMode="auto">
          <a:xfrm flipV="1">
            <a:off x="4684713" y="1484313"/>
            <a:ext cx="1587" cy="4505325"/>
          </a:xfrm>
          <a:prstGeom prst="line">
            <a:avLst/>
          </a:prstGeom>
          <a:noFill/>
          <a:ln w="0">
            <a:solidFill>
              <a:srgbClr val="C0C0C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49" name="Line 61"/>
          <p:cNvSpPr>
            <a:spLocks noChangeShapeType="1"/>
          </p:cNvSpPr>
          <p:nvPr/>
        </p:nvSpPr>
        <p:spPr bwMode="auto">
          <a:xfrm flipV="1">
            <a:off x="4684713" y="5945188"/>
            <a:ext cx="1587" cy="444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50" name="Line 62"/>
          <p:cNvSpPr>
            <a:spLocks noChangeShapeType="1"/>
          </p:cNvSpPr>
          <p:nvPr/>
        </p:nvSpPr>
        <p:spPr bwMode="auto">
          <a:xfrm>
            <a:off x="4684713" y="1484313"/>
            <a:ext cx="1587" cy="444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51" name="Rectangle 63"/>
          <p:cNvSpPr>
            <a:spLocks noChangeArrowheads="1"/>
          </p:cNvSpPr>
          <p:nvPr/>
        </p:nvSpPr>
        <p:spPr bwMode="auto">
          <a:xfrm>
            <a:off x="4538663" y="6153150"/>
            <a:ext cx="293687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>
                <a:solidFill>
                  <a:srgbClr val="000000"/>
                </a:solidFill>
              </a:rPr>
              <a:t> 12</a:t>
            </a:r>
            <a:endParaRPr lang="en-US" sz="2800"/>
          </a:p>
        </p:txBody>
      </p:sp>
      <p:sp>
        <p:nvSpPr>
          <p:cNvPr id="33852" name="Line 64"/>
          <p:cNvSpPr>
            <a:spLocks noChangeShapeType="1"/>
          </p:cNvSpPr>
          <p:nvPr/>
        </p:nvSpPr>
        <p:spPr bwMode="auto">
          <a:xfrm flipV="1">
            <a:off x="4975225" y="5967413"/>
            <a:ext cx="1588" cy="222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53" name="Line 65"/>
          <p:cNvSpPr>
            <a:spLocks noChangeShapeType="1"/>
          </p:cNvSpPr>
          <p:nvPr/>
        </p:nvSpPr>
        <p:spPr bwMode="auto">
          <a:xfrm>
            <a:off x="4975225" y="1484313"/>
            <a:ext cx="1588" cy="222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54" name="Line 66"/>
          <p:cNvSpPr>
            <a:spLocks noChangeShapeType="1"/>
          </p:cNvSpPr>
          <p:nvPr/>
        </p:nvSpPr>
        <p:spPr bwMode="auto">
          <a:xfrm flipV="1">
            <a:off x="5265738" y="5967413"/>
            <a:ext cx="1587" cy="222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55" name="Line 67"/>
          <p:cNvSpPr>
            <a:spLocks noChangeShapeType="1"/>
          </p:cNvSpPr>
          <p:nvPr/>
        </p:nvSpPr>
        <p:spPr bwMode="auto">
          <a:xfrm>
            <a:off x="5265738" y="1484313"/>
            <a:ext cx="1587" cy="222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56" name="Line 68"/>
          <p:cNvSpPr>
            <a:spLocks noChangeShapeType="1"/>
          </p:cNvSpPr>
          <p:nvPr/>
        </p:nvSpPr>
        <p:spPr bwMode="auto">
          <a:xfrm flipV="1">
            <a:off x="5556250" y="5967413"/>
            <a:ext cx="1588" cy="222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57" name="Line 69"/>
          <p:cNvSpPr>
            <a:spLocks noChangeShapeType="1"/>
          </p:cNvSpPr>
          <p:nvPr/>
        </p:nvSpPr>
        <p:spPr bwMode="auto">
          <a:xfrm>
            <a:off x="5556250" y="1484313"/>
            <a:ext cx="1588" cy="222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58" name="Line 70"/>
          <p:cNvSpPr>
            <a:spLocks noChangeShapeType="1"/>
          </p:cNvSpPr>
          <p:nvPr/>
        </p:nvSpPr>
        <p:spPr bwMode="auto">
          <a:xfrm flipV="1">
            <a:off x="5848350" y="5967413"/>
            <a:ext cx="1588" cy="222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59" name="Line 71"/>
          <p:cNvSpPr>
            <a:spLocks noChangeShapeType="1"/>
          </p:cNvSpPr>
          <p:nvPr/>
        </p:nvSpPr>
        <p:spPr bwMode="auto">
          <a:xfrm>
            <a:off x="5848350" y="1484313"/>
            <a:ext cx="1588" cy="222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60" name="Line 72"/>
          <p:cNvSpPr>
            <a:spLocks noChangeShapeType="1"/>
          </p:cNvSpPr>
          <p:nvPr/>
        </p:nvSpPr>
        <p:spPr bwMode="auto">
          <a:xfrm flipV="1">
            <a:off x="6138863" y="5967413"/>
            <a:ext cx="1587" cy="222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61" name="Line 73"/>
          <p:cNvSpPr>
            <a:spLocks noChangeShapeType="1"/>
          </p:cNvSpPr>
          <p:nvPr/>
        </p:nvSpPr>
        <p:spPr bwMode="auto">
          <a:xfrm>
            <a:off x="6138863" y="1484313"/>
            <a:ext cx="1587" cy="222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62" name="Line 74"/>
          <p:cNvSpPr>
            <a:spLocks noChangeShapeType="1"/>
          </p:cNvSpPr>
          <p:nvPr/>
        </p:nvSpPr>
        <p:spPr bwMode="auto">
          <a:xfrm flipV="1">
            <a:off x="6429375" y="1955800"/>
            <a:ext cx="1588" cy="4033838"/>
          </a:xfrm>
          <a:prstGeom prst="line">
            <a:avLst/>
          </a:prstGeom>
          <a:noFill/>
          <a:ln w="0">
            <a:solidFill>
              <a:srgbClr val="C0C0C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63" name="Line 75"/>
          <p:cNvSpPr>
            <a:spLocks noChangeShapeType="1"/>
          </p:cNvSpPr>
          <p:nvPr/>
        </p:nvSpPr>
        <p:spPr bwMode="auto">
          <a:xfrm flipV="1">
            <a:off x="6429375" y="1484313"/>
            <a:ext cx="1588" cy="44450"/>
          </a:xfrm>
          <a:prstGeom prst="line">
            <a:avLst/>
          </a:prstGeom>
          <a:noFill/>
          <a:ln w="0">
            <a:solidFill>
              <a:srgbClr val="C0C0C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64" name="Line 76"/>
          <p:cNvSpPr>
            <a:spLocks noChangeShapeType="1"/>
          </p:cNvSpPr>
          <p:nvPr/>
        </p:nvSpPr>
        <p:spPr bwMode="auto">
          <a:xfrm flipV="1">
            <a:off x="6429375" y="5945188"/>
            <a:ext cx="1588" cy="444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65" name="Line 77"/>
          <p:cNvSpPr>
            <a:spLocks noChangeShapeType="1"/>
          </p:cNvSpPr>
          <p:nvPr/>
        </p:nvSpPr>
        <p:spPr bwMode="auto">
          <a:xfrm>
            <a:off x="6429375" y="1484313"/>
            <a:ext cx="1588" cy="444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66" name="Rectangle 78"/>
          <p:cNvSpPr>
            <a:spLocks noChangeArrowheads="1"/>
          </p:cNvSpPr>
          <p:nvPr/>
        </p:nvSpPr>
        <p:spPr bwMode="auto">
          <a:xfrm>
            <a:off x="6283325" y="6153150"/>
            <a:ext cx="293688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>
                <a:solidFill>
                  <a:srgbClr val="000000"/>
                </a:solidFill>
              </a:rPr>
              <a:t> 18</a:t>
            </a:r>
            <a:endParaRPr lang="en-US" sz="2800"/>
          </a:p>
        </p:txBody>
      </p:sp>
      <p:sp>
        <p:nvSpPr>
          <p:cNvPr id="33867" name="Line 79"/>
          <p:cNvSpPr>
            <a:spLocks noChangeShapeType="1"/>
          </p:cNvSpPr>
          <p:nvPr/>
        </p:nvSpPr>
        <p:spPr bwMode="auto">
          <a:xfrm flipV="1">
            <a:off x="6719888" y="5967413"/>
            <a:ext cx="1587" cy="222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68" name="Line 80"/>
          <p:cNvSpPr>
            <a:spLocks noChangeShapeType="1"/>
          </p:cNvSpPr>
          <p:nvPr/>
        </p:nvSpPr>
        <p:spPr bwMode="auto">
          <a:xfrm>
            <a:off x="6719888" y="1484313"/>
            <a:ext cx="1587" cy="222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69" name="Line 81"/>
          <p:cNvSpPr>
            <a:spLocks noChangeShapeType="1"/>
          </p:cNvSpPr>
          <p:nvPr/>
        </p:nvSpPr>
        <p:spPr bwMode="auto">
          <a:xfrm flipV="1">
            <a:off x="7010400" y="5967413"/>
            <a:ext cx="1588" cy="222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70" name="Line 82"/>
          <p:cNvSpPr>
            <a:spLocks noChangeShapeType="1"/>
          </p:cNvSpPr>
          <p:nvPr/>
        </p:nvSpPr>
        <p:spPr bwMode="auto">
          <a:xfrm>
            <a:off x="7010400" y="1484313"/>
            <a:ext cx="1588" cy="222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71" name="Line 83"/>
          <p:cNvSpPr>
            <a:spLocks noChangeShapeType="1"/>
          </p:cNvSpPr>
          <p:nvPr/>
        </p:nvSpPr>
        <p:spPr bwMode="auto">
          <a:xfrm flipV="1">
            <a:off x="7300913" y="5967413"/>
            <a:ext cx="1587" cy="222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72" name="Line 84"/>
          <p:cNvSpPr>
            <a:spLocks noChangeShapeType="1"/>
          </p:cNvSpPr>
          <p:nvPr/>
        </p:nvSpPr>
        <p:spPr bwMode="auto">
          <a:xfrm>
            <a:off x="7300913" y="1484313"/>
            <a:ext cx="1587" cy="222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73" name="Line 85"/>
          <p:cNvSpPr>
            <a:spLocks noChangeShapeType="1"/>
          </p:cNvSpPr>
          <p:nvPr/>
        </p:nvSpPr>
        <p:spPr bwMode="auto">
          <a:xfrm flipV="1">
            <a:off x="7591425" y="5967413"/>
            <a:ext cx="1588" cy="222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74" name="Line 86"/>
          <p:cNvSpPr>
            <a:spLocks noChangeShapeType="1"/>
          </p:cNvSpPr>
          <p:nvPr/>
        </p:nvSpPr>
        <p:spPr bwMode="auto">
          <a:xfrm>
            <a:off x="7591425" y="1484313"/>
            <a:ext cx="1588" cy="222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75" name="Line 87"/>
          <p:cNvSpPr>
            <a:spLocks noChangeShapeType="1"/>
          </p:cNvSpPr>
          <p:nvPr/>
        </p:nvSpPr>
        <p:spPr bwMode="auto">
          <a:xfrm flipV="1">
            <a:off x="7883525" y="5967413"/>
            <a:ext cx="1588" cy="222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76" name="Line 88"/>
          <p:cNvSpPr>
            <a:spLocks noChangeShapeType="1"/>
          </p:cNvSpPr>
          <p:nvPr/>
        </p:nvSpPr>
        <p:spPr bwMode="auto">
          <a:xfrm>
            <a:off x="7883525" y="1484313"/>
            <a:ext cx="1588" cy="222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77" name="Line 89"/>
          <p:cNvSpPr>
            <a:spLocks noChangeShapeType="1"/>
          </p:cNvSpPr>
          <p:nvPr/>
        </p:nvSpPr>
        <p:spPr bwMode="auto">
          <a:xfrm flipV="1">
            <a:off x="8174038" y="1484313"/>
            <a:ext cx="1587" cy="4505325"/>
          </a:xfrm>
          <a:prstGeom prst="line">
            <a:avLst/>
          </a:prstGeom>
          <a:noFill/>
          <a:ln w="0">
            <a:solidFill>
              <a:srgbClr val="C0C0C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78" name="Line 90"/>
          <p:cNvSpPr>
            <a:spLocks noChangeShapeType="1"/>
          </p:cNvSpPr>
          <p:nvPr/>
        </p:nvSpPr>
        <p:spPr bwMode="auto">
          <a:xfrm flipV="1">
            <a:off x="8174038" y="5945188"/>
            <a:ext cx="1587" cy="444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79" name="Line 91"/>
          <p:cNvSpPr>
            <a:spLocks noChangeShapeType="1"/>
          </p:cNvSpPr>
          <p:nvPr/>
        </p:nvSpPr>
        <p:spPr bwMode="auto">
          <a:xfrm>
            <a:off x="8174038" y="1484313"/>
            <a:ext cx="1587" cy="444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80" name="Rectangle 92"/>
          <p:cNvSpPr>
            <a:spLocks noChangeArrowheads="1"/>
          </p:cNvSpPr>
          <p:nvPr/>
        </p:nvSpPr>
        <p:spPr bwMode="auto">
          <a:xfrm>
            <a:off x="8012113" y="6153150"/>
            <a:ext cx="328612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>
                <a:solidFill>
                  <a:srgbClr val="000000"/>
                </a:solidFill>
              </a:rPr>
              <a:t> 24</a:t>
            </a:r>
            <a:endParaRPr lang="en-US" sz="2800"/>
          </a:p>
        </p:txBody>
      </p:sp>
      <p:sp>
        <p:nvSpPr>
          <p:cNvPr id="33881" name="Rectangle 93"/>
          <p:cNvSpPr>
            <a:spLocks noChangeArrowheads="1"/>
          </p:cNvSpPr>
          <p:nvPr/>
        </p:nvSpPr>
        <p:spPr bwMode="auto">
          <a:xfrm>
            <a:off x="1487488" y="1484313"/>
            <a:ext cx="6686550" cy="4505325"/>
          </a:xfrm>
          <a:prstGeom prst="rect">
            <a:avLst/>
          </a:prstGeom>
          <a:noFill/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82" name="Rectangle 94"/>
          <p:cNvSpPr>
            <a:spLocks noChangeArrowheads="1"/>
          </p:cNvSpPr>
          <p:nvPr/>
        </p:nvSpPr>
        <p:spPr bwMode="auto">
          <a:xfrm rot="-5400000">
            <a:off x="908844" y="3875882"/>
            <a:ext cx="274637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wrap="none" lIns="0" tIns="0" rIns="0" bIns="0">
            <a:spAutoFit/>
          </a:bodyPr>
          <a:lstStyle/>
          <a:p>
            <a:endParaRPr lang="en-US"/>
          </a:p>
        </p:txBody>
      </p:sp>
      <p:sp>
        <p:nvSpPr>
          <p:cNvPr id="33883" name="Rectangle 95"/>
          <p:cNvSpPr>
            <a:spLocks noChangeArrowheads="1"/>
          </p:cNvSpPr>
          <p:nvPr/>
        </p:nvSpPr>
        <p:spPr bwMode="auto">
          <a:xfrm>
            <a:off x="4362450" y="6472238"/>
            <a:ext cx="9429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900">
                <a:solidFill>
                  <a:srgbClr val="000000"/>
                </a:solidFill>
              </a:rPr>
              <a:t>Time [h]</a:t>
            </a:r>
            <a:endParaRPr lang="en-US" sz="3200"/>
          </a:p>
        </p:txBody>
      </p:sp>
      <p:sp>
        <p:nvSpPr>
          <p:cNvPr id="33884" name="Rectangle 96"/>
          <p:cNvSpPr>
            <a:spLocks noChangeArrowheads="1"/>
          </p:cNvSpPr>
          <p:nvPr/>
        </p:nvSpPr>
        <p:spPr bwMode="auto">
          <a:xfrm>
            <a:off x="6261100" y="1585913"/>
            <a:ext cx="169545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100">
                <a:solidFill>
                  <a:srgbClr val="FF0000"/>
                </a:solidFill>
              </a:rPr>
              <a:t>Peer Lifetime</a:t>
            </a:r>
            <a:endParaRPr lang="en-US" sz="3600">
              <a:solidFill>
                <a:srgbClr val="FF0000"/>
              </a:solidFill>
            </a:endParaRPr>
          </a:p>
        </p:txBody>
      </p:sp>
      <p:sp>
        <p:nvSpPr>
          <p:cNvPr id="33885" name="Freeform 98"/>
          <p:cNvSpPr>
            <a:spLocks/>
          </p:cNvSpPr>
          <p:nvPr/>
        </p:nvSpPr>
        <p:spPr bwMode="auto">
          <a:xfrm>
            <a:off x="1487488" y="1970088"/>
            <a:ext cx="6686550" cy="4019550"/>
          </a:xfrm>
          <a:custGeom>
            <a:avLst/>
            <a:gdLst>
              <a:gd name="T0" fmla="*/ 0 w 21061"/>
              <a:gd name="T1" fmla="*/ 1238 h 15189"/>
              <a:gd name="T2" fmla="*/ 46 w 21061"/>
              <a:gd name="T3" fmla="*/ 2058 h 15189"/>
              <a:gd name="T4" fmla="*/ 518 w 21061"/>
              <a:gd name="T5" fmla="*/ 792 h 15189"/>
              <a:gd name="T6" fmla="*/ 990 w 21061"/>
              <a:gd name="T7" fmla="*/ 0 h 15189"/>
              <a:gd name="T8" fmla="*/ 1461 w 21061"/>
              <a:gd name="T9" fmla="*/ 2850 h 15189"/>
              <a:gd name="T10" fmla="*/ 1933 w 21061"/>
              <a:gd name="T11" fmla="*/ 4590 h 15189"/>
              <a:gd name="T12" fmla="*/ 2404 w 21061"/>
              <a:gd name="T13" fmla="*/ 4748 h 15189"/>
              <a:gd name="T14" fmla="*/ 2876 w 21061"/>
              <a:gd name="T15" fmla="*/ 5697 h 15189"/>
              <a:gd name="T16" fmla="*/ 3348 w 21061"/>
              <a:gd name="T17" fmla="*/ 7437 h 15189"/>
              <a:gd name="T18" fmla="*/ 3820 w 21061"/>
              <a:gd name="T19" fmla="*/ 9017 h 15189"/>
              <a:gd name="T20" fmla="*/ 4291 w 21061"/>
              <a:gd name="T21" fmla="*/ 9492 h 15189"/>
              <a:gd name="T22" fmla="*/ 4762 w 21061"/>
              <a:gd name="T23" fmla="*/ 9492 h 15189"/>
              <a:gd name="T24" fmla="*/ 5234 w 21061"/>
              <a:gd name="T25" fmla="*/ 9809 h 15189"/>
              <a:gd name="T26" fmla="*/ 5706 w 21061"/>
              <a:gd name="T27" fmla="*/ 9809 h 15189"/>
              <a:gd name="T28" fmla="*/ 6178 w 21061"/>
              <a:gd name="T29" fmla="*/ 4905 h 15189"/>
              <a:gd name="T30" fmla="*/ 6649 w 21061"/>
              <a:gd name="T31" fmla="*/ 5222 h 15189"/>
              <a:gd name="T32" fmla="*/ 7121 w 21061"/>
              <a:gd name="T33" fmla="*/ 3008 h 15189"/>
              <a:gd name="T34" fmla="*/ 7592 w 21061"/>
              <a:gd name="T35" fmla="*/ 476 h 15189"/>
              <a:gd name="T36" fmla="*/ 8065 w 21061"/>
              <a:gd name="T37" fmla="*/ 7437 h 15189"/>
              <a:gd name="T38" fmla="*/ 8536 w 21061"/>
              <a:gd name="T39" fmla="*/ 11075 h 15189"/>
              <a:gd name="T40" fmla="*/ 9007 w 21061"/>
              <a:gd name="T41" fmla="*/ 12498 h 15189"/>
              <a:gd name="T42" fmla="*/ 9479 w 21061"/>
              <a:gd name="T43" fmla="*/ 12656 h 15189"/>
              <a:gd name="T44" fmla="*/ 9949 w 21061"/>
              <a:gd name="T45" fmla="*/ 14082 h 15189"/>
              <a:gd name="T46" fmla="*/ 10422 w 21061"/>
              <a:gd name="T47" fmla="*/ 14397 h 15189"/>
              <a:gd name="T48" fmla="*/ 10893 w 21061"/>
              <a:gd name="T49" fmla="*/ 14714 h 15189"/>
              <a:gd name="T50" fmla="*/ 11365 w 21061"/>
              <a:gd name="T51" fmla="*/ 14872 h 15189"/>
              <a:gd name="T52" fmla="*/ 11836 w 21061"/>
              <a:gd name="T53" fmla="*/ 15031 h 15189"/>
              <a:gd name="T54" fmla="*/ 12307 w 21061"/>
              <a:gd name="T55" fmla="*/ 15189 h 15189"/>
              <a:gd name="T56" fmla="*/ 12780 w 21061"/>
              <a:gd name="T57" fmla="*/ 14872 h 15189"/>
              <a:gd name="T58" fmla="*/ 13251 w 21061"/>
              <a:gd name="T59" fmla="*/ 15189 h 15189"/>
              <a:gd name="T60" fmla="*/ 13723 w 21061"/>
              <a:gd name="T61" fmla="*/ 15189 h 15189"/>
              <a:gd name="T62" fmla="*/ 14194 w 21061"/>
              <a:gd name="T63" fmla="*/ 15189 h 15189"/>
              <a:gd name="T64" fmla="*/ 14666 w 21061"/>
              <a:gd name="T65" fmla="*/ 15031 h 15189"/>
              <a:gd name="T66" fmla="*/ 15138 w 21061"/>
              <a:gd name="T67" fmla="*/ 15189 h 15189"/>
              <a:gd name="T68" fmla="*/ 15609 w 21061"/>
              <a:gd name="T69" fmla="*/ 15189 h 15189"/>
              <a:gd name="T70" fmla="*/ 16081 w 21061"/>
              <a:gd name="T71" fmla="*/ 15189 h 15189"/>
              <a:gd name="T72" fmla="*/ 16552 w 21061"/>
              <a:gd name="T73" fmla="*/ 15031 h 15189"/>
              <a:gd name="T74" fmla="*/ 17024 w 21061"/>
              <a:gd name="T75" fmla="*/ 14397 h 15189"/>
              <a:gd name="T76" fmla="*/ 17496 w 21061"/>
              <a:gd name="T77" fmla="*/ 15189 h 15189"/>
              <a:gd name="T78" fmla="*/ 17968 w 21061"/>
              <a:gd name="T79" fmla="*/ 15031 h 15189"/>
              <a:gd name="T80" fmla="*/ 18439 w 21061"/>
              <a:gd name="T81" fmla="*/ 15189 h 15189"/>
              <a:gd name="T82" fmla="*/ 18911 w 21061"/>
              <a:gd name="T83" fmla="*/ 15031 h 15189"/>
              <a:gd name="T84" fmla="*/ 19382 w 21061"/>
              <a:gd name="T85" fmla="*/ 14872 h 15189"/>
              <a:gd name="T86" fmla="*/ 19854 w 21061"/>
              <a:gd name="T87" fmla="*/ 15031 h 15189"/>
              <a:gd name="T88" fmla="*/ 20326 w 21061"/>
              <a:gd name="T89" fmla="*/ 15189 h 15189"/>
              <a:gd name="T90" fmla="*/ 20797 w 21061"/>
              <a:gd name="T91" fmla="*/ 15189 h 15189"/>
              <a:gd name="T92" fmla="*/ 21061 w 21061"/>
              <a:gd name="T93" fmla="*/ 15189 h 15189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21061"/>
              <a:gd name="T142" fmla="*/ 0 h 15189"/>
              <a:gd name="T143" fmla="*/ 21061 w 21061"/>
              <a:gd name="T144" fmla="*/ 15189 h 15189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21061" h="15189">
                <a:moveTo>
                  <a:pt x="0" y="1238"/>
                </a:moveTo>
                <a:lnTo>
                  <a:pt x="46" y="2058"/>
                </a:lnTo>
                <a:lnTo>
                  <a:pt x="518" y="792"/>
                </a:lnTo>
                <a:lnTo>
                  <a:pt x="990" y="0"/>
                </a:lnTo>
                <a:lnTo>
                  <a:pt x="1461" y="2850"/>
                </a:lnTo>
                <a:lnTo>
                  <a:pt x="1933" y="4590"/>
                </a:lnTo>
                <a:lnTo>
                  <a:pt x="2404" y="4748"/>
                </a:lnTo>
                <a:lnTo>
                  <a:pt x="2876" y="5697"/>
                </a:lnTo>
                <a:lnTo>
                  <a:pt x="3348" y="7437"/>
                </a:lnTo>
                <a:lnTo>
                  <a:pt x="3820" y="9017"/>
                </a:lnTo>
                <a:lnTo>
                  <a:pt x="4291" y="9492"/>
                </a:lnTo>
                <a:lnTo>
                  <a:pt x="4762" y="9492"/>
                </a:lnTo>
                <a:lnTo>
                  <a:pt x="5234" y="9809"/>
                </a:lnTo>
                <a:lnTo>
                  <a:pt x="5706" y="9809"/>
                </a:lnTo>
                <a:lnTo>
                  <a:pt x="6178" y="4905"/>
                </a:lnTo>
                <a:lnTo>
                  <a:pt x="6649" y="5222"/>
                </a:lnTo>
                <a:lnTo>
                  <a:pt x="7121" y="3008"/>
                </a:lnTo>
                <a:lnTo>
                  <a:pt x="7592" y="476"/>
                </a:lnTo>
                <a:lnTo>
                  <a:pt x="8065" y="7437"/>
                </a:lnTo>
                <a:lnTo>
                  <a:pt x="8536" y="11075"/>
                </a:lnTo>
                <a:lnTo>
                  <a:pt x="9007" y="12498"/>
                </a:lnTo>
                <a:lnTo>
                  <a:pt x="9479" y="12656"/>
                </a:lnTo>
                <a:lnTo>
                  <a:pt x="9949" y="14082"/>
                </a:lnTo>
                <a:lnTo>
                  <a:pt x="10422" y="14397"/>
                </a:lnTo>
                <a:lnTo>
                  <a:pt x="10893" y="14714"/>
                </a:lnTo>
                <a:lnTo>
                  <a:pt x="11365" y="14872"/>
                </a:lnTo>
                <a:lnTo>
                  <a:pt x="11836" y="15031"/>
                </a:lnTo>
                <a:lnTo>
                  <a:pt x="12307" y="15189"/>
                </a:lnTo>
                <a:lnTo>
                  <a:pt x="12780" y="14872"/>
                </a:lnTo>
                <a:lnTo>
                  <a:pt x="13251" y="15189"/>
                </a:lnTo>
                <a:lnTo>
                  <a:pt x="13723" y="15189"/>
                </a:lnTo>
                <a:lnTo>
                  <a:pt x="14194" y="15189"/>
                </a:lnTo>
                <a:lnTo>
                  <a:pt x="14666" y="15031"/>
                </a:lnTo>
                <a:lnTo>
                  <a:pt x="15138" y="15189"/>
                </a:lnTo>
                <a:lnTo>
                  <a:pt x="15609" y="15189"/>
                </a:lnTo>
                <a:lnTo>
                  <a:pt x="16081" y="15189"/>
                </a:lnTo>
                <a:lnTo>
                  <a:pt x="16552" y="15031"/>
                </a:lnTo>
                <a:lnTo>
                  <a:pt x="17024" y="14397"/>
                </a:lnTo>
                <a:lnTo>
                  <a:pt x="17496" y="15189"/>
                </a:lnTo>
                <a:lnTo>
                  <a:pt x="17968" y="15031"/>
                </a:lnTo>
                <a:lnTo>
                  <a:pt x="18439" y="15189"/>
                </a:lnTo>
                <a:lnTo>
                  <a:pt x="18911" y="15031"/>
                </a:lnTo>
                <a:lnTo>
                  <a:pt x="19382" y="14872"/>
                </a:lnTo>
                <a:lnTo>
                  <a:pt x="19854" y="15031"/>
                </a:lnTo>
                <a:lnTo>
                  <a:pt x="20326" y="15189"/>
                </a:lnTo>
                <a:lnTo>
                  <a:pt x="20797" y="15189"/>
                </a:lnTo>
                <a:lnTo>
                  <a:pt x="21061" y="15189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86" name="Rectangle 99"/>
          <p:cNvSpPr>
            <a:spLocks noChangeArrowheads="1"/>
          </p:cNvSpPr>
          <p:nvPr/>
        </p:nvSpPr>
        <p:spPr bwMode="auto">
          <a:xfrm>
            <a:off x="6010275" y="1955800"/>
            <a:ext cx="1946275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100">
                <a:solidFill>
                  <a:srgbClr val="009900"/>
                </a:solidFill>
              </a:rPr>
              <a:t>Peer Deathtime</a:t>
            </a:r>
            <a:endParaRPr lang="en-US" sz="3600">
              <a:solidFill>
                <a:srgbClr val="009900"/>
              </a:solidFill>
            </a:endParaRPr>
          </a:p>
        </p:txBody>
      </p:sp>
      <p:sp>
        <p:nvSpPr>
          <p:cNvPr id="33887" name="Freeform 101"/>
          <p:cNvSpPr>
            <a:spLocks/>
          </p:cNvSpPr>
          <p:nvPr/>
        </p:nvSpPr>
        <p:spPr bwMode="auto">
          <a:xfrm>
            <a:off x="1487488" y="1962150"/>
            <a:ext cx="6686550" cy="4027488"/>
          </a:xfrm>
          <a:custGeom>
            <a:avLst/>
            <a:gdLst>
              <a:gd name="T0" fmla="*/ 0 w 21061"/>
              <a:gd name="T1" fmla="*/ 140 h 15219"/>
              <a:gd name="T2" fmla="*/ 46 w 21061"/>
              <a:gd name="T3" fmla="*/ 3159 h 15219"/>
              <a:gd name="T4" fmla="*/ 518 w 21061"/>
              <a:gd name="T5" fmla="*/ 7036 h 15219"/>
              <a:gd name="T6" fmla="*/ 990 w 21061"/>
              <a:gd name="T7" fmla="*/ 8326 h 15219"/>
              <a:gd name="T8" fmla="*/ 1461 w 21061"/>
              <a:gd name="T9" fmla="*/ 10192 h 15219"/>
              <a:gd name="T10" fmla="*/ 1933 w 21061"/>
              <a:gd name="T11" fmla="*/ 13065 h 15219"/>
              <a:gd name="T12" fmla="*/ 2404 w 21061"/>
              <a:gd name="T13" fmla="*/ 12490 h 15219"/>
              <a:gd name="T14" fmla="*/ 2876 w 21061"/>
              <a:gd name="T15" fmla="*/ 13639 h 15219"/>
              <a:gd name="T16" fmla="*/ 3348 w 21061"/>
              <a:gd name="T17" fmla="*/ 14070 h 15219"/>
              <a:gd name="T18" fmla="*/ 3820 w 21061"/>
              <a:gd name="T19" fmla="*/ 14644 h 15219"/>
              <a:gd name="T20" fmla="*/ 4291 w 21061"/>
              <a:gd name="T21" fmla="*/ 13495 h 15219"/>
              <a:gd name="T22" fmla="*/ 4762 w 21061"/>
              <a:gd name="T23" fmla="*/ 14931 h 15219"/>
              <a:gd name="T24" fmla="*/ 5234 w 21061"/>
              <a:gd name="T25" fmla="*/ 14502 h 15219"/>
              <a:gd name="T26" fmla="*/ 5706 w 21061"/>
              <a:gd name="T27" fmla="*/ 14931 h 15219"/>
              <a:gd name="T28" fmla="*/ 6178 w 21061"/>
              <a:gd name="T29" fmla="*/ 14931 h 15219"/>
              <a:gd name="T30" fmla="*/ 6649 w 21061"/>
              <a:gd name="T31" fmla="*/ 14789 h 15219"/>
              <a:gd name="T32" fmla="*/ 7121 w 21061"/>
              <a:gd name="T33" fmla="*/ 14789 h 15219"/>
              <a:gd name="T34" fmla="*/ 7592 w 21061"/>
              <a:gd name="T35" fmla="*/ 14931 h 15219"/>
              <a:gd name="T36" fmla="*/ 8065 w 21061"/>
              <a:gd name="T37" fmla="*/ 15219 h 15219"/>
              <a:gd name="T38" fmla="*/ 8536 w 21061"/>
              <a:gd name="T39" fmla="*/ 15076 h 15219"/>
              <a:gd name="T40" fmla="*/ 9007 w 21061"/>
              <a:gd name="T41" fmla="*/ 15219 h 15219"/>
              <a:gd name="T42" fmla="*/ 9479 w 21061"/>
              <a:gd name="T43" fmla="*/ 14644 h 15219"/>
              <a:gd name="T44" fmla="*/ 9949 w 21061"/>
              <a:gd name="T45" fmla="*/ 13208 h 15219"/>
              <a:gd name="T46" fmla="*/ 10422 w 21061"/>
              <a:gd name="T47" fmla="*/ 12204 h 15219"/>
              <a:gd name="T48" fmla="*/ 10893 w 21061"/>
              <a:gd name="T49" fmla="*/ 12204 h 15219"/>
              <a:gd name="T50" fmla="*/ 11365 w 21061"/>
              <a:gd name="T51" fmla="*/ 9762 h 15219"/>
              <a:gd name="T52" fmla="*/ 11836 w 21061"/>
              <a:gd name="T53" fmla="*/ 5599 h 15219"/>
              <a:gd name="T54" fmla="*/ 12307 w 21061"/>
              <a:gd name="T55" fmla="*/ 2442 h 15219"/>
              <a:gd name="T56" fmla="*/ 12780 w 21061"/>
              <a:gd name="T57" fmla="*/ 1579 h 15219"/>
              <a:gd name="T58" fmla="*/ 13251 w 21061"/>
              <a:gd name="T59" fmla="*/ 0 h 15219"/>
              <a:gd name="T60" fmla="*/ 13723 w 21061"/>
              <a:gd name="T61" fmla="*/ 5599 h 15219"/>
              <a:gd name="T62" fmla="*/ 14194 w 21061"/>
              <a:gd name="T63" fmla="*/ 9187 h 15219"/>
              <a:gd name="T64" fmla="*/ 14666 w 21061"/>
              <a:gd name="T65" fmla="*/ 9618 h 15219"/>
              <a:gd name="T66" fmla="*/ 15138 w 21061"/>
              <a:gd name="T67" fmla="*/ 9905 h 15219"/>
              <a:gd name="T68" fmla="*/ 15609 w 21061"/>
              <a:gd name="T69" fmla="*/ 11341 h 15219"/>
              <a:gd name="T70" fmla="*/ 16081 w 21061"/>
              <a:gd name="T71" fmla="*/ 11199 h 15219"/>
              <a:gd name="T72" fmla="*/ 16552 w 21061"/>
              <a:gd name="T73" fmla="*/ 12778 h 15219"/>
              <a:gd name="T74" fmla="*/ 17024 w 21061"/>
              <a:gd name="T75" fmla="*/ 12204 h 15219"/>
              <a:gd name="T76" fmla="*/ 17496 w 21061"/>
              <a:gd name="T77" fmla="*/ 10911 h 15219"/>
              <a:gd name="T78" fmla="*/ 17968 w 21061"/>
              <a:gd name="T79" fmla="*/ 11916 h 15219"/>
              <a:gd name="T80" fmla="*/ 18439 w 21061"/>
              <a:gd name="T81" fmla="*/ 12490 h 15219"/>
              <a:gd name="T82" fmla="*/ 18911 w 21061"/>
              <a:gd name="T83" fmla="*/ 13353 h 15219"/>
              <a:gd name="T84" fmla="*/ 19382 w 21061"/>
              <a:gd name="T85" fmla="*/ 13495 h 15219"/>
              <a:gd name="T86" fmla="*/ 19854 w 21061"/>
              <a:gd name="T87" fmla="*/ 13208 h 15219"/>
              <a:gd name="T88" fmla="*/ 20326 w 21061"/>
              <a:gd name="T89" fmla="*/ 13927 h 15219"/>
              <a:gd name="T90" fmla="*/ 20797 w 21061"/>
              <a:gd name="T91" fmla="*/ 13782 h 15219"/>
              <a:gd name="T92" fmla="*/ 21061 w 21061"/>
              <a:gd name="T93" fmla="*/ 14263 h 15219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21061"/>
              <a:gd name="T142" fmla="*/ 0 h 15219"/>
              <a:gd name="T143" fmla="*/ 21061 w 21061"/>
              <a:gd name="T144" fmla="*/ 15219 h 15219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21061" h="15219">
                <a:moveTo>
                  <a:pt x="0" y="140"/>
                </a:moveTo>
                <a:lnTo>
                  <a:pt x="46" y="3159"/>
                </a:lnTo>
                <a:lnTo>
                  <a:pt x="518" y="7036"/>
                </a:lnTo>
                <a:lnTo>
                  <a:pt x="990" y="8326"/>
                </a:lnTo>
                <a:lnTo>
                  <a:pt x="1461" y="10192"/>
                </a:lnTo>
                <a:lnTo>
                  <a:pt x="1933" y="13065"/>
                </a:lnTo>
                <a:lnTo>
                  <a:pt x="2404" y="12490"/>
                </a:lnTo>
                <a:lnTo>
                  <a:pt x="2876" y="13639"/>
                </a:lnTo>
                <a:lnTo>
                  <a:pt x="3348" y="14070"/>
                </a:lnTo>
                <a:lnTo>
                  <a:pt x="3820" y="14644"/>
                </a:lnTo>
                <a:lnTo>
                  <a:pt x="4291" y="13495"/>
                </a:lnTo>
                <a:lnTo>
                  <a:pt x="4762" y="14931"/>
                </a:lnTo>
                <a:lnTo>
                  <a:pt x="5234" y="14502"/>
                </a:lnTo>
                <a:lnTo>
                  <a:pt x="5706" y="14931"/>
                </a:lnTo>
                <a:lnTo>
                  <a:pt x="6178" y="14931"/>
                </a:lnTo>
                <a:lnTo>
                  <a:pt x="6649" y="14789"/>
                </a:lnTo>
                <a:lnTo>
                  <a:pt x="7121" y="14789"/>
                </a:lnTo>
                <a:lnTo>
                  <a:pt x="7592" y="14931"/>
                </a:lnTo>
                <a:lnTo>
                  <a:pt x="8065" y="15219"/>
                </a:lnTo>
                <a:lnTo>
                  <a:pt x="8536" y="15076"/>
                </a:lnTo>
                <a:lnTo>
                  <a:pt x="9007" y="15219"/>
                </a:lnTo>
                <a:lnTo>
                  <a:pt x="9479" y="14644"/>
                </a:lnTo>
                <a:lnTo>
                  <a:pt x="9949" y="13208"/>
                </a:lnTo>
                <a:lnTo>
                  <a:pt x="10422" y="12204"/>
                </a:lnTo>
                <a:lnTo>
                  <a:pt x="10893" y="12204"/>
                </a:lnTo>
                <a:lnTo>
                  <a:pt x="11365" y="9762"/>
                </a:lnTo>
                <a:lnTo>
                  <a:pt x="11836" y="5599"/>
                </a:lnTo>
                <a:lnTo>
                  <a:pt x="12307" y="2442"/>
                </a:lnTo>
                <a:lnTo>
                  <a:pt x="12780" y="1579"/>
                </a:lnTo>
                <a:lnTo>
                  <a:pt x="13251" y="0"/>
                </a:lnTo>
                <a:lnTo>
                  <a:pt x="13723" y="5599"/>
                </a:lnTo>
                <a:lnTo>
                  <a:pt x="14194" y="9187"/>
                </a:lnTo>
                <a:lnTo>
                  <a:pt x="14666" y="9618"/>
                </a:lnTo>
                <a:lnTo>
                  <a:pt x="15138" y="9905"/>
                </a:lnTo>
                <a:lnTo>
                  <a:pt x="15609" y="11341"/>
                </a:lnTo>
                <a:lnTo>
                  <a:pt x="16081" y="11199"/>
                </a:lnTo>
                <a:lnTo>
                  <a:pt x="16552" y="12778"/>
                </a:lnTo>
                <a:lnTo>
                  <a:pt x="17024" y="12204"/>
                </a:lnTo>
                <a:lnTo>
                  <a:pt x="17496" y="10911"/>
                </a:lnTo>
                <a:lnTo>
                  <a:pt x="17968" y="11916"/>
                </a:lnTo>
                <a:lnTo>
                  <a:pt x="18439" y="12490"/>
                </a:lnTo>
                <a:lnTo>
                  <a:pt x="18911" y="13353"/>
                </a:lnTo>
                <a:lnTo>
                  <a:pt x="19382" y="13495"/>
                </a:lnTo>
                <a:lnTo>
                  <a:pt x="19854" y="13208"/>
                </a:lnTo>
                <a:lnTo>
                  <a:pt x="20326" y="13927"/>
                </a:lnTo>
                <a:lnTo>
                  <a:pt x="20797" y="13782"/>
                </a:lnTo>
                <a:lnTo>
                  <a:pt x="21061" y="14263"/>
                </a:lnTo>
              </a:path>
            </a:pathLst>
          </a:custGeom>
          <a:noFill/>
          <a:ln w="38100">
            <a:solidFill>
              <a:srgbClr val="00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88" name="Rectangle 102"/>
          <p:cNvSpPr>
            <a:spLocks noChangeArrowheads="1"/>
          </p:cNvSpPr>
          <p:nvPr/>
        </p:nvSpPr>
        <p:spPr bwMode="auto">
          <a:xfrm>
            <a:off x="1487488" y="1484313"/>
            <a:ext cx="6686550" cy="4505325"/>
          </a:xfrm>
          <a:prstGeom prst="rect">
            <a:avLst/>
          </a:prstGeom>
          <a:noFill/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en-US" smtClean="0"/>
              <a:t>Skype for Dummies</a:t>
            </a:r>
          </a:p>
        </p:txBody>
      </p:sp>
      <p:sp>
        <p:nvSpPr>
          <p:cNvPr id="5123" name="Oval 3"/>
          <p:cNvSpPr>
            <a:spLocks noChangeArrowheads="1"/>
          </p:cNvSpPr>
          <p:nvPr/>
        </p:nvSpPr>
        <p:spPr bwMode="auto">
          <a:xfrm>
            <a:off x="1860550" y="1630363"/>
            <a:ext cx="298450" cy="296862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4" name="Oval 4"/>
          <p:cNvSpPr>
            <a:spLocks noChangeArrowheads="1"/>
          </p:cNvSpPr>
          <p:nvPr/>
        </p:nvSpPr>
        <p:spPr bwMode="auto">
          <a:xfrm>
            <a:off x="1336675" y="2078038"/>
            <a:ext cx="298450" cy="29845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5" name="Oval 5"/>
          <p:cNvSpPr>
            <a:spLocks noChangeArrowheads="1"/>
          </p:cNvSpPr>
          <p:nvPr/>
        </p:nvSpPr>
        <p:spPr bwMode="auto">
          <a:xfrm>
            <a:off x="1187450" y="2676525"/>
            <a:ext cx="298450" cy="29686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6" name="Oval 6"/>
          <p:cNvSpPr>
            <a:spLocks noChangeArrowheads="1"/>
          </p:cNvSpPr>
          <p:nvPr/>
        </p:nvSpPr>
        <p:spPr bwMode="auto">
          <a:xfrm>
            <a:off x="1263650" y="3273425"/>
            <a:ext cx="296863" cy="29845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7" name="Oval 7"/>
          <p:cNvSpPr>
            <a:spLocks noChangeArrowheads="1"/>
          </p:cNvSpPr>
          <p:nvPr/>
        </p:nvSpPr>
        <p:spPr bwMode="auto">
          <a:xfrm>
            <a:off x="2606675" y="1555750"/>
            <a:ext cx="298450" cy="29845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8" name="Oval 8"/>
          <p:cNvSpPr>
            <a:spLocks noChangeArrowheads="1"/>
          </p:cNvSpPr>
          <p:nvPr/>
        </p:nvSpPr>
        <p:spPr bwMode="auto">
          <a:xfrm>
            <a:off x="2235200" y="2525713"/>
            <a:ext cx="671513" cy="671512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9" name="Line 9"/>
          <p:cNvSpPr>
            <a:spLocks noChangeShapeType="1"/>
          </p:cNvSpPr>
          <p:nvPr/>
        </p:nvSpPr>
        <p:spPr bwMode="auto">
          <a:xfrm flipV="1">
            <a:off x="1560513" y="3049588"/>
            <a:ext cx="747712" cy="298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0" name="Line 10"/>
          <p:cNvSpPr>
            <a:spLocks noChangeShapeType="1"/>
          </p:cNvSpPr>
          <p:nvPr/>
        </p:nvSpPr>
        <p:spPr bwMode="auto">
          <a:xfrm>
            <a:off x="1487488" y="2825750"/>
            <a:ext cx="7477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1" name="Line 11"/>
          <p:cNvSpPr>
            <a:spLocks noChangeShapeType="1"/>
          </p:cNvSpPr>
          <p:nvPr/>
        </p:nvSpPr>
        <p:spPr bwMode="auto">
          <a:xfrm>
            <a:off x="1636713" y="2301875"/>
            <a:ext cx="671512" cy="374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2" name="Line 12"/>
          <p:cNvSpPr>
            <a:spLocks noChangeShapeType="1"/>
          </p:cNvSpPr>
          <p:nvPr/>
        </p:nvSpPr>
        <p:spPr bwMode="auto">
          <a:xfrm>
            <a:off x="2084388" y="1930400"/>
            <a:ext cx="374650" cy="595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3" name="Line 13"/>
          <p:cNvSpPr>
            <a:spLocks noChangeShapeType="1"/>
          </p:cNvSpPr>
          <p:nvPr/>
        </p:nvSpPr>
        <p:spPr bwMode="auto">
          <a:xfrm flipH="1">
            <a:off x="2682875" y="1854200"/>
            <a:ext cx="74613" cy="6715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4" name="Oval 14"/>
          <p:cNvSpPr>
            <a:spLocks noChangeArrowheads="1"/>
          </p:cNvSpPr>
          <p:nvPr/>
        </p:nvSpPr>
        <p:spPr bwMode="auto">
          <a:xfrm flipH="1">
            <a:off x="4668838" y="1555750"/>
            <a:ext cx="296862" cy="28733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35" name="Oval 15"/>
          <p:cNvSpPr>
            <a:spLocks noChangeArrowheads="1"/>
          </p:cNvSpPr>
          <p:nvPr/>
        </p:nvSpPr>
        <p:spPr bwMode="auto">
          <a:xfrm flipH="1">
            <a:off x="5191125" y="1987550"/>
            <a:ext cx="296863" cy="28733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36" name="Oval 16"/>
          <p:cNvSpPr>
            <a:spLocks noChangeArrowheads="1"/>
          </p:cNvSpPr>
          <p:nvPr/>
        </p:nvSpPr>
        <p:spPr bwMode="auto">
          <a:xfrm flipH="1">
            <a:off x="5340350" y="2563813"/>
            <a:ext cx="296863" cy="28733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37" name="Oval 17"/>
          <p:cNvSpPr>
            <a:spLocks noChangeArrowheads="1"/>
          </p:cNvSpPr>
          <p:nvPr/>
        </p:nvSpPr>
        <p:spPr bwMode="auto">
          <a:xfrm flipH="1">
            <a:off x="5264150" y="3140075"/>
            <a:ext cx="296863" cy="28733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38" name="Oval 18"/>
          <p:cNvSpPr>
            <a:spLocks noChangeArrowheads="1"/>
          </p:cNvSpPr>
          <p:nvPr/>
        </p:nvSpPr>
        <p:spPr bwMode="auto">
          <a:xfrm flipH="1">
            <a:off x="3925888" y="1484313"/>
            <a:ext cx="296862" cy="28733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39" name="Oval 19"/>
          <p:cNvSpPr>
            <a:spLocks noChangeArrowheads="1"/>
          </p:cNvSpPr>
          <p:nvPr/>
        </p:nvSpPr>
        <p:spPr bwMode="auto">
          <a:xfrm flipH="1">
            <a:off x="3924300" y="2419350"/>
            <a:ext cx="669925" cy="6477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40" name="Line 20"/>
          <p:cNvSpPr>
            <a:spLocks noChangeShapeType="1"/>
          </p:cNvSpPr>
          <p:nvPr/>
        </p:nvSpPr>
        <p:spPr bwMode="auto">
          <a:xfrm flipH="1" flipV="1">
            <a:off x="4519613" y="2924175"/>
            <a:ext cx="744537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41" name="Line 21"/>
          <p:cNvSpPr>
            <a:spLocks noChangeShapeType="1"/>
          </p:cNvSpPr>
          <p:nvPr/>
        </p:nvSpPr>
        <p:spPr bwMode="auto">
          <a:xfrm flipH="1">
            <a:off x="4594225" y="2708275"/>
            <a:ext cx="744538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42" name="Line 22"/>
          <p:cNvSpPr>
            <a:spLocks noChangeShapeType="1"/>
          </p:cNvSpPr>
          <p:nvPr/>
        </p:nvSpPr>
        <p:spPr bwMode="auto">
          <a:xfrm flipH="1">
            <a:off x="4519613" y="2203450"/>
            <a:ext cx="669925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43" name="Line 23"/>
          <p:cNvSpPr>
            <a:spLocks noChangeShapeType="1"/>
          </p:cNvSpPr>
          <p:nvPr/>
        </p:nvSpPr>
        <p:spPr bwMode="auto">
          <a:xfrm flipH="1">
            <a:off x="4370388" y="1844675"/>
            <a:ext cx="373062" cy="574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44" name="Line 24"/>
          <p:cNvSpPr>
            <a:spLocks noChangeShapeType="1"/>
          </p:cNvSpPr>
          <p:nvPr/>
        </p:nvSpPr>
        <p:spPr bwMode="auto">
          <a:xfrm>
            <a:off x="4073525" y="1771650"/>
            <a:ext cx="74613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45" name="Oval 25"/>
          <p:cNvSpPr>
            <a:spLocks noChangeArrowheads="1"/>
          </p:cNvSpPr>
          <p:nvPr/>
        </p:nvSpPr>
        <p:spPr bwMode="auto">
          <a:xfrm flipH="1" flipV="1">
            <a:off x="4730750" y="5424488"/>
            <a:ext cx="293688" cy="284162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46" name="Oval 26"/>
          <p:cNvSpPr>
            <a:spLocks noChangeArrowheads="1"/>
          </p:cNvSpPr>
          <p:nvPr/>
        </p:nvSpPr>
        <p:spPr bwMode="auto">
          <a:xfrm flipH="1" flipV="1">
            <a:off x="5246688" y="4999038"/>
            <a:ext cx="292100" cy="28257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47" name="Oval 27"/>
          <p:cNvSpPr>
            <a:spLocks noChangeArrowheads="1"/>
          </p:cNvSpPr>
          <p:nvPr/>
        </p:nvSpPr>
        <p:spPr bwMode="auto">
          <a:xfrm flipH="1" flipV="1">
            <a:off x="5392738" y="4429125"/>
            <a:ext cx="293687" cy="28416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48" name="Oval 28"/>
          <p:cNvSpPr>
            <a:spLocks noChangeArrowheads="1"/>
          </p:cNvSpPr>
          <p:nvPr/>
        </p:nvSpPr>
        <p:spPr bwMode="auto">
          <a:xfrm flipH="1" flipV="1">
            <a:off x="5318125" y="3860800"/>
            <a:ext cx="293688" cy="28416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49" name="Oval 29"/>
          <p:cNvSpPr>
            <a:spLocks noChangeArrowheads="1"/>
          </p:cNvSpPr>
          <p:nvPr/>
        </p:nvSpPr>
        <p:spPr bwMode="auto">
          <a:xfrm flipH="1" flipV="1">
            <a:off x="3997325" y="5494338"/>
            <a:ext cx="293688" cy="284162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50" name="Oval 30"/>
          <p:cNvSpPr>
            <a:spLocks noChangeArrowheads="1"/>
          </p:cNvSpPr>
          <p:nvPr/>
        </p:nvSpPr>
        <p:spPr bwMode="auto">
          <a:xfrm flipH="1" flipV="1">
            <a:off x="3995738" y="4216400"/>
            <a:ext cx="660400" cy="639763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51" name="Line 31"/>
          <p:cNvSpPr>
            <a:spLocks noChangeShapeType="1"/>
          </p:cNvSpPr>
          <p:nvPr/>
        </p:nvSpPr>
        <p:spPr bwMode="auto">
          <a:xfrm flipH="1">
            <a:off x="4583113" y="4073525"/>
            <a:ext cx="735012" cy="284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52" name="Line 32"/>
          <p:cNvSpPr>
            <a:spLocks noChangeShapeType="1"/>
          </p:cNvSpPr>
          <p:nvPr/>
        </p:nvSpPr>
        <p:spPr bwMode="auto">
          <a:xfrm flipH="1" flipV="1">
            <a:off x="4656138" y="4568825"/>
            <a:ext cx="735012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53" name="Line 33"/>
          <p:cNvSpPr>
            <a:spLocks noChangeShapeType="1"/>
          </p:cNvSpPr>
          <p:nvPr/>
        </p:nvSpPr>
        <p:spPr bwMode="auto">
          <a:xfrm flipH="1" flipV="1">
            <a:off x="4583113" y="4713288"/>
            <a:ext cx="661987" cy="355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54" name="Line 34"/>
          <p:cNvSpPr>
            <a:spLocks noChangeShapeType="1"/>
          </p:cNvSpPr>
          <p:nvPr/>
        </p:nvSpPr>
        <p:spPr bwMode="auto">
          <a:xfrm flipH="1" flipV="1">
            <a:off x="4435475" y="4856163"/>
            <a:ext cx="368300" cy="5667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55" name="Line 35"/>
          <p:cNvSpPr>
            <a:spLocks noChangeShapeType="1"/>
          </p:cNvSpPr>
          <p:nvPr/>
        </p:nvSpPr>
        <p:spPr bwMode="auto">
          <a:xfrm flipV="1">
            <a:off x="4143375" y="4856163"/>
            <a:ext cx="73025" cy="638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56" name="Oval 36"/>
          <p:cNvSpPr>
            <a:spLocks noChangeArrowheads="1"/>
          </p:cNvSpPr>
          <p:nvPr/>
        </p:nvSpPr>
        <p:spPr bwMode="auto">
          <a:xfrm flipV="1">
            <a:off x="1954213" y="5434013"/>
            <a:ext cx="307975" cy="296862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57" name="Oval 37"/>
          <p:cNvSpPr>
            <a:spLocks noChangeArrowheads="1"/>
          </p:cNvSpPr>
          <p:nvPr/>
        </p:nvSpPr>
        <p:spPr bwMode="auto">
          <a:xfrm flipV="1">
            <a:off x="1414463" y="4984750"/>
            <a:ext cx="307975" cy="29845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58" name="Oval 38"/>
          <p:cNvSpPr>
            <a:spLocks noChangeArrowheads="1"/>
          </p:cNvSpPr>
          <p:nvPr/>
        </p:nvSpPr>
        <p:spPr bwMode="auto">
          <a:xfrm flipV="1">
            <a:off x="1258888" y="4387850"/>
            <a:ext cx="307975" cy="29686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59" name="Oval 39"/>
          <p:cNvSpPr>
            <a:spLocks noChangeArrowheads="1"/>
          </p:cNvSpPr>
          <p:nvPr/>
        </p:nvSpPr>
        <p:spPr bwMode="auto">
          <a:xfrm flipV="1">
            <a:off x="1336675" y="3789363"/>
            <a:ext cx="307975" cy="29845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60" name="Oval 40"/>
          <p:cNvSpPr>
            <a:spLocks noChangeArrowheads="1"/>
          </p:cNvSpPr>
          <p:nvPr/>
        </p:nvSpPr>
        <p:spPr bwMode="auto">
          <a:xfrm flipV="1">
            <a:off x="2725738" y="5507038"/>
            <a:ext cx="307975" cy="29845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61" name="Oval 41"/>
          <p:cNvSpPr>
            <a:spLocks noChangeArrowheads="1"/>
          </p:cNvSpPr>
          <p:nvPr/>
        </p:nvSpPr>
        <p:spPr bwMode="auto">
          <a:xfrm flipV="1">
            <a:off x="2341563" y="4164013"/>
            <a:ext cx="693737" cy="671512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62" name="Line 42"/>
          <p:cNvSpPr>
            <a:spLocks noChangeShapeType="1"/>
          </p:cNvSpPr>
          <p:nvPr/>
        </p:nvSpPr>
        <p:spPr bwMode="auto">
          <a:xfrm>
            <a:off x="1644650" y="4013200"/>
            <a:ext cx="773113" cy="298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63" name="Line 43"/>
          <p:cNvSpPr>
            <a:spLocks noChangeShapeType="1"/>
          </p:cNvSpPr>
          <p:nvPr/>
        </p:nvSpPr>
        <p:spPr bwMode="auto">
          <a:xfrm flipV="1">
            <a:off x="1568450" y="4533900"/>
            <a:ext cx="773113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64" name="Line 44"/>
          <p:cNvSpPr>
            <a:spLocks noChangeShapeType="1"/>
          </p:cNvSpPr>
          <p:nvPr/>
        </p:nvSpPr>
        <p:spPr bwMode="auto">
          <a:xfrm flipV="1">
            <a:off x="1724025" y="4684713"/>
            <a:ext cx="693738" cy="374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65" name="Line 45"/>
          <p:cNvSpPr>
            <a:spLocks noChangeShapeType="1"/>
          </p:cNvSpPr>
          <p:nvPr/>
        </p:nvSpPr>
        <p:spPr bwMode="auto">
          <a:xfrm flipV="1">
            <a:off x="2185988" y="4835525"/>
            <a:ext cx="385762" cy="595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66" name="Line 46"/>
          <p:cNvSpPr>
            <a:spLocks noChangeShapeType="1"/>
          </p:cNvSpPr>
          <p:nvPr/>
        </p:nvSpPr>
        <p:spPr bwMode="auto">
          <a:xfrm flipH="1" flipV="1">
            <a:off x="2803525" y="4835525"/>
            <a:ext cx="76200" cy="6715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67" name="Line 47"/>
          <p:cNvSpPr>
            <a:spLocks noChangeShapeType="1"/>
          </p:cNvSpPr>
          <p:nvPr/>
        </p:nvSpPr>
        <p:spPr bwMode="auto">
          <a:xfrm>
            <a:off x="2555875" y="3213100"/>
            <a:ext cx="71438" cy="935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68" name="Line 48"/>
          <p:cNvSpPr>
            <a:spLocks noChangeShapeType="1"/>
          </p:cNvSpPr>
          <p:nvPr/>
        </p:nvSpPr>
        <p:spPr bwMode="auto">
          <a:xfrm>
            <a:off x="2916238" y="2781300"/>
            <a:ext cx="10080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69" name="Line 49"/>
          <p:cNvSpPr>
            <a:spLocks noChangeShapeType="1"/>
          </p:cNvSpPr>
          <p:nvPr/>
        </p:nvSpPr>
        <p:spPr bwMode="auto">
          <a:xfrm>
            <a:off x="4284663" y="3068638"/>
            <a:ext cx="71437" cy="1152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70" name="Line 50"/>
          <p:cNvSpPr>
            <a:spLocks noChangeShapeType="1"/>
          </p:cNvSpPr>
          <p:nvPr/>
        </p:nvSpPr>
        <p:spPr bwMode="auto">
          <a:xfrm flipH="1" flipV="1">
            <a:off x="3059113" y="4508500"/>
            <a:ext cx="936625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71" name="Rectangle 51"/>
          <p:cNvSpPr>
            <a:spLocks noChangeArrowheads="1"/>
          </p:cNvSpPr>
          <p:nvPr/>
        </p:nvSpPr>
        <p:spPr bwMode="auto">
          <a:xfrm>
            <a:off x="5867400" y="1412875"/>
            <a:ext cx="3087688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eaLnBrk="0" hangingPunct="0">
              <a:spcBef>
                <a:spcPct val="20000"/>
              </a:spcBef>
              <a:buFontTx/>
              <a:buChar char="•"/>
            </a:pPr>
            <a:r>
              <a:rPr lang="it-IT" altLang="zh-CN" sz="2400">
                <a:ea typeface="SimSun" pitchFamily="2" charset="-122"/>
              </a:rPr>
              <a:t>Architecture</a:t>
            </a:r>
            <a:endParaRPr lang="en-US" altLang="zh-CN" sz="2400">
              <a:ea typeface="SimSun" pitchFamily="2" charset="-122"/>
            </a:endParaRPr>
          </a:p>
          <a:p>
            <a:pPr marL="742950" lvl="1" indent="-285750" algn="l" eaLnBrk="0" hangingPunct="0">
              <a:spcBef>
                <a:spcPct val="20000"/>
              </a:spcBef>
              <a:buFontTx/>
              <a:buChar char="–"/>
            </a:pPr>
            <a:r>
              <a:rPr lang="it-IT" altLang="zh-CN" sz="2000">
                <a:ea typeface="SimSun" pitchFamily="2" charset="-122"/>
              </a:rPr>
              <a:t>P2P design</a:t>
            </a:r>
          </a:p>
          <a:p>
            <a:pPr marL="342900" indent="-342900" algn="l" eaLnBrk="0" hangingPunct="0">
              <a:spcBef>
                <a:spcPct val="20000"/>
              </a:spcBef>
              <a:buFontTx/>
              <a:buChar char="•"/>
            </a:pPr>
            <a:endParaRPr lang="en-US" altLang="zh-CN" sz="2400">
              <a:ea typeface="SimSun" pitchFamily="2" charset="-122"/>
            </a:endParaRPr>
          </a:p>
          <a:p>
            <a:pPr marL="742950" lvl="1" indent="-285750" algn="l" eaLnBrk="0" hangingPunct="0">
              <a:spcBef>
                <a:spcPct val="20000"/>
              </a:spcBef>
              <a:buFontTx/>
              <a:buChar char="–"/>
            </a:pPr>
            <a:endParaRPr lang="en-US" altLang="zh-CN" sz="2000">
              <a:ea typeface="SimSun" pitchFamily="2" charset="-122"/>
            </a:endParaRPr>
          </a:p>
        </p:txBody>
      </p:sp>
      <p:grpSp>
        <p:nvGrpSpPr>
          <p:cNvPr id="5172" name="Group 52"/>
          <p:cNvGrpSpPr>
            <a:grpSpLocks/>
          </p:cNvGrpSpPr>
          <p:nvPr/>
        </p:nvGrpSpPr>
        <p:grpSpPr bwMode="auto">
          <a:xfrm>
            <a:off x="5373688" y="3408363"/>
            <a:ext cx="0" cy="22225"/>
            <a:chOff x="3243" y="2006"/>
            <a:chExt cx="2309" cy="1560"/>
          </a:xfrm>
        </p:grpSpPr>
        <p:pic>
          <p:nvPicPr>
            <p:cNvPr id="5174" name="Picture 53" descr="Skype Headset"/>
            <p:cNvPicPr preferRelativeResize="0"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243" y="2296"/>
              <a:ext cx="453" cy="453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5175" name="Picture 54" descr="ajmone"/>
            <p:cNvPicPr preferRelativeResize="0"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422" y="2006"/>
              <a:ext cx="1130" cy="1560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</p:pic>
      </p:grpSp>
      <p:pic>
        <p:nvPicPr>
          <p:cNvPr id="528440" name="Picture 56" descr="Skype Headset"/>
          <p:cNvPicPr preferRelativeResize="0">
            <a:picLocks noChangeAspect="1" noChangeArrowheads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1847850" y="5084763"/>
            <a:ext cx="852488" cy="931862"/>
          </a:xfrm>
          <a:solidFill>
            <a:srgbClr val="FFFF99"/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28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28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kypeLo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en-US" smtClean="0"/>
              <a:t>Skype for Dummies</a:t>
            </a:r>
          </a:p>
        </p:txBody>
      </p:sp>
      <p:sp>
        <p:nvSpPr>
          <p:cNvPr id="6147" name="Oval 3"/>
          <p:cNvSpPr>
            <a:spLocks noChangeArrowheads="1"/>
          </p:cNvSpPr>
          <p:nvPr/>
        </p:nvSpPr>
        <p:spPr bwMode="auto">
          <a:xfrm>
            <a:off x="1860550" y="1630363"/>
            <a:ext cx="298450" cy="296862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8" name="Oval 4"/>
          <p:cNvSpPr>
            <a:spLocks noChangeArrowheads="1"/>
          </p:cNvSpPr>
          <p:nvPr/>
        </p:nvSpPr>
        <p:spPr bwMode="auto">
          <a:xfrm>
            <a:off x="1336675" y="2078038"/>
            <a:ext cx="298450" cy="29845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9" name="Oval 5"/>
          <p:cNvSpPr>
            <a:spLocks noChangeArrowheads="1"/>
          </p:cNvSpPr>
          <p:nvPr/>
        </p:nvSpPr>
        <p:spPr bwMode="auto">
          <a:xfrm>
            <a:off x="1187450" y="2676525"/>
            <a:ext cx="298450" cy="29686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0" name="Oval 6"/>
          <p:cNvSpPr>
            <a:spLocks noChangeArrowheads="1"/>
          </p:cNvSpPr>
          <p:nvPr/>
        </p:nvSpPr>
        <p:spPr bwMode="auto">
          <a:xfrm>
            <a:off x="1263650" y="3273425"/>
            <a:ext cx="296863" cy="29845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1" name="Oval 7"/>
          <p:cNvSpPr>
            <a:spLocks noChangeArrowheads="1"/>
          </p:cNvSpPr>
          <p:nvPr/>
        </p:nvSpPr>
        <p:spPr bwMode="auto">
          <a:xfrm>
            <a:off x="2606675" y="1555750"/>
            <a:ext cx="298450" cy="29845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2" name="Oval 8"/>
          <p:cNvSpPr>
            <a:spLocks noChangeArrowheads="1"/>
          </p:cNvSpPr>
          <p:nvPr/>
        </p:nvSpPr>
        <p:spPr bwMode="auto">
          <a:xfrm>
            <a:off x="2235200" y="2525713"/>
            <a:ext cx="671513" cy="671512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3" name="Line 9"/>
          <p:cNvSpPr>
            <a:spLocks noChangeShapeType="1"/>
          </p:cNvSpPr>
          <p:nvPr/>
        </p:nvSpPr>
        <p:spPr bwMode="auto">
          <a:xfrm flipV="1">
            <a:off x="1560513" y="3049588"/>
            <a:ext cx="747712" cy="298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54" name="Line 10"/>
          <p:cNvSpPr>
            <a:spLocks noChangeShapeType="1"/>
          </p:cNvSpPr>
          <p:nvPr/>
        </p:nvSpPr>
        <p:spPr bwMode="auto">
          <a:xfrm>
            <a:off x="1487488" y="2825750"/>
            <a:ext cx="7477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55" name="Line 11"/>
          <p:cNvSpPr>
            <a:spLocks noChangeShapeType="1"/>
          </p:cNvSpPr>
          <p:nvPr/>
        </p:nvSpPr>
        <p:spPr bwMode="auto">
          <a:xfrm>
            <a:off x="1636713" y="2301875"/>
            <a:ext cx="671512" cy="374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56" name="Line 12"/>
          <p:cNvSpPr>
            <a:spLocks noChangeShapeType="1"/>
          </p:cNvSpPr>
          <p:nvPr/>
        </p:nvSpPr>
        <p:spPr bwMode="auto">
          <a:xfrm>
            <a:off x="2084388" y="1930400"/>
            <a:ext cx="374650" cy="595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57" name="Line 13"/>
          <p:cNvSpPr>
            <a:spLocks noChangeShapeType="1"/>
          </p:cNvSpPr>
          <p:nvPr/>
        </p:nvSpPr>
        <p:spPr bwMode="auto">
          <a:xfrm flipH="1">
            <a:off x="2682875" y="1854200"/>
            <a:ext cx="74613" cy="6715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58" name="Oval 14"/>
          <p:cNvSpPr>
            <a:spLocks noChangeArrowheads="1"/>
          </p:cNvSpPr>
          <p:nvPr/>
        </p:nvSpPr>
        <p:spPr bwMode="auto">
          <a:xfrm flipH="1">
            <a:off x="4668838" y="1555750"/>
            <a:ext cx="296862" cy="28733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9" name="Oval 15"/>
          <p:cNvSpPr>
            <a:spLocks noChangeArrowheads="1"/>
          </p:cNvSpPr>
          <p:nvPr/>
        </p:nvSpPr>
        <p:spPr bwMode="auto">
          <a:xfrm flipH="1">
            <a:off x="5191125" y="1987550"/>
            <a:ext cx="296863" cy="28733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60" name="Oval 16"/>
          <p:cNvSpPr>
            <a:spLocks noChangeArrowheads="1"/>
          </p:cNvSpPr>
          <p:nvPr/>
        </p:nvSpPr>
        <p:spPr bwMode="auto">
          <a:xfrm flipH="1">
            <a:off x="5340350" y="2563813"/>
            <a:ext cx="296863" cy="28733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61" name="Oval 17"/>
          <p:cNvSpPr>
            <a:spLocks noChangeArrowheads="1"/>
          </p:cNvSpPr>
          <p:nvPr/>
        </p:nvSpPr>
        <p:spPr bwMode="auto">
          <a:xfrm flipH="1">
            <a:off x="5264150" y="3140075"/>
            <a:ext cx="296863" cy="28733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62" name="Oval 18"/>
          <p:cNvSpPr>
            <a:spLocks noChangeArrowheads="1"/>
          </p:cNvSpPr>
          <p:nvPr/>
        </p:nvSpPr>
        <p:spPr bwMode="auto">
          <a:xfrm flipH="1">
            <a:off x="3925888" y="1484313"/>
            <a:ext cx="296862" cy="28733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63" name="Oval 19"/>
          <p:cNvSpPr>
            <a:spLocks noChangeArrowheads="1"/>
          </p:cNvSpPr>
          <p:nvPr/>
        </p:nvSpPr>
        <p:spPr bwMode="auto">
          <a:xfrm flipH="1">
            <a:off x="3924300" y="2419350"/>
            <a:ext cx="669925" cy="6477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64" name="Line 20"/>
          <p:cNvSpPr>
            <a:spLocks noChangeShapeType="1"/>
          </p:cNvSpPr>
          <p:nvPr/>
        </p:nvSpPr>
        <p:spPr bwMode="auto">
          <a:xfrm flipH="1" flipV="1">
            <a:off x="4519613" y="2924175"/>
            <a:ext cx="744537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65" name="Line 21"/>
          <p:cNvSpPr>
            <a:spLocks noChangeShapeType="1"/>
          </p:cNvSpPr>
          <p:nvPr/>
        </p:nvSpPr>
        <p:spPr bwMode="auto">
          <a:xfrm flipH="1">
            <a:off x="4594225" y="2708275"/>
            <a:ext cx="744538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66" name="Line 22"/>
          <p:cNvSpPr>
            <a:spLocks noChangeShapeType="1"/>
          </p:cNvSpPr>
          <p:nvPr/>
        </p:nvSpPr>
        <p:spPr bwMode="auto">
          <a:xfrm flipH="1">
            <a:off x="4519613" y="2203450"/>
            <a:ext cx="669925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67" name="Line 23"/>
          <p:cNvSpPr>
            <a:spLocks noChangeShapeType="1"/>
          </p:cNvSpPr>
          <p:nvPr/>
        </p:nvSpPr>
        <p:spPr bwMode="auto">
          <a:xfrm flipH="1">
            <a:off x="4370388" y="1844675"/>
            <a:ext cx="373062" cy="574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68" name="Line 24"/>
          <p:cNvSpPr>
            <a:spLocks noChangeShapeType="1"/>
          </p:cNvSpPr>
          <p:nvPr/>
        </p:nvSpPr>
        <p:spPr bwMode="auto">
          <a:xfrm>
            <a:off x="4073525" y="1771650"/>
            <a:ext cx="74613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69" name="Oval 25"/>
          <p:cNvSpPr>
            <a:spLocks noChangeArrowheads="1"/>
          </p:cNvSpPr>
          <p:nvPr/>
        </p:nvSpPr>
        <p:spPr bwMode="auto">
          <a:xfrm flipH="1" flipV="1">
            <a:off x="4730750" y="5424488"/>
            <a:ext cx="293688" cy="284162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70" name="Oval 26"/>
          <p:cNvSpPr>
            <a:spLocks noChangeArrowheads="1"/>
          </p:cNvSpPr>
          <p:nvPr/>
        </p:nvSpPr>
        <p:spPr bwMode="auto">
          <a:xfrm flipH="1" flipV="1">
            <a:off x="5246688" y="4999038"/>
            <a:ext cx="292100" cy="28257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71" name="Oval 27"/>
          <p:cNvSpPr>
            <a:spLocks noChangeArrowheads="1"/>
          </p:cNvSpPr>
          <p:nvPr/>
        </p:nvSpPr>
        <p:spPr bwMode="auto">
          <a:xfrm flipH="1" flipV="1">
            <a:off x="5392738" y="4429125"/>
            <a:ext cx="293687" cy="28416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72" name="Oval 28"/>
          <p:cNvSpPr>
            <a:spLocks noChangeArrowheads="1"/>
          </p:cNvSpPr>
          <p:nvPr/>
        </p:nvSpPr>
        <p:spPr bwMode="auto">
          <a:xfrm flipH="1" flipV="1">
            <a:off x="5318125" y="3860800"/>
            <a:ext cx="293688" cy="28416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73" name="Oval 29"/>
          <p:cNvSpPr>
            <a:spLocks noChangeArrowheads="1"/>
          </p:cNvSpPr>
          <p:nvPr/>
        </p:nvSpPr>
        <p:spPr bwMode="auto">
          <a:xfrm flipH="1" flipV="1">
            <a:off x="3997325" y="5494338"/>
            <a:ext cx="293688" cy="284162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74" name="Oval 30"/>
          <p:cNvSpPr>
            <a:spLocks noChangeArrowheads="1"/>
          </p:cNvSpPr>
          <p:nvPr/>
        </p:nvSpPr>
        <p:spPr bwMode="auto">
          <a:xfrm flipH="1" flipV="1">
            <a:off x="3995738" y="4216400"/>
            <a:ext cx="660400" cy="639763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75" name="Line 31"/>
          <p:cNvSpPr>
            <a:spLocks noChangeShapeType="1"/>
          </p:cNvSpPr>
          <p:nvPr/>
        </p:nvSpPr>
        <p:spPr bwMode="auto">
          <a:xfrm flipH="1">
            <a:off x="4583113" y="4073525"/>
            <a:ext cx="735012" cy="284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76" name="Line 32"/>
          <p:cNvSpPr>
            <a:spLocks noChangeShapeType="1"/>
          </p:cNvSpPr>
          <p:nvPr/>
        </p:nvSpPr>
        <p:spPr bwMode="auto">
          <a:xfrm flipH="1" flipV="1">
            <a:off x="4656138" y="4568825"/>
            <a:ext cx="735012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77" name="Line 33"/>
          <p:cNvSpPr>
            <a:spLocks noChangeShapeType="1"/>
          </p:cNvSpPr>
          <p:nvPr/>
        </p:nvSpPr>
        <p:spPr bwMode="auto">
          <a:xfrm flipH="1" flipV="1">
            <a:off x="4583113" y="4713288"/>
            <a:ext cx="661987" cy="355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78" name="Line 34"/>
          <p:cNvSpPr>
            <a:spLocks noChangeShapeType="1"/>
          </p:cNvSpPr>
          <p:nvPr/>
        </p:nvSpPr>
        <p:spPr bwMode="auto">
          <a:xfrm flipH="1" flipV="1">
            <a:off x="4435475" y="4856163"/>
            <a:ext cx="368300" cy="5667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79" name="Line 35"/>
          <p:cNvSpPr>
            <a:spLocks noChangeShapeType="1"/>
          </p:cNvSpPr>
          <p:nvPr/>
        </p:nvSpPr>
        <p:spPr bwMode="auto">
          <a:xfrm flipV="1">
            <a:off x="4143375" y="4856163"/>
            <a:ext cx="73025" cy="638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80" name="Oval 36"/>
          <p:cNvSpPr>
            <a:spLocks noChangeArrowheads="1"/>
          </p:cNvSpPr>
          <p:nvPr/>
        </p:nvSpPr>
        <p:spPr bwMode="auto">
          <a:xfrm flipV="1">
            <a:off x="1954213" y="5434013"/>
            <a:ext cx="307975" cy="296862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81" name="Oval 37"/>
          <p:cNvSpPr>
            <a:spLocks noChangeArrowheads="1"/>
          </p:cNvSpPr>
          <p:nvPr/>
        </p:nvSpPr>
        <p:spPr bwMode="auto">
          <a:xfrm flipV="1">
            <a:off x="1414463" y="4984750"/>
            <a:ext cx="307975" cy="29845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82" name="Oval 38"/>
          <p:cNvSpPr>
            <a:spLocks noChangeArrowheads="1"/>
          </p:cNvSpPr>
          <p:nvPr/>
        </p:nvSpPr>
        <p:spPr bwMode="auto">
          <a:xfrm flipV="1">
            <a:off x="1258888" y="4387850"/>
            <a:ext cx="307975" cy="29686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83" name="Oval 39"/>
          <p:cNvSpPr>
            <a:spLocks noChangeArrowheads="1"/>
          </p:cNvSpPr>
          <p:nvPr/>
        </p:nvSpPr>
        <p:spPr bwMode="auto">
          <a:xfrm flipV="1">
            <a:off x="1336675" y="3789363"/>
            <a:ext cx="307975" cy="29845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84" name="Oval 40"/>
          <p:cNvSpPr>
            <a:spLocks noChangeArrowheads="1"/>
          </p:cNvSpPr>
          <p:nvPr/>
        </p:nvSpPr>
        <p:spPr bwMode="auto">
          <a:xfrm flipV="1">
            <a:off x="2725738" y="5507038"/>
            <a:ext cx="307975" cy="29845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85" name="Oval 41"/>
          <p:cNvSpPr>
            <a:spLocks noChangeArrowheads="1"/>
          </p:cNvSpPr>
          <p:nvPr/>
        </p:nvSpPr>
        <p:spPr bwMode="auto">
          <a:xfrm flipV="1">
            <a:off x="2341563" y="4164013"/>
            <a:ext cx="693737" cy="671512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86" name="Line 42"/>
          <p:cNvSpPr>
            <a:spLocks noChangeShapeType="1"/>
          </p:cNvSpPr>
          <p:nvPr/>
        </p:nvSpPr>
        <p:spPr bwMode="auto">
          <a:xfrm>
            <a:off x="1644650" y="4013200"/>
            <a:ext cx="773113" cy="298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87" name="Line 43"/>
          <p:cNvSpPr>
            <a:spLocks noChangeShapeType="1"/>
          </p:cNvSpPr>
          <p:nvPr/>
        </p:nvSpPr>
        <p:spPr bwMode="auto">
          <a:xfrm flipV="1">
            <a:off x="1568450" y="4533900"/>
            <a:ext cx="773113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88" name="Line 44"/>
          <p:cNvSpPr>
            <a:spLocks noChangeShapeType="1"/>
          </p:cNvSpPr>
          <p:nvPr/>
        </p:nvSpPr>
        <p:spPr bwMode="auto">
          <a:xfrm flipV="1">
            <a:off x="1724025" y="4684713"/>
            <a:ext cx="693738" cy="374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89" name="Line 45"/>
          <p:cNvSpPr>
            <a:spLocks noChangeShapeType="1"/>
          </p:cNvSpPr>
          <p:nvPr/>
        </p:nvSpPr>
        <p:spPr bwMode="auto">
          <a:xfrm flipV="1">
            <a:off x="2185988" y="4835525"/>
            <a:ext cx="385762" cy="595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90" name="Line 46"/>
          <p:cNvSpPr>
            <a:spLocks noChangeShapeType="1"/>
          </p:cNvSpPr>
          <p:nvPr/>
        </p:nvSpPr>
        <p:spPr bwMode="auto">
          <a:xfrm flipH="1" flipV="1">
            <a:off x="2803525" y="4835525"/>
            <a:ext cx="76200" cy="6715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91" name="Line 47"/>
          <p:cNvSpPr>
            <a:spLocks noChangeShapeType="1"/>
          </p:cNvSpPr>
          <p:nvPr/>
        </p:nvSpPr>
        <p:spPr bwMode="auto">
          <a:xfrm>
            <a:off x="2555875" y="3213100"/>
            <a:ext cx="71438" cy="935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92" name="Line 48"/>
          <p:cNvSpPr>
            <a:spLocks noChangeShapeType="1"/>
          </p:cNvSpPr>
          <p:nvPr/>
        </p:nvSpPr>
        <p:spPr bwMode="auto">
          <a:xfrm>
            <a:off x="2916238" y="2781300"/>
            <a:ext cx="10080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93" name="Line 49"/>
          <p:cNvSpPr>
            <a:spLocks noChangeShapeType="1"/>
          </p:cNvSpPr>
          <p:nvPr/>
        </p:nvSpPr>
        <p:spPr bwMode="auto">
          <a:xfrm>
            <a:off x="4284663" y="3068638"/>
            <a:ext cx="71437" cy="1152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94" name="Line 50"/>
          <p:cNvSpPr>
            <a:spLocks noChangeShapeType="1"/>
          </p:cNvSpPr>
          <p:nvPr/>
        </p:nvSpPr>
        <p:spPr bwMode="auto">
          <a:xfrm flipH="1" flipV="1">
            <a:off x="3059113" y="4508500"/>
            <a:ext cx="936625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95" name="Rectangle 51"/>
          <p:cNvSpPr>
            <a:spLocks noChangeArrowheads="1"/>
          </p:cNvSpPr>
          <p:nvPr/>
        </p:nvSpPr>
        <p:spPr bwMode="auto">
          <a:xfrm>
            <a:off x="5867400" y="1412875"/>
            <a:ext cx="3087688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eaLnBrk="0" hangingPunct="0">
              <a:spcBef>
                <a:spcPct val="20000"/>
              </a:spcBef>
              <a:buFontTx/>
              <a:buChar char="•"/>
            </a:pPr>
            <a:r>
              <a:rPr lang="it-IT" altLang="zh-CN" sz="2400">
                <a:ea typeface="SimSun" pitchFamily="2" charset="-122"/>
              </a:rPr>
              <a:t>Architecture</a:t>
            </a:r>
            <a:endParaRPr lang="en-US" altLang="zh-CN" sz="2400">
              <a:ea typeface="SimSun" pitchFamily="2" charset="-122"/>
            </a:endParaRPr>
          </a:p>
          <a:p>
            <a:pPr marL="742950" lvl="1" indent="-285750" algn="l" eaLnBrk="0" hangingPunct="0">
              <a:spcBef>
                <a:spcPct val="20000"/>
              </a:spcBef>
              <a:buFontTx/>
              <a:buChar char="–"/>
            </a:pPr>
            <a:r>
              <a:rPr lang="it-IT" altLang="zh-CN" sz="2000">
                <a:ea typeface="SimSun" pitchFamily="2" charset="-122"/>
              </a:rPr>
              <a:t>P2P design</a:t>
            </a:r>
          </a:p>
          <a:p>
            <a:pPr marL="342900" indent="-342900" algn="l" eaLnBrk="0" hangingPunct="0">
              <a:spcBef>
                <a:spcPct val="20000"/>
              </a:spcBef>
              <a:buFontTx/>
              <a:buChar char="•"/>
            </a:pPr>
            <a:endParaRPr lang="en-US" altLang="zh-CN" sz="2400">
              <a:ea typeface="SimSun" pitchFamily="2" charset="-122"/>
            </a:endParaRPr>
          </a:p>
          <a:p>
            <a:pPr marL="342900" indent="-342900" algn="l" eaLnBrk="0" hangingPunct="0">
              <a:spcBef>
                <a:spcPct val="20000"/>
              </a:spcBef>
              <a:buFontTx/>
              <a:buChar char="•"/>
            </a:pPr>
            <a:r>
              <a:rPr lang="en-US" altLang="zh-CN" sz="2400" b="1">
                <a:solidFill>
                  <a:srgbClr val="FF6600"/>
                </a:solidFill>
                <a:ea typeface="SimSun" pitchFamily="2" charset="-122"/>
              </a:rPr>
              <a:t>Service traffic</a:t>
            </a:r>
          </a:p>
          <a:p>
            <a:pPr marL="742950" lvl="1" indent="-285750" algn="l" eaLnBrk="0" hangingPunct="0">
              <a:spcBef>
                <a:spcPct val="20000"/>
              </a:spcBef>
              <a:buFontTx/>
              <a:buChar char="–"/>
            </a:pPr>
            <a:r>
              <a:rPr lang="it-IT" altLang="zh-CN" sz="2000">
                <a:ea typeface="SimSun" pitchFamily="2" charset="-122"/>
              </a:rPr>
              <a:t>Voice calls</a:t>
            </a:r>
          </a:p>
          <a:p>
            <a:pPr marL="742950" lvl="1" indent="-285750" algn="l" eaLnBrk="0" hangingPunct="0">
              <a:spcBef>
                <a:spcPct val="20000"/>
              </a:spcBef>
              <a:buFontTx/>
              <a:buChar char="–"/>
            </a:pPr>
            <a:r>
              <a:rPr lang="it-IT" altLang="zh-CN" sz="2000">
                <a:ea typeface="SimSun" pitchFamily="2" charset="-122"/>
              </a:rPr>
              <a:t>Video calls</a:t>
            </a:r>
          </a:p>
          <a:p>
            <a:pPr marL="742950" lvl="1" indent="-285750" algn="l" eaLnBrk="0" hangingPunct="0">
              <a:spcBef>
                <a:spcPct val="20000"/>
              </a:spcBef>
              <a:buFontTx/>
              <a:buChar char="–"/>
            </a:pPr>
            <a:r>
              <a:rPr lang="it-IT" altLang="zh-CN" sz="2000">
                <a:ea typeface="SimSun" pitchFamily="2" charset="-122"/>
              </a:rPr>
              <a:t>Chat</a:t>
            </a:r>
          </a:p>
          <a:p>
            <a:pPr marL="742950" lvl="1" indent="-285750" algn="l" eaLnBrk="0" hangingPunct="0">
              <a:spcBef>
                <a:spcPct val="20000"/>
              </a:spcBef>
              <a:buFontTx/>
              <a:buChar char="–"/>
            </a:pPr>
            <a:r>
              <a:rPr lang="it-IT" altLang="zh-CN" sz="2000">
                <a:ea typeface="SimSun" pitchFamily="2" charset="-122"/>
              </a:rPr>
              <a:t>Data transmission </a:t>
            </a:r>
          </a:p>
          <a:p>
            <a:pPr marL="742950" lvl="1" indent="-285750" algn="l" eaLnBrk="0" hangingPunct="0">
              <a:spcBef>
                <a:spcPct val="20000"/>
              </a:spcBef>
              <a:buFontTx/>
              <a:buChar char="–"/>
            </a:pPr>
            <a:endParaRPr lang="en-US" altLang="zh-CN" sz="2000">
              <a:ea typeface="SimSun" pitchFamily="2" charset="-122"/>
            </a:endParaRPr>
          </a:p>
        </p:txBody>
      </p:sp>
      <p:grpSp>
        <p:nvGrpSpPr>
          <p:cNvPr id="6196" name="Group 52"/>
          <p:cNvGrpSpPr>
            <a:grpSpLocks/>
          </p:cNvGrpSpPr>
          <p:nvPr/>
        </p:nvGrpSpPr>
        <p:grpSpPr bwMode="auto">
          <a:xfrm>
            <a:off x="5373688" y="3408363"/>
            <a:ext cx="0" cy="22225"/>
            <a:chOff x="3243" y="2006"/>
            <a:chExt cx="2309" cy="1560"/>
          </a:xfrm>
        </p:grpSpPr>
        <p:pic>
          <p:nvPicPr>
            <p:cNvPr id="6201" name="Picture 53" descr="Skype Headset"/>
            <p:cNvPicPr preferRelativeResize="0"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243" y="2296"/>
              <a:ext cx="453" cy="453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6202" name="Picture 54" descr="ajmone"/>
            <p:cNvPicPr preferRelativeResize="0"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422" y="2006"/>
              <a:ext cx="1130" cy="1560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</p:pic>
      </p:grpSp>
      <p:pic>
        <p:nvPicPr>
          <p:cNvPr id="6197" name="Picture 55" descr="Skype Headset"/>
          <p:cNvPicPr preferRelativeResize="0">
            <a:picLocks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111750" y="3536950"/>
            <a:ext cx="828675" cy="828675"/>
          </a:xfrm>
          <a:solidFill>
            <a:srgbClr val="FFFF00"/>
          </a:solidFill>
        </p:spPr>
      </p:pic>
      <p:pic>
        <p:nvPicPr>
          <p:cNvPr id="6198" name="Picture 56" descr="Skype Headset"/>
          <p:cNvPicPr preferRelativeResize="0">
            <a:picLocks noChangeAspect="1" noChangeArrowheads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1847850" y="5084763"/>
            <a:ext cx="852488" cy="931862"/>
          </a:xfrm>
          <a:solidFill>
            <a:srgbClr val="FFFF99"/>
          </a:solidFill>
        </p:spPr>
      </p:pic>
      <p:cxnSp>
        <p:nvCxnSpPr>
          <p:cNvPr id="526393" name="AutoShape 57"/>
          <p:cNvCxnSpPr>
            <a:cxnSpLocks noChangeShapeType="1"/>
          </p:cNvCxnSpPr>
          <p:nvPr/>
        </p:nvCxnSpPr>
        <p:spPr bwMode="auto">
          <a:xfrm flipV="1">
            <a:off x="2627313" y="4318000"/>
            <a:ext cx="2822575" cy="1271588"/>
          </a:xfrm>
          <a:prstGeom prst="curvedConnector2">
            <a:avLst/>
          </a:prstGeom>
          <a:noFill/>
          <a:ln w="85725">
            <a:solidFill>
              <a:srgbClr val="FF6600"/>
            </a:solidFill>
            <a:round/>
            <a:headEnd type="none" w="lg" len="lg"/>
            <a:tailEnd type="triangle" w="lg" len="lg"/>
          </a:ln>
        </p:spPr>
      </p:cxnSp>
      <p:cxnSp>
        <p:nvCxnSpPr>
          <p:cNvPr id="526394" name="AutoShape 58"/>
          <p:cNvCxnSpPr>
            <a:cxnSpLocks noChangeShapeType="1"/>
          </p:cNvCxnSpPr>
          <p:nvPr/>
        </p:nvCxnSpPr>
        <p:spPr bwMode="auto">
          <a:xfrm rot="10800000" flipV="1">
            <a:off x="2179638" y="4017963"/>
            <a:ext cx="2968625" cy="1211262"/>
          </a:xfrm>
          <a:prstGeom prst="curvedConnector2">
            <a:avLst/>
          </a:prstGeom>
          <a:noFill/>
          <a:ln w="85725">
            <a:solidFill>
              <a:srgbClr val="FF6600"/>
            </a:solidFill>
            <a:round/>
            <a:headEnd type="none" w="lg" len="lg"/>
            <a:tailEnd type="triangle" w="lg" len="lg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6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6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26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26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263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ll_initiate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26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26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26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26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2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en-US" smtClean="0"/>
              <a:t>Skype for Dummies</a:t>
            </a:r>
          </a:p>
        </p:txBody>
      </p:sp>
      <p:sp>
        <p:nvSpPr>
          <p:cNvPr id="7171" name="Oval 3"/>
          <p:cNvSpPr>
            <a:spLocks noChangeArrowheads="1"/>
          </p:cNvSpPr>
          <p:nvPr/>
        </p:nvSpPr>
        <p:spPr bwMode="auto">
          <a:xfrm>
            <a:off x="1860550" y="1630363"/>
            <a:ext cx="298450" cy="296862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2" name="Oval 4"/>
          <p:cNvSpPr>
            <a:spLocks noChangeArrowheads="1"/>
          </p:cNvSpPr>
          <p:nvPr/>
        </p:nvSpPr>
        <p:spPr bwMode="auto">
          <a:xfrm>
            <a:off x="1336675" y="2078038"/>
            <a:ext cx="298450" cy="29845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3" name="Oval 5"/>
          <p:cNvSpPr>
            <a:spLocks noChangeArrowheads="1"/>
          </p:cNvSpPr>
          <p:nvPr/>
        </p:nvSpPr>
        <p:spPr bwMode="auto">
          <a:xfrm>
            <a:off x="1187450" y="2676525"/>
            <a:ext cx="298450" cy="29686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4" name="Oval 6"/>
          <p:cNvSpPr>
            <a:spLocks noChangeArrowheads="1"/>
          </p:cNvSpPr>
          <p:nvPr/>
        </p:nvSpPr>
        <p:spPr bwMode="auto">
          <a:xfrm>
            <a:off x="1263650" y="3273425"/>
            <a:ext cx="296863" cy="29845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5" name="Oval 7"/>
          <p:cNvSpPr>
            <a:spLocks noChangeArrowheads="1"/>
          </p:cNvSpPr>
          <p:nvPr/>
        </p:nvSpPr>
        <p:spPr bwMode="auto">
          <a:xfrm>
            <a:off x="2606675" y="1555750"/>
            <a:ext cx="298450" cy="29845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6" name="Oval 8"/>
          <p:cNvSpPr>
            <a:spLocks noChangeArrowheads="1"/>
          </p:cNvSpPr>
          <p:nvPr/>
        </p:nvSpPr>
        <p:spPr bwMode="auto">
          <a:xfrm>
            <a:off x="2235200" y="2525713"/>
            <a:ext cx="671513" cy="671512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7" name="Line 9"/>
          <p:cNvSpPr>
            <a:spLocks noChangeShapeType="1"/>
          </p:cNvSpPr>
          <p:nvPr/>
        </p:nvSpPr>
        <p:spPr bwMode="auto">
          <a:xfrm flipV="1">
            <a:off x="1560513" y="3049588"/>
            <a:ext cx="747712" cy="298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78" name="Line 10"/>
          <p:cNvSpPr>
            <a:spLocks noChangeShapeType="1"/>
          </p:cNvSpPr>
          <p:nvPr/>
        </p:nvSpPr>
        <p:spPr bwMode="auto">
          <a:xfrm>
            <a:off x="1487488" y="2825750"/>
            <a:ext cx="7477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79" name="Line 11"/>
          <p:cNvSpPr>
            <a:spLocks noChangeShapeType="1"/>
          </p:cNvSpPr>
          <p:nvPr/>
        </p:nvSpPr>
        <p:spPr bwMode="auto">
          <a:xfrm>
            <a:off x="1636713" y="2301875"/>
            <a:ext cx="671512" cy="374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0" name="Line 12"/>
          <p:cNvSpPr>
            <a:spLocks noChangeShapeType="1"/>
          </p:cNvSpPr>
          <p:nvPr/>
        </p:nvSpPr>
        <p:spPr bwMode="auto">
          <a:xfrm>
            <a:off x="2084388" y="1930400"/>
            <a:ext cx="374650" cy="595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1" name="Line 13"/>
          <p:cNvSpPr>
            <a:spLocks noChangeShapeType="1"/>
          </p:cNvSpPr>
          <p:nvPr/>
        </p:nvSpPr>
        <p:spPr bwMode="auto">
          <a:xfrm flipH="1">
            <a:off x="2682875" y="1854200"/>
            <a:ext cx="74613" cy="6715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2" name="Oval 14"/>
          <p:cNvSpPr>
            <a:spLocks noChangeArrowheads="1"/>
          </p:cNvSpPr>
          <p:nvPr/>
        </p:nvSpPr>
        <p:spPr bwMode="auto">
          <a:xfrm flipH="1">
            <a:off x="4668838" y="1555750"/>
            <a:ext cx="296862" cy="28733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83" name="Oval 15"/>
          <p:cNvSpPr>
            <a:spLocks noChangeArrowheads="1"/>
          </p:cNvSpPr>
          <p:nvPr/>
        </p:nvSpPr>
        <p:spPr bwMode="auto">
          <a:xfrm flipH="1">
            <a:off x="5191125" y="1987550"/>
            <a:ext cx="296863" cy="28733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84" name="Oval 16"/>
          <p:cNvSpPr>
            <a:spLocks noChangeArrowheads="1"/>
          </p:cNvSpPr>
          <p:nvPr/>
        </p:nvSpPr>
        <p:spPr bwMode="auto">
          <a:xfrm flipH="1">
            <a:off x="5340350" y="2563813"/>
            <a:ext cx="296863" cy="28733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85" name="Oval 17"/>
          <p:cNvSpPr>
            <a:spLocks noChangeArrowheads="1"/>
          </p:cNvSpPr>
          <p:nvPr/>
        </p:nvSpPr>
        <p:spPr bwMode="auto">
          <a:xfrm flipH="1">
            <a:off x="5264150" y="3140075"/>
            <a:ext cx="296863" cy="28733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86" name="Oval 18"/>
          <p:cNvSpPr>
            <a:spLocks noChangeArrowheads="1"/>
          </p:cNvSpPr>
          <p:nvPr/>
        </p:nvSpPr>
        <p:spPr bwMode="auto">
          <a:xfrm flipH="1">
            <a:off x="3925888" y="1484313"/>
            <a:ext cx="296862" cy="28733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87" name="Oval 19"/>
          <p:cNvSpPr>
            <a:spLocks noChangeArrowheads="1"/>
          </p:cNvSpPr>
          <p:nvPr/>
        </p:nvSpPr>
        <p:spPr bwMode="auto">
          <a:xfrm flipH="1">
            <a:off x="3924300" y="2419350"/>
            <a:ext cx="669925" cy="6477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88" name="Line 20"/>
          <p:cNvSpPr>
            <a:spLocks noChangeShapeType="1"/>
          </p:cNvSpPr>
          <p:nvPr/>
        </p:nvSpPr>
        <p:spPr bwMode="auto">
          <a:xfrm flipH="1" flipV="1">
            <a:off x="4519613" y="2924175"/>
            <a:ext cx="744537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9" name="Line 21"/>
          <p:cNvSpPr>
            <a:spLocks noChangeShapeType="1"/>
          </p:cNvSpPr>
          <p:nvPr/>
        </p:nvSpPr>
        <p:spPr bwMode="auto">
          <a:xfrm flipH="1">
            <a:off x="4594225" y="2708275"/>
            <a:ext cx="744538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90" name="Line 22"/>
          <p:cNvSpPr>
            <a:spLocks noChangeShapeType="1"/>
          </p:cNvSpPr>
          <p:nvPr/>
        </p:nvSpPr>
        <p:spPr bwMode="auto">
          <a:xfrm flipH="1">
            <a:off x="4519613" y="2203450"/>
            <a:ext cx="669925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91" name="Line 23"/>
          <p:cNvSpPr>
            <a:spLocks noChangeShapeType="1"/>
          </p:cNvSpPr>
          <p:nvPr/>
        </p:nvSpPr>
        <p:spPr bwMode="auto">
          <a:xfrm flipH="1">
            <a:off x="4370388" y="1844675"/>
            <a:ext cx="373062" cy="574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92" name="Line 24"/>
          <p:cNvSpPr>
            <a:spLocks noChangeShapeType="1"/>
          </p:cNvSpPr>
          <p:nvPr/>
        </p:nvSpPr>
        <p:spPr bwMode="auto">
          <a:xfrm>
            <a:off x="4073525" y="1771650"/>
            <a:ext cx="74613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93" name="Oval 25"/>
          <p:cNvSpPr>
            <a:spLocks noChangeArrowheads="1"/>
          </p:cNvSpPr>
          <p:nvPr/>
        </p:nvSpPr>
        <p:spPr bwMode="auto">
          <a:xfrm flipH="1" flipV="1">
            <a:off x="4730750" y="5424488"/>
            <a:ext cx="293688" cy="284162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94" name="Oval 26"/>
          <p:cNvSpPr>
            <a:spLocks noChangeArrowheads="1"/>
          </p:cNvSpPr>
          <p:nvPr/>
        </p:nvSpPr>
        <p:spPr bwMode="auto">
          <a:xfrm flipH="1" flipV="1">
            <a:off x="5246688" y="4999038"/>
            <a:ext cx="292100" cy="28257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95" name="Oval 27"/>
          <p:cNvSpPr>
            <a:spLocks noChangeArrowheads="1"/>
          </p:cNvSpPr>
          <p:nvPr/>
        </p:nvSpPr>
        <p:spPr bwMode="auto">
          <a:xfrm flipH="1" flipV="1">
            <a:off x="5392738" y="4429125"/>
            <a:ext cx="293687" cy="28416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96" name="Oval 28"/>
          <p:cNvSpPr>
            <a:spLocks noChangeArrowheads="1"/>
          </p:cNvSpPr>
          <p:nvPr/>
        </p:nvSpPr>
        <p:spPr bwMode="auto">
          <a:xfrm flipH="1" flipV="1">
            <a:off x="5318125" y="3860800"/>
            <a:ext cx="293688" cy="28416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97" name="Oval 29"/>
          <p:cNvSpPr>
            <a:spLocks noChangeArrowheads="1"/>
          </p:cNvSpPr>
          <p:nvPr/>
        </p:nvSpPr>
        <p:spPr bwMode="auto">
          <a:xfrm flipH="1" flipV="1">
            <a:off x="3997325" y="5494338"/>
            <a:ext cx="293688" cy="284162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98" name="Oval 30"/>
          <p:cNvSpPr>
            <a:spLocks noChangeArrowheads="1"/>
          </p:cNvSpPr>
          <p:nvPr/>
        </p:nvSpPr>
        <p:spPr bwMode="auto">
          <a:xfrm flipH="1" flipV="1">
            <a:off x="3995738" y="4216400"/>
            <a:ext cx="660400" cy="639763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99" name="Line 31"/>
          <p:cNvSpPr>
            <a:spLocks noChangeShapeType="1"/>
          </p:cNvSpPr>
          <p:nvPr/>
        </p:nvSpPr>
        <p:spPr bwMode="auto">
          <a:xfrm flipH="1">
            <a:off x="4583113" y="4073525"/>
            <a:ext cx="735012" cy="284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00" name="Line 32"/>
          <p:cNvSpPr>
            <a:spLocks noChangeShapeType="1"/>
          </p:cNvSpPr>
          <p:nvPr/>
        </p:nvSpPr>
        <p:spPr bwMode="auto">
          <a:xfrm flipH="1" flipV="1">
            <a:off x="4656138" y="4568825"/>
            <a:ext cx="735012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01" name="Line 33"/>
          <p:cNvSpPr>
            <a:spLocks noChangeShapeType="1"/>
          </p:cNvSpPr>
          <p:nvPr/>
        </p:nvSpPr>
        <p:spPr bwMode="auto">
          <a:xfrm flipH="1" flipV="1">
            <a:off x="4583113" y="4713288"/>
            <a:ext cx="661987" cy="355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02" name="Line 34"/>
          <p:cNvSpPr>
            <a:spLocks noChangeShapeType="1"/>
          </p:cNvSpPr>
          <p:nvPr/>
        </p:nvSpPr>
        <p:spPr bwMode="auto">
          <a:xfrm flipH="1" flipV="1">
            <a:off x="4435475" y="4856163"/>
            <a:ext cx="368300" cy="5667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03" name="Line 35"/>
          <p:cNvSpPr>
            <a:spLocks noChangeShapeType="1"/>
          </p:cNvSpPr>
          <p:nvPr/>
        </p:nvSpPr>
        <p:spPr bwMode="auto">
          <a:xfrm flipV="1">
            <a:off x="4143375" y="4856163"/>
            <a:ext cx="73025" cy="638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04" name="Oval 36"/>
          <p:cNvSpPr>
            <a:spLocks noChangeArrowheads="1"/>
          </p:cNvSpPr>
          <p:nvPr/>
        </p:nvSpPr>
        <p:spPr bwMode="auto">
          <a:xfrm flipV="1">
            <a:off x="1954213" y="5434013"/>
            <a:ext cx="307975" cy="296862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05" name="Oval 37"/>
          <p:cNvSpPr>
            <a:spLocks noChangeArrowheads="1"/>
          </p:cNvSpPr>
          <p:nvPr/>
        </p:nvSpPr>
        <p:spPr bwMode="auto">
          <a:xfrm flipV="1">
            <a:off x="1414463" y="4984750"/>
            <a:ext cx="307975" cy="29845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06" name="Oval 38"/>
          <p:cNvSpPr>
            <a:spLocks noChangeArrowheads="1"/>
          </p:cNvSpPr>
          <p:nvPr/>
        </p:nvSpPr>
        <p:spPr bwMode="auto">
          <a:xfrm flipV="1">
            <a:off x="1258888" y="4387850"/>
            <a:ext cx="307975" cy="29686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07" name="Oval 39"/>
          <p:cNvSpPr>
            <a:spLocks noChangeArrowheads="1"/>
          </p:cNvSpPr>
          <p:nvPr/>
        </p:nvSpPr>
        <p:spPr bwMode="auto">
          <a:xfrm flipV="1">
            <a:off x="1336675" y="3789363"/>
            <a:ext cx="307975" cy="29845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08" name="Oval 40"/>
          <p:cNvSpPr>
            <a:spLocks noChangeArrowheads="1"/>
          </p:cNvSpPr>
          <p:nvPr/>
        </p:nvSpPr>
        <p:spPr bwMode="auto">
          <a:xfrm flipV="1">
            <a:off x="2725738" y="5507038"/>
            <a:ext cx="307975" cy="29845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09" name="Oval 41"/>
          <p:cNvSpPr>
            <a:spLocks noChangeArrowheads="1"/>
          </p:cNvSpPr>
          <p:nvPr/>
        </p:nvSpPr>
        <p:spPr bwMode="auto">
          <a:xfrm flipV="1">
            <a:off x="2341563" y="4164013"/>
            <a:ext cx="693737" cy="671512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10" name="Line 42"/>
          <p:cNvSpPr>
            <a:spLocks noChangeShapeType="1"/>
          </p:cNvSpPr>
          <p:nvPr/>
        </p:nvSpPr>
        <p:spPr bwMode="auto">
          <a:xfrm>
            <a:off x="1644650" y="4013200"/>
            <a:ext cx="773113" cy="298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11" name="Line 43"/>
          <p:cNvSpPr>
            <a:spLocks noChangeShapeType="1"/>
          </p:cNvSpPr>
          <p:nvPr/>
        </p:nvSpPr>
        <p:spPr bwMode="auto">
          <a:xfrm flipV="1">
            <a:off x="1568450" y="4533900"/>
            <a:ext cx="773113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12" name="Line 44"/>
          <p:cNvSpPr>
            <a:spLocks noChangeShapeType="1"/>
          </p:cNvSpPr>
          <p:nvPr/>
        </p:nvSpPr>
        <p:spPr bwMode="auto">
          <a:xfrm flipV="1">
            <a:off x="1724025" y="4684713"/>
            <a:ext cx="693738" cy="374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13" name="Line 45"/>
          <p:cNvSpPr>
            <a:spLocks noChangeShapeType="1"/>
          </p:cNvSpPr>
          <p:nvPr/>
        </p:nvSpPr>
        <p:spPr bwMode="auto">
          <a:xfrm flipV="1">
            <a:off x="2185988" y="4835525"/>
            <a:ext cx="385762" cy="595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14" name="Line 46"/>
          <p:cNvSpPr>
            <a:spLocks noChangeShapeType="1"/>
          </p:cNvSpPr>
          <p:nvPr/>
        </p:nvSpPr>
        <p:spPr bwMode="auto">
          <a:xfrm flipH="1" flipV="1">
            <a:off x="2803525" y="4835525"/>
            <a:ext cx="76200" cy="6715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15" name="Line 47"/>
          <p:cNvSpPr>
            <a:spLocks noChangeShapeType="1"/>
          </p:cNvSpPr>
          <p:nvPr/>
        </p:nvSpPr>
        <p:spPr bwMode="auto">
          <a:xfrm>
            <a:off x="2555875" y="3213100"/>
            <a:ext cx="71438" cy="935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16" name="Line 48"/>
          <p:cNvSpPr>
            <a:spLocks noChangeShapeType="1"/>
          </p:cNvSpPr>
          <p:nvPr/>
        </p:nvSpPr>
        <p:spPr bwMode="auto">
          <a:xfrm>
            <a:off x="2916238" y="2781300"/>
            <a:ext cx="10080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17" name="Line 49"/>
          <p:cNvSpPr>
            <a:spLocks noChangeShapeType="1"/>
          </p:cNvSpPr>
          <p:nvPr/>
        </p:nvSpPr>
        <p:spPr bwMode="auto">
          <a:xfrm>
            <a:off x="4284663" y="3068638"/>
            <a:ext cx="71437" cy="1152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18" name="Line 50"/>
          <p:cNvSpPr>
            <a:spLocks noChangeShapeType="1"/>
          </p:cNvSpPr>
          <p:nvPr/>
        </p:nvSpPr>
        <p:spPr bwMode="auto">
          <a:xfrm flipH="1" flipV="1">
            <a:off x="3059113" y="4508500"/>
            <a:ext cx="936625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7219" name="Group 52"/>
          <p:cNvGrpSpPr>
            <a:grpSpLocks/>
          </p:cNvGrpSpPr>
          <p:nvPr/>
        </p:nvGrpSpPr>
        <p:grpSpPr bwMode="auto">
          <a:xfrm>
            <a:off x="5373688" y="3408363"/>
            <a:ext cx="0" cy="22225"/>
            <a:chOff x="3243" y="2006"/>
            <a:chExt cx="2309" cy="1560"/>
          </a:xfrm>
        </p:grpSpPr>
        <p:pic>
          <p:nvPicPr>
            <p:cNvPr id="7225" name="Picture 53" descr="Skype Headset"/>
            <p:cNvPicPr preferRelativeResize="0"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243" y="2296"/>
              <a:ext cx="453" cy="453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7226" name="Picture 54" descr="ajmone"/>
            <p:cNvPicPr preferRelativeResize="0"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422" y="2006"/>
              <a:ext cx="1130" cy="1560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</p:pic>
      </p:grpSp>
      <p:pic>
        <p:nvPicPr>
          <p:cNvPr id="7220" name="Picture 56" descr="Skype Headset"/>
          <p:cNvPicPr preferRelativeResize="0">
            <a:picLocks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847850" y="5084763"/>
            <a:ext cx="852488" cy="931862"/>
          </a:xfrm>
          <a:solidFill>
            <a:srgbClr val="FFFF99"/>
          </a:solidFill>
        </p:spPr>
      </p:pic>
      <p:cxnSp>
        <p:nvCxnSpPr>
          <p:cNvPr id="7221" name="AutoShape 57"/>
          <p:cNvCxnSpPr>
            <a:cxnSpLocks noChangeShapeType="1"/>
          </p:cNvCxnSpPr>
          <p:nvPr/>
        </p:nvCxnSpPr>
        <p:spPr bwMode="auto">
          <a:xfrm flipV="1">
            <a:off x="2627313" y="4318000"/>
            <a:ext cx="2822575" cy="1271588"/>
          </a:xfrm>
          <a:prstGeom prst="curvedConnector2">
            <a:avLst/>
          </a:prstGeom>
          <a:noFill/>
          <a:ln w="85725">
            <a:solidFill>
              <a:srgbClr val="FF6600"/>
            </a:solidFill>
            <a:round/>
            <a:headEnd type="none" w="lg" len="lg"/>
            <a:tailEnd type="triangle" w="lg" len="lg"/>
          </a:ln>
        </p:spPr>
      </p:cxnSp>
      <p:cxnSp>
        <p:nvCxnSpPr>
          <p:cNvPr id="7222" name="AutoShape 58"/>
          <p:cNvCxnSpPr>
            <a:cxnSpLocks noChangeShapeType="1"/>
          </p:cNvCxnSpPr>
          <p:nvPr/>
        </p:nvCxnSpPr>
        <p:spPr bwMode="auto">
          <a:xfrm rot="10800000" flipV="1">
            <a:off x="2179638" y="4017963"/>
            <a:ext cx="2968625" cy="1211262"/>
          </a:xfrm>
          <a:prstGeom prst="curvedConnector2">
            <a:avLst/>
          </a:prstGeom>
          <a:noFill/>
          <a:ln w="85725">
            <a:solidFill>
              <a:srgbClr val="FF6600"/>
            </a:solidFill>
            <a:round/>
            <a:headEnd type="none" w="lg" len="lg"/>
            <a:tailEnd type="triangle" w="lg" len="lg"/>
          </a:ln>
        </p:spPr>
      </p:cxnSp>
      <p:pic>
        <p:nvPicPr>
          <p:cNvPr id="7223" name="Picture 60"/>
          <p:cNvPicPr>
            <a:picLocks noChangeAspect="1" noChangeArrowheads="1"/>
          </p:cNvPicPr>
          <p:nvPr>
            <p:ph sz="quarter" idx="3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5148263" y="3573463"/>
            <a:ext cx="723900" cy="723900"/>
          </a:xfrm>
          <a:noFill/>
        </p:spPr>
      </p:pic>
      <p:sp>
        <p:nvSpPr>
          <p:cNvPr id="7224" name="Rectangle 61"/>
          <p:cNvSpPr>
            <a:spLocks noChangeArrowheads="1"/>
          </p:cNvSpPr>
          <p:nvPr/>
        </p:nvSpPr>
        <p:spPr bwMode="auto">
          <a:xfrm>
            <a:off x="5867400" y="1412875"/>
            <a:ext cx="3087688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eaLnBrk="0" hangingPunct="0">
              <a:spcBef>
                <a:spcPct val="20000"/>
              </a:spcBef>
              <a:buFontTx/>
              <a:buChar char="•"/>
            </a:pPr>
            <a:r>
              <a:rPr lang="it-IT" altLang="zh-CN" sz="2400">
                <a:ea typeface="SimSun" pitchFamily="2" charset="-122"/>
              </a:rPr>
              <a:t>Architecture</a:t>
            </a:r>
            <a:endParaRPr lang="en-US" altLang="zh-CN" sz="2400">
              <a:ea typeface="SimSun" pitchFamily="2" charset="-122"/>
            </a:endParaRPr>
          </a:p>
          <a:p>
            <a:pPr marL="742950" lvl="1" indent="-285750" algn="l" eaLnBrk="0" hangingPunct="0">
              <a:spcBef>
                <a:spcPct val="20000"/>
              </a:spcBef>
              <a:buFontTx/>
              <a:buChar char="–"/>
            </a:pPr>
            <a:r>
              <a:rPr lang="it-IT" altLang="zh-CN" sz="2000">
                <a:ea typeface="SimSun" pitchFamily="2" charset="-122"/>
              </a:rPr>
              <a:t>P2P design</a:t>
            </a:r>
          </a:p>
          <a:p>
            <a:pPr marL="342900" indent="-342900" algn="l" eaLnBrk="0" hangingPunct="0">
              <a:spcBef>
                <a:spcPct val="20000"/>
              </a:spcBef>
              <a:buFontTx/>
              <a:buChar char="•"/>
            </a:pPr>
            <a:endParaRPr lang="en-US" altLang="zh-CN" sz="2400">
              <a:ea typeface="SimSun" pitchFamily="2" charset="-122"/>
            </a:endParaRPr>
          </a:p>
          <a:p>
            <a:pPr marL="342900" indent="-342900" algn="l" eaLnBrk="0" hangingPunct="0">
              <a:spcBef>
                <a:spcPct val="20000"/>
              </a:spcBef>
              <a:buFontTx/>
              <a:buChar char="•"/>
            </a:pPr>
            <a:r>
              <a:rPr lang="en-US" altLang="zh-CN" sz="2400" b="1">
                <a:solidFill>
                  <a:srgbClr val="FF6600"/>
                </a:solidFill>
                <a:ea typeface="SimSun" pitchFamily="2" charset="-122"/>
              </a:rPr>
              <a:t>Service traffic</a:t>
            </a:r>
          </a:p>
          <a:p>
            <a:pPr marL="742950" lvl="1" indent="-285750" algn="l" eaLnBrk="0" hangingPunct="0">
              <a:spcBef>
                <a:spcPct val="20000"/>
              </a:spcBef>
              <a:buFontTx/>
              <a:buChar char="–"/>
            </a:pPr>
            <a:r>
              <a:rPr lang="it-IT" altLang="zh-CN" sz="2000">
                <a:ea typeface="SimSun" pitchFamily="2" charset="-122"/>
              </a:rPr>
              <a:t>Voice calls</a:t>
            </a:r>
          </a:p>
          <a:p>
            <a:pPr marL="742950" lvl="1" indent="-285750" algn="l" eaLnBrk="0" hangingPunct="0">
              <a:spcBef>
                <a:spcPct val="20000"/>
              </a:spcBef>
              <a:buFontTx/>
              <a:buChar char="–"/>
            </a:pPr>
            <a:r>
              <a:rPr lang="it-IT" altLang="zh-CN" sz="2000">
                <a:ea typeface="SimSun" pitchFamily="2" charset="-122"/>
              </a:rPr>
              <a:t>Video calls</a:t>
            </a:r>
          </a:p>
          <a:p>
            <a:pPr marL="742950" lvl="1" indent="-285750" algn="l" eaLnBrk="0" hangingPunct="0">
              <a:spcBef>
                <a:spcPct val="20000"/>
              </a:spcBef>
              <a:buFontTx/>
              <a:buChar char="–"/>
            </a:pPr>
            <a:r>
              <a:rPr lang="it-IT" altLang="zh-CN" sz="2000">
                <a:ea typeface="SimSun" pitchFamily="2" charset="-122"/>
              </a:rPr>
              <a:t>Chat</a:t>
            </a:r>
          </a:p>
          <a:p>
            <a:pPr marL="742950" lvl="1" indent="-285750" algn="l" eaLnBrk="0" hangingPunct="0">
              <a:spcBef>
                <a:spcPct val="20000"/>
              </a:spcBef>
              <a:buFontTx/>
              <a:buChar char="–"/>
            </a:pPr>
            <a:r>
              <a:rPr lang="it-IT" altLang="zh-CN" sz="2000">
                <a:ea typeface="SimSun" pitchFamily="2" charset="-122"/>
              </a:rPr>
              <a:t>Data transmission </a:t>
            </a:r>
          </a:p>
          <a:p>
            <a:pPr marL="742950" lvl="1" indent="-285750" algn="l" eaLnBrk="0" hangingPunct="0">
              <a:spcBef>
                <a:spcPct val="20000"/>
              </a:spcBef>
              <a:buFontTx/>
              <a:buChar char="–"/>
            </a:pPr>
            <a:r>
              <a:rPr lang="it-IT" altLang="zh-CN" sz="2000">
                <a:ea typeface="SimSun" pitchFamily="2" charset="-122"/>
              </a:rPr>
              <a:t>Skypeout/Skypein</a:t>
            </a:r>
          </a:p>
          <a:p>
            <a:pPr marL="742950" lvl="1" indent="-285750" algn="l" eaLnBrk="0" hangingPunct="0">
              <a:spcBef>
                <a:spcPct val="20000"/>
              </a:spcBef>
              <a:buFontTx/>
              <a:buChar char="–"/>
            </a:pPr>
            <a:endParaRPr lang="it-IT" altLang="zh-CN" sz="2000">
              <a:ea typeface="SimSun" pitchFamily="2" charset="-122"/>
            </a:endParaRPr>
          </a:p>
          <a:p>
            <a:pPr marL="742950" lvl="1" indent="-285750" algn="l" eaLnBrk="0" hangingPunct="0">
              <a:spcBef>
                <a:spcPct val="20000"/>
              </a:spcBef>
              <a:buFontTx/>
              <a:buChar char="–"/>
            </a:pPr>
            <a:endParaRPr lang="en-US" altLang="zh-CN" sz="2000">
              <a:ea typeface="SimSun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en-US" smtClean="0"/>
              <a:t>Skype for Dummies</a:t>
            </a:r>
          </a:p>
        </p:txBody>
      </p:sp>
      <p:sp>
        <p:nvSpPr>
          <p:cNvPr id="8195" name="Oval 3"/>
          <p:cNvSpPr>
            <a:spLocks noChangeArrowheads="1"/>
          </p:cNvSpPr>
          <p:nvPr/>
        </p:nvSpPr>
        <p:spPr bwMode="auto">
          <a:xfrm>
            <a:off x="1860550" y="1630363"/>
            <a:ext cx="298450" cy="296862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6" name="Oval 4"/>
          <p:cNvSpPr>
            <a:spLocks noChangeArrowheads="1"/>
          </p:cNvSpPr>
          <p:nvPr/>
        </p:nvSpPr>
        <p:spPr bwMode="auto">
          <a:xfrm>
            <a:off x="1336675" y="2078038"/>
            <a:ext cx="298450" cy="29845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7" name="Oval 5"/>
          <p:cNvSpPr>
            <a:spLocks noChangeArrowheads="1"/>
          </p:cNvSpPr>
          <p:nvPr/>
        </p:nvSpPr>
        <p:spPr bwMode="auto">
          <a:xfrm>
            <a:off x="1187450" y="2676525"/>
            <a:ext cx="298450" cy="29686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8" name="Oval 6"/>
          <p:cNvSpPr>
            <a:spLocks noChangeArrowheads="1"/>
          </p:cNvSpPr>
          <p:nvPr/>
        </p:nvSpPr>
        <p:spPr bwMode="auto">
          <a:xfrm>
            <a:off x="1263650" y="3273425"/>
            <a:ext cx="296863" cy="29845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9" name="Oval 7"/>
          <p:cNvSpPr>
            <a:spLocks noChangeArrowheads="1"/>
          </p:cNvSpPr>
          <p:nvPr/>
        </p:nvSpPr>
        <p:spPr bwMode="auto">
          <a:xfrm>
            <a:off x="2606675" y="1555750"/>
            <a:ext cx="298450" cy="29845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0" name="Oval 8"/>
          <p:cNvSpPr>
            <a:spLocks noChangeArrowheads="1"/>
          </p:cNvSpPr>
          <p:nvPr/>
        </p:nvSpPr>
        <p:spPr bwMode="auto">
          <a:xfrm>
            <a:off x="2235200" y="2525713"/>
            <a:ext cx="671513" cy="671512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1" name="Line 9"/>
          <p:cNvSpPr>
            <a:spLocks noChangeShapeType="1"/>
          </p:cNvSpPr>
          <p:nvPr/>
        </p:nvSpPr>
        <p:spPr bwMode="auto">
          <a:xfrm flipV="1">
            <a:off x="1560513" y="3049588"/>
            <a:ext cx="747712" cy="298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2" name="Line 10"/>
          <p:cNvSpPr>
            <a:spLocks noChangeShapeType="1"/>
          </p:cNvSpPr>
          <p:nvPr/>
        </p:nvSpPr>
        <p:spPr bwMode="auto">
          <a:xfrm>
            <a:off x="1487488" y="2825750"/>
            <a:ext cx="7477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3" name="Line 11"/>
          <p:cNvSpPr>
            <a:spLocks noChangeShapeType="1"/>
          </p:cNvSpPr>
          <p:nvPr/>
        </p:nvSpPr>
        <p:spPr bwMode="auto">
          <a:xfrm>
            <a:off x="1636713" y="2301875"/>
            <a:ext cx="671512" cy="374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4" name="Line 12"/>
          <p:cNvSpPr>
            <a:spLocks noChangeShapeType="1"/>
          </p:cNvSpPr>
          <p:nvPr/>
        </p:nvSpPr>
        <p:spPr bwMode="auto">
          <a:xfrm>
            <a:off x="2084388" y="1930400"/>
            <a:ext cx="374650" cy="595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5" name="Line 13"/>
          <p:cNvSpPr>
            <a:spLocks noChangeShapeType="1"/>
          </p:cNvSpPr>
          <p:nvPr/>
        </p:nvSpPr>
        <p:spPr bwMode="auto">
          <a:xfrm flipH="1">
            <a:off x="2682875" y="1854200"/>
            <a:ext cx="74613" cy="6715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6" name="Oval 14"/>
          <p:cNvSpPr>
            <a:spLocks noChangeArrowheads="1"/>
          </p:cNvSpPr>
          <p:nvPr/>
        </p:nvSpPr>
        <p:spPr bwMode="auto">
          <a:xfrm flipH="1">
            <a:off x="4668838" y="1555750"/>
            <a:ext cx="296862" cy="28733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7" name="Oval 15"/>
          <p:cNvSpPr>
            <a:spLocks noChangeArrowheads="1"/>
          </p:cNvSpPr>
          <p:nvPr/>
        </p:nvSpPr>
        <p:spPr bwMode="auto">
          <a:xfrm flipH="1">
            <a:off x="5191125" y="1987550"/>
            <a:ext cx="296863" cy="28733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8" name="Oval 16"/>
          <p:cNvSpPr>
            <a:spLocks noChangeArrowheads="1"/>
          </p:cNvSpPr>
          <p:nvPr/>
        </p:nvSpPr>
        <p:spPr bwMode="auto">
          <a:xfrm flipH="1">
            <a:off x="5340350" y="2563813"/>
            <a:ext cx="296863" cy="28733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9" name="Oval 17"/>
          <p:cNvSpPr>
            <a:spLocks noChangeArrowheads="1"/>
          </p:cNvSpPr>
          <p:nvPr/>
        </p:nvSpPr>
        <p:spPr bwMode="auto">
          <a:xfrm flipH="1">
            <a:off x="5264150" y="3140075"/>
            <a:ext cx="296863" cy="28733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10" name="Oval 18"/>
          <p:cNvSpPr>
            <a:spLocks noChangeArrowheads="1"/>
          </p:cNvSpPr>
          <p:nvPr/>
        </p:nvSpPr>
        <p:spPr bwMode="auto">
          <a:xfrm flipH="1">
            <a:off x="3925888" y="1484313"/>
            <a:ext cx="296862" cy="28733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11" name="Oval 19"/>
          <p:cNvSpPr>
            <a:spLocks noChangeArrowheads="1"/>
          </p:cNvSpPr>
          <p:nvPr/>
        </p:nvSpPr>
        <p:spPr bwMode="auto">
          <a:xfrm flipH="1">
            <a:off x="3924300" y="2419350"/>
            <a:ext cx="669925" cy="6477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12" name="Line 20"/>
          <p:cNvSpPr>
            <a:spLocks noChangeShapeType="1"/>
          </p:cNvSpPr>
          <p:nvPr/>
        </p:nvSpPr>
        <p:spPr bwMode="auto">
          <a:xfrm flipH="1" flipV="1">
            <a:off x="4519613" y="2924175"/>
            <a:ext cx="744537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3" name="Line 21"/>
          <p:cNvSpPr>
            <a:spLocks noChangeShapeType="1"/>
          </p:cNvSpPr>
          <p:nvPr/>
        </p:nvSpPr>
        <p:spPr bwMode="auto">
          <a:xfrm flipH="1">
            <a:off x="4594225" y="2708275"/>
            <a:ext cx="744538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4" name="Line 22"/>
          <p:cNvSpPr>
            <a:spLocks noChangeShapeType="1"/>
          </p:cNvSpPr>
          <p:nvPr/>
        </p:nvSpPr>
        <p:spPr bwMode="auto">
          <a:xfrm flipH="1">
            <a:off x="4519613" y="2203450"/>
            <a:ext cx="669925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5" name="Line 23"/>
          <p:cNvSpPr>
            <a:spLocks noChangeShapeType="1"/>
          </p:cNvSpPr>
          <p:nvPr/>
        </p:nvSpPr>
        <p:spPr bwMode="auto">
          <a:xfrm flipH="1">
            <a:off x="4370388" y="1844675"/>
            <a:ext cx="373062" cy="574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6" name="Line 24"/>
          <p:cNvSpPr>
            <a:spLocks noChangeShapeType="1"/>
          </p:cNvSpPr>
          <p:nvPr/>
        </p:nvSpPr>
        <p:spPr bwMode="auto">
          <a:xfrm>
            <a:off x="4073525" y="1771650"/>
            <a:ext cx="74613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7" name="Oval 25"/>
          <p:cNvSpPr>
            <a:spLocks noChangeArrowheads="1"/>
          </p:cNvSpPr>
          <p:nvPr/>
        </p:nvSpPr>
        <p:spPr bwMode="auto">
          <a:xfrm flipH="1" flipV="1">
            <a:off x="4730750" y="5424488"/>
            <a:ext cx="293688" cy="284162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18" name="Oval 26"/>
          <p:cNvSpPr>
            <a:spLocks noChangeArrowheads="1"/>
          </p:cNvSpPr>
          <p:nvPr/>
        </p:nvSpPr>
        <p:spPr bwMode="auto">
          <a:xfrm flipH="1" flipV="1">
            <a:off x="5246688" y="4999038"/>
            <a:ext cx="292100" cy="28257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19" name="Oval 27"/>
          <p:cNvSpPr>
            <a:spLocks noChangeArrowheads="1"/>
          </p:cNvSpPr>
          <p:nvPr/>
        </p:nvSpPr>
        <p:spPr bwMode="auto">
          <a:xfrm flipH="1" flipV="1">
            <a:off x="5392738" y="4429125"/>
            <a:ext cx="293687" cy="28416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20" name="Oval 28"/>
          <p:cNvSpPr>
            <a:spLocks noChangeArrowheads="1"/>
          </p:cNvSpPr>
          <p:nvPr/>
        </p:nvSpPr>
        <p:spPr bwMode="auto">
          <a:xfrm flipH="1" flipV="1">
            <a:off x="5318125" y="3860800"/>
            <a:ext cx="293688" cy="28416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21" name="Oval 29"/>
          <p:cNvSpPr>
            <a:spLocks noChangeArrowheads="1"/>
          </p:cNvSpPr>
          <p:nvPr/>
        </p:nvSpPr>
        <p:spPr bwMode="auto">
          <a:xfrm flipH="1" flipV="1">
            <a:off x="3997325" y="5494338"/>
            <a:ext cx="293688" cy="284162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22" name="Oval 30"/>
          <p:cNvSpPr>
            <a:spLocks noChangeArrowheads="1"/>
          </p:cNvSpPr>
          <p:nvPr/>
        </p:nvSpPr>
        <p:spPr bwMode="auto">
          <a:xfrm flipH="1" flipV="1">
            <a:off x="3995738" y="4216400"/>
            <a:ext cx="660400" cy="639763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23" name="Line 31"/>
          <p:cNvSpPr>
            <a:spLocks noChangeShapeType="1"/>
          </p:cNvSpPr>
          <p:nvPr/>
        </p:nvSpPr>
        <p:spPr bwMode="auto">
          <a:xfrm flipH="1">
            <a:off x="4583113" y="4073525"/>
            <a:ext cx="735012" cy="284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4" name="Line 32"/>
          <p:cNvSpPr>
            <a:spLocks noChangeShapeType="1"/>
          </p:cNvSpPr>
          <p:nvPr/>
        </p:nvSpPr>
        <p:spPr bwMode="auto">
          <a:xfrm flipH="1" flipV="1">
            <a:off x="4656138" y="4568825"/>
            <a:ext cx="735012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5" name="Line 33"/>
          <p:cNvSpPr>
            <a:spLocks noChangeShapeType="1"/>
          </p:cNvSpPr>
          <p:nvPr/>
        </p:nvSpPr>
        <p:spPr bwMode="auto">
          <a:xfrm flipH="1" flipV="1">
            <a:off x="4583113" y="4713288"/>
            <a:ext cx="661987" cy="355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6" name="Line 34"/>
          <p:cNvSpPr>
            <a:spLocks noChangeShapeType="1"/>
          </p:cNvSpPr>
          <p:nvPr/>
        </p:nvSpPr>
        <p:spPr bwMode="auto">
          <a:xfrm flipH="1" flipV="1">
            <a:off x="4435475" y="4856163"/>
            <a:ext cx="368300" cy="5667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7" name="Line 35"/>
          <p:cNvSpPr>
            <a:spLocks noChangeShapeType="1"/>
          </p:cNvSpPr>
          <p:nvPr/>
        </p:nvSpPr>
        <p:spPr bwMode="auto">
          <a:xfrm flipV="1">
            <a:off x="4143375" y="4856163"/>
            <a:ext cx="73025" cy="638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8" name="Oval 36"/>
          <p:cNvSpPr>
            <a:spLocks noChangeArrowheads="1"/>
          </p:cNvSpPr>
          <p:nvPr/>
        </p:nvSpPr>
        <p:spPr bwMode="auto">
          <a:xfrm flipV="1">
            <a:off x="1954213" y="5434013"/>
            <a:ext cx="307975" cy="296862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29" name="Oval 37"/>
          <p:cNvSpPr>
            <a:spLocks noChangeArrowheads="1"/>
          </p:cNvSpPr>
          <p:nvPr/>
        </p:nvSpPr>
        <p:spPr bwMode="auto">
          <a:xfrm flipV="1">
            <a:off x="1414463" y="4984750"/>
            <a:ext cx="307975" cy="29845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30" name="Oval 38"/>
          <p:cNvSpPr>
            <a:spLocks noChangeArrowheads="1"/>
          </p:cNvSpPr>
          <p:nvPr/>
        </p:nvSpPr>
        <p:spPr bwMode="auto">
          <a:xfrm flipV="1">
            <a:off x="1258888" y="4387850"/>
            <a:ext cx="307975" cy="29686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31" name="Oval 39"/>
          <p:cNvSpPr>
            <a:spLocks noChangeArrowheads="1"/>
          </p:cNvSpPr>
          <p:nvPr/>
        </p:nvSpPr>
        <p:spPr bwMode="auto">
          <a:xfrm flipV="1">
            <a:off x="1336675" y="3789363"/>
            <a:ext cx="307975" cy="29845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32" name="Oval 40"/>
          <p:cNvSpPr>
            <a:spLocks noChangeArrowheads="1"/>
          </p:cNvSpPr>
          <p:nvPr/>
        </p:nvSpPr>
        <p:spPr bwMode="auto">
          <a:xfrm flipV="1">
            <a:off x="2725738" y="5507038"/>
            <a:ext cx="307975" cy="29845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33" name="Oval 41"/>
          <p:cNvSpPr>
            <a:spLocks noChangeArrowheads="1"/>
          </p:cNvSpPr>
          <p:nvPr/>
        </p:nvSpPr>
        <p:spPr bwMode="auto">
          <a:xfrm flipV="1">
            <a:off x="2341563" y="4164013"/>
            <a:ext cx="693737" cy="671512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34" name="Line 42"/>
          <p:cNvSpPr>
            <a:spLocks noChangeShapeType="1"/>
          </p:cNvSpPr>
          <p:nvPr/>
        </p:nvSpPr>
        <p:spPr bwMode="auto">
          <a:xfrm>
            <a:off x="1644650" y="4013200"/>
            <a:ext cx="773113" cy="298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35" name="Line 43"/>
          <p:cNvSpPr>
            <a:spLocks noChangeShapeType="1"/>
          </p:cNvSpPr>
          <p:nvPr/>
        </p:nvSpPr>
        <p:spPr bwMode="auto">
          <a:xfrm flipV="1">
            <a:off x="1568450" y="4533900"/>
            <a:ext cx="773113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36" name="Line 44"/>
          <p:cNvSpPr>
            <a:spLocks noChangeShapeType="1"/>
          </p:cNvSpPr>
          <p:nvPr/>
        </p:nvSpPr>
        <p:spPr bwMode="auto">
          <a:xfrm flipV="1">
            <a:off x="1724025" y="4684713"/>
            <a:ext cx="693738" cy="374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37" name="Line 45"/>
          <p:cNvSpPr>
            <a:spLocks noChangeShapeType="1"/>
          </p:cNvSpPr>
          <p:nvPr/>
        </p:nvSpPr>
        <p:spPr bwMode="auto">
          <a:xfrm flipV="1">
            <a:off x="2185988" y="4835525"/>
            <a:ext cx="385762" cy="595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38" name="Line 46"/>
          <p:cNvSpPr>
            <a:spLocks noChangeShapeType="1"/>
          </p:cNvSpPr>
          <p:nvPr/>
        </p:nvSpPr>
        <p:spPr bwMode="auto">
          <a:xfrm flipH="1" flipV="1">
            <a:off x="2803525" y="4835525"/>
            <a:ext cx="76200" cy="6715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39" name="Line 47"/>
          <p:cNvSpPr>
            <a:spLocks noChangeShapeType="1"/>
          </p:cNvSpPr>
          <p:nvPr/>
        </p:nvSpPr>
        <p:spPr bwMode="auto">
          <a:xfrm>
            <a:off x="2555875" y="3213100"/>
            <a:ext cx="71438" cy="935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40" name="Line 48"/>
          <p:cNvSpPr>
            <a:spLocks noChangeShapeType="1"/>
          </p:cNvSpPr>
          <p:nvPr/>
        </p:nvSpPr>
        <p:spPr bwMode="auto">
          <a:xfrm>
            <a:off x="2916238" y="2781300"/>
            <a:ext cx="10080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41" name="Line 49"/>
          <p:cNvSpPr>
            <a:spLocks noChangeShapeType="1"/>
          </p:cNvSpPr>
          <p:nvPr/>
        </p:nvSpPr>
        <p:spPr bwMode="auto">
          <a:xfrm>
            <a:off x="4284663" y="3068638"/>
            <a:ext cx="71437" cy="1152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42" name="Line 50"/>
          <p:cNvSpPr>
            <a:spLocks noChangeShapeType="1"/>
          </p:cNvSpPr>
          <p:nvPr/>
        </p:nvSpPr>
        <p:spPr bwMode="auto">
          <a:xfrm flipH="1" flipV="1">
            <a:off x="3059113" y="4508500"/>
            <a:ext cx="936625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243" name="Group 51"/>
          <p:cNvGrpSpPr>
            <a:grpSpLocks/>
          </p:cNvGrpSpPr>
          <p:nvPr/>
        </p:nvGrpSpPr>
        <p:grpSpPr bwMode="auto">
          <a:xfrm>
            <a:off x="5373688" y="3408363"/>
            <a:ext cx="0" cy="22225"/>
            <a:chOff x="3243" y="2006"/>
            <a:chExt cx="2309" cy="1560"/>
          </a:xfrm>
        </p:grpSpPr>
        <p:pic>
          <p:nvPicPr>
            <p:cNvPr id="8252" name="Picture 52" descr="Skype Headset"/>
            <p:cNvPicPr preferRelativeResize="0"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243" y="2296"/>
              <a:ext cx="453" cy="453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8253" name="Picture 53" descr="ajmone"/>
            <p:cNvPicPr preferRelativeResize="0"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422" y="2006"/>
              <a:ext cx="1130" cy="1560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</p:pic>
      </p:grpSp>
      <p:pic>
        <p:nvPicPr>
          <p:cNvPr id="8244" name="Picture 54" descr="Skype Headset"/>
          <p:cNvPicPr preferRelativeResize="0">
            <a:picLocks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800225" y="5070475"/>
            <a:ext cx="852488" cy="931863"/>
          </a:xfrm>
          <a:solidFill>
            <a:srgbClr val="FFFF99"/>
          </a:solidFill>
        </p:spPr>
      </p:pic>
      <p:sp>
        <p:nvSpPr>
          <p:cNvPr id="8245" name="Rectangle 58"/>
          <p:cNvSpPr>
            <a:spLocks noChangeArrowheads="1"/>
          </p:cNvSpPr>
          <p:nvPr/>
        </p:nvSpPr>
        <p:spPr bwMode="auto">
          <a:xfrm>
            <a:off x="5867400" y="1412875"/>
            <a:ext cx="3087688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eaLnBrk="0" hangingPunct="0">
              <a:spcBef>
                <a:spcPct val="20000"/>
              </a:spcBef>
              <a:buFontTx/>
              <a:buChar char="•"/>
            </a:pPr>
            <a:r>
              <a:rPr lang="it-IT" altLang="zh-CN" sz="2400">
                <a:ea typeface="SimSun" pitchFamily="2" charset="-122"/>
              </a:rPr>
              <a:t>Architecture</a:t>
            </a:r>
            <a:endParaRPr lang="en-US" altLang="zh-CN" sz="2400">
              <a:ea typeface="SimSun" pitchFamily="2" charset="-122"/>
            </a:endParaRPr>
          </a:p>
          <a:p>
            <a:pPr marL="742950" lvl="1" indent="-285750" algn="l" eaLnBrk="0" hangingPunct="0">
              <a:spcBef>
                <a:spcPct val="20000"/>
              </a:spcBef>
              <a:buFontTx/>
              <a:buChar char="–"/>
            </a:pPr>
            <a:r>
              <a:rPr lang="it-IT" altLang="zh-CN" sz="2000">
                <a:ea typeface="SimSun" pitchFamily="2" charset="-122"/>
              </a:rPr>
              <a:t>P2P design</a:t>
            </a:r>
          </a:p>
          <a:p>
            <a:pPr marL="342900" indent="-342900" algn="l" eaLnBrk="0" hangingPunct="0">
              <a:spcBef>
                <a:spcPct val="20000"/>
              </a:spcBef>
              <a:buFontTx/>
              <a:buChar char="•"/>
            </a:pPr>
            <a:endParaRPr lang="en-US" altLang="zh-CN" sz="2400">
              <a:ea typeface="SimSun" pitchFamily="2" charset="-122"/>
            </a:endParaRPr>
          </a:p>
          <a:p>
            <a:pPr marL="342900" indent="-342900" algn="l" eaLnBrk="0" hangingPunct="0">
              <a:spcBef>
                <a:spcPct val="20000"/>
              </a:spcBef>
              <a:buFontTx/>
              <a:buChar char="•"/>
            </a:pPr>
            <a:r>
              <a:rPr lang="en-US" altLang="zh-CN" sz="2400" b="1">
                <a:solidFill>
                  <a:srgbClr val="FF6600"/>
                </a:solidFill>
                <a:ea typeface="SimSun" pitchFamily="2" charset="-122"/>
              </a:rPr>
              <a:t>Service traffic</a:t>
            </a:r>
          </a:p>
          <a:p>
            <a:pPr marL="742950" lvl="1" indent="-285750" algn="l" eaLnBrk="0" hangingPunct="0">
              <a:spcBef>
                <a:spcPct val="20000"/>
              </a:spcBef>
              <a:buFontTx/>
              <a:buChar char="–"/>
            </a:pPr>
            <a:r>
              <a:rPr lang="it-IT" altLang="zh-CN" sz="2000">
                <a:ea typeface="SimSun" pitchFamily="2" charset="-122"/>
              </a:rPr>
              <a:t>Voice calls</a:t>
            </a:r>
          </a:p>
          <a:p>
            <a:pPr marL="742950" lvl="1" indent="-285750" algn="l" eaLnBrk="0" hangingPunct="0">
              <a:spcBef>
                <a:spcPct val="20000"/>
              </a:spcBef>
              <a:buFontTx/>
              <a:buChar char="–"/>
            </a:pPr>
            <a:r>
              <a:rPr lang="it-IT" altLang="zh-CN" sz="2000">
                <a:ea typeface="SimSun" pitchFamily="2" charset="-122"/>
              </a:rPr>
              <a:t>Video calls</a:t>
            </a:r>
          </a:p>
          <a:p>
            <a:pPr marL="742950" lvl="1" indent="-285750" algn="l" eaLnBrk="0" hangingPunct="0">
              <a:spcBef>
                <a:spcPct val="20000"/>
              </a:spcBef>
              <a:buFontTx/>
              <a:buChar char="–"/>
            </a:pPr>
            <a:r>
              <a:rPr lang="it-IT" altLang="zh-CN" sz="2000">
                <a:ea typeface="SimSun" pitchFamily="2" charset="-122"/>
              </a:rPr>
              <a:t>Chat</a:t>
            </a:r>
          </a:p>
          <a:p>
            <a:pPr marL="742950" lvl="1" indent="-285750" algn="l" eaLnBrk="0" hangingPunct="0">
              <a:spcBef>
                <a:spcPct val="20000"/>
              </a:spcBef>
              <a:buFontTx/>
              <a:buChar char="–"/>
            </a:pPr>
            <a:r>
              <a:rPr lang="it-IT" altLang="zh-CN" sz="2000">
                <a:ea typeface="SimSun" pitchFamily="2" charset="-122"/>
              </a:rPr>
              <a:t>Data transmission </a:t>
            </a:r>
          </a:p>
          <a:p>
            <a:pPr marL="742950" lvl="1" indent="-285750" algn="l" eaLnBrk="0" hangingPunct="0">
              <a:spcBef>
                <a:spcPct val="20000"/>
              </a:spcBef>
              <a:buFontTx/>
              <a:buChar char="–"/>
            </a:pPr>
            <a:r>
              <a:rPr lang="it-IT" altLang="zh-CN" sz="2000">
                <a:ea typeface="SimSun" pitchFamily="2" charset="-122"/>
              </a:rPr>
              <a:t>Skypeout/Skypein</a:t>
            </a:r>
          </a:p>
          <a:p>
            <a:pPr marL="742950" lvl="1" indent="-285750" algn="l" eaLnBrk="0" hangingPunct="0">
              <a:spcBef>
                <a:spcPct val="20000"/>
              </a:spcBef>
              <a:buFontTx/>
              <a:buChar char="–"/>
            </a:pPr>
            <a:endParaRPr lang="it-IT" altLang="zh-CN" sz="2000">
              <a:ea typeface="SimSun" pitchFamily="2" charset="-122"/>
            </a:endParaRPr>
          </a:p>
          <a:p>
            <a:pPr marL="342900" indent="-342900" algn="l" eaLnBrk="0" hangingPunct="0">
              <a:spcBef>
                <a:spcPct val="20000"/>
              </a:spcBef>
              <a:buFontTx/>
              <a:buChar char="•"/>
            </a:pPr>
            <a:r>
              <a:rPr lang="it-IT" altLang="zh-CN" sz="2400" b="1">
                <a:solidFill>
                  <a:srgbClr val="FF0000"/>
                </a:solidFill>
                <a:ea typeface="SimSun" pitchFamily="2" charset="-122"/>
              </a:rPr>
              <a:t>Signaling traffic</a:t>
            </a:r>
          </a:p>
          <a:p>
            <a:pPr marL="742950" lvl="1" indent="-285750" algn="l" eaLnBrk="0" hangingPunct="0">
              <a:spcBef>
                <a:spcPct val="20000"/>
              </a:spcBef>
              <a:buFontTx/>
              <a:buChar char="–"/>
            </a:pPr>
            <a:r>
              <a:rPr lang="it-IT" altLang="zh-CN" sz="2000">
                <a:ea typeface="SimSun" pitchFamily="2" charset="-122"/>
              </a:rPr>
              <a:t>Login &amp; auth.</a:t>
            </a:r>
          </a:p>
          <a:p>
            <a:pPr marL="742950" lvl="1" indent="-285750" algn="l" eaLnBrk="0" hangingPunct="0">
              <a:spcBef>
                <a:spcPct val="20000"/>
              </a:spcBef>
              <a:buFontTx/>
              <a:buChar char="–"/>
            </a:pPr>
            <a:r>
              <a:rPr lang="it-IT" altLang="zh-CN" sz="2000">
                <a:ea typeface="SimSun" pitchFamily="2" charset="-122"/>
              </a:rPr>
              <a:t>Look for buddies</a:t>
            </a:r>
          </a:p>
          <a:p>
            <a:pPr marL="742950" lvl="1" indent="-285750" algn="l" eaLnBrk="0" hangingPunct="0">
              <a:spcBef>
                <a:spcPct val="20000"/>
              </a:spcBef>
              <a:buFontTx/>
              <a:buChar char="–"/>
            </a:pPr>
            <a:r>
              <a:rPr lang="it-IT" altLang="zh-CN" sz="2000">
                <a:latin typeface="Tahoma" pitchFamily="34" charset="0"/>
                <a:ea typeface="SimSun" pitchFamily="2" charset="-122"/>
              </a:rPr>
              <a:t>…</a:t>
            </a:r>
            <a:r>
              <a:rPr lang="it-IT" altLang="zh-CN" sz="2000">
                <a:ea typeface="SimSun" pitchFamily="2" charset="-122"/>
              </a:rPr>
              <a:t>.</a:t>
            </a:r>
          </a:p>
          <a:p>
            <a:pPr marL="742950" lvl="1" indent="-285750" algn="l" eaLnBrk="0" hangingPunct="0">
              <a:spcBef>
                <a:spcPct val="20000"/>
              </a:spcBef>
              <a:buFontTx/>
              <a:buChar char="–"/>
            </a:pPr>
            <a:endParaRPr lang="it-IT" altLang="zh-CN" sz="2000">
              <a:ea typeface="SimSun" pitchFamily="2" charset="-122"/>
            </a:endParaRPr>
          </a:p>
          <a:p>
            <a:pPr marL="742950" lvl="1" indent="-285750" algn="l" eaLnBrk="0" hangingPunct="0">
              <a:spcBef>
                <a:spcPct val="20000"/>
              </a:spcBef>
              <a:buFontTx/>
              <a:buChar char="–"/>
            </a:pPr>
            <a:endParaRPr lang="it-IT" altLang="zh-CN" sz="2000">
              <a:ea typeface="SimSun" pitchFamily="2" charset="-122"/>
            </a:endParaRPr>
          </a:p>
          <a:p>
            <a:pPr marL="742950" lvl="1" indent="-285750" algn="l" eaLnBrk="0" hangingPunct="0">
              <a:spcBef>
                <a:spcPct val="20000"/>
              </a:spcBef>
              <a:buFontTx/>
              <a:buChar char="–"/>
            </a:pPr>
            <a:endParaRPr lang="en-US" altLang="zh-CN" sz="2000">
              <a:ea typeface="SimSun" pitchFamily="2" charset="-122"/>
            </a:endParaRPr>
          </a:p>
        </p:txBody>
      </p:sp>
      <p:cxnSp>
        <p:nvCxnSpPr>
          <p:cNvPr id="8246" name="AutoShape 60"/>
          <p:cNvCxnSpPr>
            <a:cxnSpLocks noChangeShapeType="1"/>
            <a:stCxn id="8251" idx="0"/>
          </p:cNvCxnSpPr>
          <p:nvPr/>
        </p:nvCxnSpPr>
        <p:spPr bwMode="auto">
          <a:xfrm rot="5400000" flipH="1">
            <a:off x="449262" y="3446463"/>
            <a:ext cx="2879725" cy="685800"/>
          </a:xfrm>
          <a:prstGeom prst="curvedConnector3">
            <a:avLst>
              <a:gd name="adj1" fmla="val 50000"/>
            </a:avLst>
          </a:prstGeom>
          <a:noFill/>
          <a:ln w="85725">
            <a:solidFill>
              <a:srgbClr val="FF0000"/>
            </a:solidFill>
            <a:round/>
            <a:headEnd type="none" w="lg" len="lg"/>
            <a:tailEnd type="triangle" w="lg" len="lg"/>
          </a:ln>
        </p:spPr>
      </p:cxnSp>
      <p:cxnSp>
        <p:nvCxnSpPr>
          <p:cNvPr id="8247" name="AutoShape 61"/>
          <p:cNvCxnSpPr>
            <a:cxnSpLocks noChangeShapeType="1"/>
            <a:stCxn id="8251" idx="6"/>
            <a:endCxn id="8220" idx="5"/>
          </p:cNvCxnSpPr>
          <p:nvPr/>
        </p:nvCxnSpPr>
        <p:spPr bwMode="auto">
          <a:xfrm flipV="1">
            <a:off x="2555875" y="3903663"/>
            <a:ext cx="2806700" cy="1685925"/>
          </a:xfrm>
          <a:prstGeom prst="curvedConnector4">
            <a:avLst>
              <a:gd name="adj1" fmla="val 49208"/>
              <a:gd name="adj2" fmla="val 116102"/>
            </a:avLst>
          </a:prstGeom>
          <a:noFill/>
          <a:ln w="85725">
            <a:solidFill>
              <a:srgbClr val="FF0000"/>
            </a:solidFill>
            <a:round/>
            <a:headEnd type="none" w="lg" len="lg"/>
            <a:tailEnd type="triangle" w="lg" len="lg"/>
          </a:ln>
        </p:spPr>
      </p:cxnSp>
      <p:cxnSp>
        <p:nvCxnSpPr>
          <p:cNvPr id="8248" name="AutoShape 62"/>
          <p:cNvCxnSpPr>
            <a:cxnSpLocks noChangeShapeType="1"/>
            <a:stCxn id="8251" idx="0"/>
            <a:endCxn id="8195" idx="5"/>
          </p:cNvCxnSpPr>
          <p:nvPr/>
        </p:nvCxnSpPr>
        <p:spPr bwMode="auto">
          <a:xfrm rot="5400000" flipH="1">
            <a:off x="500857" y="3498056"/>
            <a:ext cx="3344862" cy="117475"/>
          </a:xfrm>
          <a:prstGeom prst="curvedConnector3">
            <a:avLst>
              <a:gd name="adj1" fmla="val 49361"/>
            </a:avLst>
          </a:prstGeom>
          <a:noFill/>
          <a:ln w="85725">
            <a:solidFill>
              <a:srgbClr val="FF0000"/>
            </a:solidFill>
            <a:round/>
            <a:headEnd type="none" w="lg" len="lg"/>
            <a:tailEnd type="triangle" w="lg" len="lg"/>
          </a:ln>
        </p:spPr>
      </p:cxnSp>
      <p:cxnSp>
        <p:nvCxnSpPr>
          <p:cNvPr id="8249" name="AutoShape 63"/>
          <p:cNvCxnSpPr>
            <a:cxnSpLocks noChangeShapeType="1"/>
            <a:stCxn id="8251" idx="0"/>
            <a:endCxn id="8206" idx="4"/>
          </p:cNvCxnSpPr>
          <p:nvPr/>
        </p:nvCxnSpPr>
        <p:spPr bwMode="auto">
          <a:xfrm rot="-5400000">
            <a:off x="1831975" y="2243138"/>
            <a:ext cx="3386137" cy="2586038"/>
          </a:xfrm>
          <a:prstGeom prst="curvedConnector3">
            <a:avLst>
              <a:gd name="adj1" fmla="val 49977"/>
            </a:avLst>
          </a:prstGeom>
          <a:noFill/>
          <a:ln w="85725">
            <a:solidFill>
              <a:srgbClr val="FF0000"/>
            </a:solidFill>
            <a:round/>
            <a:headEnd type="none" w="lg" len="lg"/>
            <a:tailEnd type="triangle" w="lg" len="lg"/>
          </a:ln>
        </p:spPr>
      </p:cxnSp>
      <p:cxnSp>
        <p:nvCxnSpPr>
          <p:cNvPr id="8250" name="AutoShape 64"/>
          <p:cNvCxnSpPr>
            <a:cxnSpLocks noChangeShapeType="1"/>
            <a:stCxn id="8251" idx="6"/>
            <a:endCxn id="8233" idx="6"/>
          </p:cNvCxnSpPr>
          <p:nvPr/>
        </p:nvCxnSpPr>
        <p:spPr bwMode="auto">
          <a:xfrm flipV="1">
            <a:off x="2555875" y="4500563"/>
            <a:ext cx="479425" cy="1089025"/>
          </a:xfrm>
          <a:prstGeom prst="curvedConnector3">
            <a:avLst>
              <a:gd name="adj1" fmla="val 147681"/>
            </a:avLst>
          </a:prstGeom>
          <a:noFill/>
          <a:ln w="85725">
            <a:solidFill>
              <a:srgbClr val="FF0000"/>
            </a:solidFill>
            <a:round/>
            <a:headEnd type="none" w="lg" len="lg"/>
            <a:tailEnd type="triangle" w="lg" len="lg"/>
          </a:ln>
        </p:spPr>
      </p:cxnSp>
      <p:sp>
        <p:nvSpPr>
          <p:cNvPr id="8251" name="Oval 65"/>
          <p:cNvSpPr>
            <a:spLocks/>
          </p:cNvSpPr>
          <p:nvPr/>
        </p:nvSpPr>
        <p:spPr bwMode="auto">
          <a:xfrm>
            <a:off x="1908175" y="5229225"/>
            <a:ext cx="647700" cy="720725"/>
          </a:xfrm>
          <a:prstGeom prst="ellipse">
            <a:avLst/>
          </a:prstGeom>
          <a:noFill/>
          <a:ln w="9525">
            <a:noFill/>
            <a:round/>
            <a:headEnd/>
            <a:tailEnd type="none" w="lg" len="lg"/>
          </a:ln>
        </p:spPr>
        <p:txBody>
          <a:bodyPr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Methodolody</a:t>
            </a:r>
            <a:endParaRPr lang="en-US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550988"/>
            <a:ext cx="6588125" cy="5334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it-IT" b="1" smtClean="0">
                <a:solidFill>
                  <a:srgbClr val="FF6600"/>
                </a:solidFill>
              </a:rPr>
              <a:t>Service traffic</a:t>
            </a:r>
          </a:p>
          <a:p>
            <a:pPr lvl="1">
              <a:lnSpc>
                <a:spcPct val="80000"/>
              </a:lnSpc>
            </a:pPr>
            <a:r>
              <a:rPr lang="it-IT" smtClean="0"/>
              <a:t>Small scale active testbed</a:t>
            </a:r>
          </a:p>
          <a:p>
            <a:pPr lvl="1">
              <a:lnSpc>
                <a:spcPct val="80000"/>
              </a:lnSpc>
            </a:pPr>
            <a:r>
              <a:rPr lang="it-IT" smtClean="0"/>
              <a:t>Controlled bandwidth, packet loss</a:t>
            </a:r>
          </a:p>
          <a:p>
            <a:pPr lvl="1">
              <a:lnSpc>
                <a:spcPct val="80000"/>
              </a:lnSpc>
            </a:pPr>
            <a:r>
              <a:rPr lang="it-IT" smtClean="0"/>
              <a:t>voice service,</a:t>
            </a:r>
            <a:br>
              <a:rPr lang="it-IT" smtClean="0"/>
            </a:br>
            <a:r>
              <a:rPr lang="it-IT" smtClean="0"/>
              <a:t>many Codecs, TCP/UDP traffic</a:t>
            </a:r>
          </a:p>
          <a:p>
            <a:pPr lvl="1">
              <a:lnSpc>
                <a:spcPct val="80000"/>
              </a:lnSpc>
            </a:pPr>
            <a:endParaRPr lang="it-IT" smtClean="0"/>
          </a:p>
          <a:p>
            <a:pPr lvl="1">
              <a:lnSpc>
                <a:spcPct val="80000"/>
              </a:lnSpc>
            </a:pPr>
            <a:endParaRPr lang="it-IT" sz="1200" smtClean="0"/>
          </a:p>
          <a:p>
            <a:pPr>
              <a:lnSpc>
                <a:spcPct val="80000"/>
              </a:lnSpc>
            </a:pPr>
            <a:r>
              <a:rPr lang="it-IT" b="1" smtClean="0">
                <a:solidFill>
                  <a:srgbClr val="FF0000"/>
                </a:solidFill>
              </a:rPr>
              <a:t>Signaling traffic</a:t>
            </a:r>
          </a:p>
          <a:p>
            <a:pPr lvl="1">
              <a:lnSpc>
                <a:spcPct val="80000"/>
              </a:lnSpc>
            </a:pPr>
            <a:r>
              <a:rPr lang="it-IT" smtClean="0"/>
              <a:t>Passive measurement technique</a:t>
            </a:r>
          </a:p>
          <a:p>
            <a:pPr lvl="1">
              <a:lnSpc>
                <a:spcPct val="80000"/>
              </a:lnSpc>
            </a:pPr>
            <a:r>
              <a:rPr lang="it-IT" smtClean="0"/>
              <a:t>Adopt a black-box approach</a:t>
            </a:r>
          </a:p>
          <a:p>
            <a:pPr lvl="1">
              <a:lnSpc>
                <a:spcPct val="80000"/>
              </a:lnSpc>
            </a:pPr>
            <a:r>
              <a:rPr lang="it-IT" smtClean="0"/>
              <a:t>Inspect and quantify UDP signaling</a:t>
            </a:r>
          </a:p>
          <a:p>
            <a:pPr lvl="1">
              <a:lnSpc>
                <a:spcPct val="80000"/>
              </a:lnSpc>
            </a:pPr>
            <a:r>
              <a:rPr lang="it-IT" smtClean="0"/>
              <a:t>Classification framework:</a:t>
            </a:r>
          </a:p>
          <a:p>
            <a:pPr lvl="2">
              <a:lnSpc>
                <a:spcPct val="80000"/>
              </a:lnSpc>
            </a:pPr>
            <a:endParaRPr lang="it-IT" smtClean="0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7127875" y="5457825"/>
            <a:ext cx="2016125" cy="923925"/>
          </a:xfrm>
        </p:spPr>
        <p:txBody>
          <a:bodyPr/>
          <a:lstStyle/>
          <a:p>
            <a:pPr lvl="2" algn="ctr">
              <a:lnSpc>
                <a:spcPct val="90000"/>
              </a:lnSpc>
              <a:buFontTx/>
              <a:buNone/>
            </a:pPr>
            <a:r>
              <a:rPr lang="it-IT" sz="1600" smtClean="0"/>
              <a:t>300</a:t>
            </a:r>
            <a:r>
              <a:rPr lang="it-IT" sz="1600" b="1" baseline="30000" smtClean="0"/>
              <a:t>.</a:t>
            </a:r>
            <a:r>
              <a:rPr lang="it-IT" sz="1600" smtClean="0"/>
              <a:t>10</a:t>
            </a:r>
            <a:r>
              <a:rPr lang="it-IT" sz="1600" baseline="30000" smtClean="0"/>
              <a:t>3</a:t>
            </a:r>
            <a:r>
              <a:rPr lang="it-IT" sz="1600" smtClean="0"/>
              <a:t> </a:t>
            </a:r>
          </a:p>
          <a:p>
            <a:pPr lvl="2" algn="ctr">
              <a:lnSpc>
                <a:spcPct val="90000"/>
              </a:lnSpc>
              <a:buFontTx/>
              <a:buNone/>
            </a:pPr>
            <a:r>
              <a:rPr lang="it-IT" sz="1600" smtClean="0"/>
              <a:t>external </a:t>
            </a:r>
          </a:p>
          <a:p>
            <a:pPr lvl="2" algn="ctr">
              <a:lnSpc>
                <a:spcPct val="90000"/>
              </a:lnSpc>
              <a:buFontTx/>
              <a:buNone/>
            </a:pPr>
            <a:r>
              <a:rPr lang="it-IT" sz="1600" smtClean="0"/>
              <a:t>peers</a:t>
            </a:r>
          </a:p>
          <a:p>
            <a:pPr lvl="3" algn="ctr">
              <a:lnSpc>
                <a:spcPct val="90000"/>
              </a:lnSpc>
              <a:buFontTx/>
              <a:buNone/>
            </a:pPr>
            <a:endParaRPr lang="it-IT" sz="1400" smtClean="0"/>
          </a:p>
          <a:p>
            <a:pPr algn="ctr">
              <a:lnSpc>
                <a:spcPct val="90000"/>
              </a:lnSpc>
            </a:pPr>
            <a:endParaRPr lang="en-US" sz="2000" smtClean="0"/>
          </a:p>
        </p:txBody>
      </p:sp>
      <p:grpSp>
        <p:nvGrpSpPr>
          <p:cNvPr id="9221" name="Group 128"/>
          <p:cNvGrpSpPr>
            <a:grpSpLocks/>
          </p:cNvGrpSpPr>
          <p:nvPr/>
        </p:nvGrpSpPr>
        <p:grpSpPr bwMode="auto">
          <a:xfrm>
            <a:off x="5724525" y="2065338"/>
            <a:ext cx="3325813" cy="931862"/>
            <a:chOff x="3590" y="1071"/>
            <a:chExt cx="2095" cy="587"/>
          </a:xfrm>
        </p:grpSpPr>
        <p:pic>
          <p:nvPicPr>
            <p:cNvPr id="9281" name="Picture 5" descr="Skype Headset"/>
            <p:cNvPicPr preferRelativeResize="0"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90" y="1071"/>
              <a:ext cx="537" cy="587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9282" name="Picture 6" descr="Skype Headset"/>
            <p:cNvPicPr preferRelativeResize="0"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148" y="1071"/>
              <a:ext cx="537" cy="587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9283" name="Line 9"/>
            <p:cNvSpPr>
              <a:spLocks noChangeShapeType="1"/>
            </p:cNvSpPr>
            <p:nvPr/>
          </p:nvSpPr>
          <p:spPr bwMode="auto">
            <a:xfrm>
              <a:off x="4089" y="1298"/>
              <a:ext cx="1104" cy="0"/>
            </a:xfrm>
            <a:prstGeom prst="line">
              <a:avLst/>
            </a:prstGeom>
            <a:noFill/>
            <a:ln w="57150">
              <a:solidFill>
                <a:srgbClr val="FF6600"/>
              </a:solidFill>
              <a:round/>
              <a:headEnd/>
              <a:tailEnd type="triangle" w="lg" len="lg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9284" name="Line 10"/>
            <p:cNvSpPr>
              <a:spLocks noChangeShapeType="1"/>
            </p:cNvSpPr>
            <p:nvPr/>
          </p:nvSpPr>
          <p:spPr bwMode="auto">
            <a:xfrm flipH="1">
              <a:off x="4089" y="1434"/>
              <a:ext cx="1059" cy="0"/>
            </a:xfrm>
            <a:prstGeom prst="line">
              <a:avLst/>
            </a:prstGeom>
            <a:noFill/>
            <a:ln w="57150">
              <a:solidFill>
                <a:srgbClr val="FF6600"/>
              </a:solidFill>
              <a:round/>
              <a:headEnd/>
              <a:tailEnd type="triangle" w="lg" len="lg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pic>
          <p:nvPicPr>
            <p:cNvPr id="9285" name="Picture 8" descr="nistnet_log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331" y="1162"/>
              <a:ext cx="624" cy="4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222" name="Group 129"/>
          <p:cNvGrpSpPr>
            <a:grpSpLocks/>
          </p:cNvGrpSpPr>
          <p:nvPr/>
        </p:nvGrpSpPr>
        <p:grpSpPr bwMode="auto">
          <a:xfrm>
            <a:off x="5868988" y="4329113"/>
            <a:ext cx="3095625" cy="1344612"/>
            <a:chOff x="3243" y="1842"/>
            <a:chExt cx="1950" cy="847"/>
          </a:xfrm>
        </p:grpSpPr>
        <p:grpSp>
          <p:nvGrpSpPr>
            <p:cNvPr id="9225" name="Group 66"/>
            <p:cNvGrpSpPr>
              <a:grpSpLocks/>
            </p:cNvGrpSpPr>
            <p:nvPr/>
          </p:nvGrpSpPr>
          <p:grpSpPr bwMode="auto">
            <a:xfrm>
              <a:off x="3289" y="1933"/>
              <a:ext cx="469" cy="162"/>
              <a:chOff x="4231" y="1057"/>
              <a:chExt cx="1120" cy="399"/>
            </a:xfrm>
          </p:grpSpPr>
          <p:sp>
            <p:nvSpPr>
              <p:cNvPr id="9259" name="Line 67"/>
              <p:cNvSpPr>
                <a:spLocks noChangeShapeType="1"/>
              </p:cNvSpPr>
              <p:nvPr/>
            </p:nvSpPr>
            <p:spPr bwMode="auto">
              <a:xfrm>
                <a:off x="4231" y="1254"/>
                <a:ext cx="1120" cy="10"/>
              </a:xfrm>
              <a:prstGeom prst="line">
                <a:avLst/>
              </a:prstGeom>
              <a:noFill/>
              <a:ln w="2844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9260" name="Group 68"/>
              <p:cNvGrpSpPr>
                <a:grpSpLocks/>
              </p:cNvGrpSpPr>
              <p:nvPr/>
            </p:nvGrpSpPr>
            <p:grpSpPr bwMode="auto">
              <a:xfrm>
                <a:off x="4287" y="1057"/>
                <a:ext cx="85" cy="199"/>
                <a:chOff x="4287" y="1057"/>
                <a:chExt cx="85" cy="199"/>
              </a:xfrm>
            </p:grpSpPr>
            <p:sp>
              <p:nvSpPr>
                <p:cNvPr id="9279" name="Line 69"/>
                <p:cNvSpPr>
                  <a:spLocks noChangeShapeType="1"/>
                </p:cNvSpPr>
                <p:nvPr/>
              </p:nvSpPr>
              <p:spPr bwMode="auto">
                <a:xfrm flipH="1" flipV="1">
                  <a:off x="4330" y="1134"/>
                  <a:ext cx="4" cy="124"/>
                </a:xfrm>
                <a:prstGeom prst="line">
                  <a:avLst/>
                </a:prstGeom>
                <a:noFill/>
                <a:ln w="2844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80" name="AutoShape 70"/>
                <p:cNvSpPr>
                  <a:spLocks noChangeArrowheads="1"/>
                </p:cNvSpPr>
                <p:nvPr/>
              </p:nvSpPr>
              <p:spPr bwMode="auto">
                <a:xfrm rot="5400000">
                  <a:off x="4288" y="1057"/>
                  <a:ext cx="86" cy="86"/>
                </a:xfrm>
                <a:prstGeom prst="roundRect">
                  <a:avLst>
                    <a:gd name="adj" fmla="val 1162"/>
                  </a:avLst>
                </a:prstGeom>
                <a:noFill/>
                <a:ln w="2844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9261" name="Group 71"/>
              <p:cNvGrpSpPr>
                <a:grpSpLocks/>
              </p:cNvGrpSpPr>
              <p:nvPr/>
            </p:nvGrpSpPr>
            <p:grpSpPr bwMode="auto">
              <a:xfrm>
                <a:off x="4595" y="1059"/>
                <a:ext cx="85" cy="199"/>
                <a:chOff x="4595" y="1059"/>
                <a:chExt cx="85" cy="199"/>
              </a:xfrm>
            </p:grpSpPr>
            <p:sp>
              <p:nvSpPr>
                <p:cNvPr id="9277" name="Line 72"/>
                <p:cNvSpPr>
                  <a:spLocks noChangeShapeType="1"/>
                </p:cNvSpPr>
                <p:nvPr/>
              </p:nvSpPr>
              <p:spPr bwMode="auto">
                <a:xfrm flipH="1" flipV="1">
                  <a:off x="4638" y="1136"/>
                  <a:ext cx="4" cy="124"/>
                </a:xfrm>
                <a:prstGeom prst="line">
                  <a:avLst/>
                </a:prstGeom>
                <a:noFill/>
                <a:ln w="2844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78" name="AutoShape 73"/>
                <p:cNvSpPr>
                  <a:spLocks noChangeArrowheads="1"/>
                </p:cNvSpPr>
                <p:nvPr/>
              </p:nvSpPr>
              <p:spPr bwMode="auto">
                <a:xfrm rot="5400000">
                  <a:off x="4594" y="1060"/>
                  <a:ext cx="87" cy="86"/>
                </a:xfrm>
                <a:prstGeom prst="roundRect">
                  <a:avLst>
                    <a:gd name="adj" fmla="val 1162"/>
                  </a:avLst>
                </a:prstGeom>
                <a:noFill/>
                <a:ln w="2844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9262" name="Group 74"/>
              <p:cNvGrpSpPr>
                <a:grpSpLocks/>
              </p:cNvGrpSpPr>
              <p:nvPr/>
            </p:nvGrpSpPr>
            <p:grpSpPr bwMode="auto">
              <a:xfrm>
                <a:off x="4898" y="1073"/>
                <a:ext cx="86" cy="199"/>
                <a:chOff x="4898" y="1073"/>
                <a:chExt cx="86" cy="199"/>
              </a:xfrm>
            </p:grpSpPr>
            <p:sp>
              <p:nvSpPr>
                <p:cNvPr id="9275" name="Line 75"/>
                <p:cNvSpPr>
                  <a:spLocks noChangeShapeType="1"/>
                </p:cNvSpPr>
                <p:nvPr/>
              </p:nvSpPr>
              <p:spPr bwMode="auto">
                <a:xfrm flipH="1" flipV="1">
                  <a:off x="4942" y="1150"/>
                  <a:ext cx="4" cy="124"/>
                </a:xfrm>
                <a:prstGeom prst="line">
                  <a:avLst/>
                </a:prstGeom>
                <a:noFill/>
                <a:ln w="2844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76" name="AutoShape 76"/>
                <p:cNvSpPr>
                  <a:spLocks noChangeArrowheads="1"/>
                </p:cNvSpPr>
                <p:nvPr/>
              </p:nvSpPr>
              <p:spPr bwMode="auto">
                <a:xfrm rot="5400000">
                  <a:off x="4899" y="1072"/>
                  <a:ext cx="86" cy="87"/>
                </a:xfrm>
                <a:prstGeom prst="roundRect">
                  <a:avLst>
                    <a:gd name="adj" fmla="val 1162"/>
                  </a:avLst>
                </a:prstGeom>
                <a:noFill/>
                <a:ln w="2844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9263" name="Group 77"/>
              <p:cNvGrpSpPr>
                <a:grpSpLocks/>
              </p:cNvGrpSpPr>
              <p:nvPr/>
            </p:nvGrpSpPr>
            <p:grpSpPr bwMode="auto">
              <a:xfrm>
                <a:off x="4440" y="1254"/>
                <a:ext cx="86" cy="199"/>
                <a:chOff x="4440" y="1254"/>
                <a:chExt cx="86" cy="199"/>
              </a:xfrm>
            </p:grpSpPr>
            <p:sp>
              <p:nvSpPr>
                <p:cNvPr id="9273" name="Line 78"/>
                <p:cNvSpPr>
                  <a:spLocks noChangeShapeType="1"/>
                </p:cNvSpPr>
                <p:nvPr/>
              </p:nvSpPr>
              <p:spPr bwMode="auto">
                <a:xfrm>
                  <a:off x="4480" y="1254"/>
                  <a:ext cx="2" cy="122"/>
                </a:xfrm>
                <a:prstGeom prst="line">
                  <a:avLst/>
                </a:prstGeom>
                <a:noFill/>
                <a:ln w="2844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74" name="AutoShape 79"/>
                <p:cNvSpPr>
                  <a:spLocks noChangeArrowheads="1"/>
                </p:cNvSpPr>
                <p:nvPr/>
              </p:nvSpPr>
              <p:spPr bwMode="auto">
                <a:xfrm rot="-5400000">
                  <a:off x="4441" y="1369"/>
                  <a:ext cx="86" cy="87"/>
                </a:xfrm>
                <a:prstGeom prst="roundRect">
                  <a:avLst>
                    <a:gd name="adj" fmla="val 1162"/>
                  </a:avLst>
                </a:prstGeom>
                <a:noFill/>
                <a:ln w="2844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9264" name="Group 80"/>
              <p:cNvGrpSpPr>
                <a:grpSpLocks/>
              </p:cNvGrpSpPr>
              <p:nvPr/>
            </p:nvGrpSpPr>
            <p:grpSpPr bwMode="auto">
              <a:xfrm>
                <a:off x="4749" y="1257"/>
                <a:ext cx="85" cy="199"/>
                <a:chOff x="4749" y="1257"/>
                <a:chExt cx="85" cy="199"/>
              </a:xfrm>
            </p:grpSpPr>
            <p:sp>
              <p:nvSpPr>
                <p:cNvPr id="9271" name="Line 81"/>
                <p:cNvSpPr>
                  <a:spLocks noChangeShapeType="1"/>
                </p:cNvSpPr>
                <p:nvPr/>
              </p:nvSpPr>
              <p:spPr bwMode="auto">
                <a:xfrm>
                  <a:off x="4789" y="1257"/>
                  <a:ext cx="2" cy="122"/>
                </a:xfrm>
                <a:prstGeom prst="line">
                  <a:avLst/>
                </a:prstGeom>
                <a:noFill/>
                <a:ln w="2844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72" name="AutoShape 82"/>
                <p:cNvSpPr>
                  <a:spLocks noChangeArrowheads="1"/>
                </p:cNvSpPr>
                <p:nvPr/>
              </p:nvSpPr>
              <p:spPr bwMode="auto">
                <a:xfrm rot="-5400000">
                  <a:off x="4749" y="1371"/>
                  <a:ext cx="86" cy="86"/>
                </a:xfrm>
                <a:prstGeom prst="roundRect">
                  <a:avLst>
                    <a:gd name="adj" fmla="val 1162"/>
                  </a:avLst>
                </a:prstGeom>
                <a:noFill/>
                <a:ln w="2844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9265" name="Group 83"/>
              <p:cNvGrpSpPr>
                <a:grpSpLocks/>
              </p:cNvGrpSpPr>
              <p:nvPr/>
            </p:nvGrpSpPr>
            <p:grpSpPr bwMode="auto">
              <a:xfrm>
                <a:off x="5208" y="1066"/>
                <a:ext cx="86" cy="199"/>
                <a:chOff x="5208" y="1066"/>
                <a:chExt cx="86" cy="199"/>
              </a:xfrm>
            </p:grpSpPr>
            <p:sp>
              <p:nvSpPr>
                <p:cNvPr id="9269" name="Line 84"/>
                <p:cNvSpPr>
                  <a:spLocks noChangeShapeType="1"/>
                </p:cNvSpPr>
                <p:nvPr/>
              </p:nvSpPr>
              <p:spPr bwMode="auto">
                <a:xfrm flipH="1" flipV="1">
                  <a:off x="5252" y="1143"/>
                  <a:ext cx="4" cy="124"/>
                </a:xfrm>
                <a:prstGeom prst="line">
                  <a:avLst/>
                </a:prstGeom>
                <a:noFill/>
                <a:ln w="2844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70" name="AutoShape 85"/>
                <p:cNvSpPr>
                  <a:spLocks noChangeArrowheads="1"/>
                </p:cNvSpPr>
                <p:nvPr/>
              </p:nvSpPr>
              <p:spPr bwMode="auto">
                <a:xfrm rot="5400000">
                  <a:off x="5210" y="1065"/>
                  <a:ext cx="86" cy="87"/>
                </a:xfrm>
                <a:prstGeom prst="roundRect">
                  <a:avLst>
                    <a:gd name="adj" fmla="val 1162"/>
                  </a:avLst>
                </a:prstGeom>
                <a:noFill/>
                <a:ln w="2844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9266" name="Group 86"/>
              <p:cNvGrpSpPr>
                <a:grpSpLocks/>
              </p:cNvGrpSpPr>
              <p:nvPr/>
            </p:nvGrpSpPr>
            <p:grpSpPr bwMode="auto">
              <a:xfrm>
                <a:off x="5060" y="1250"/>
                <a:ext cx="85" cy="199"/>
                <a:chOff x="5060" y="1250"/>
                <a:chExt cx="85" cy="199"/>
              </a:xfrm>
            </p:grpSpPr>
            <p:sp>
              <p:nvSpPr>
                <p:cNvPr id="9267" name="Line 87"/>
                <p:cNvSpPr>
                  <a:spLocks noChangeShapeType="1"/>
                </p:cNvSpPr>
                <p:nvPr/>
              </p:nvSpPr>
              <p:spPr bwMode="auto">
                <a:xfrm>
                  <a:off x="5099" y="1250"/>
                  <a:ext cx="2" cy="122"/>
                </a:xfrm>
                <a:prstGeom prst="line">
                  <a:avLst/>
                </a:prstGeom>
                <a:noFill/>
                <a:ln w="2844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68" name="AutoShape 88"/>
                <p:cNvSpPr>
                  <a:spLocks noChangeArrowheads="1"/>
                </p:cNvSpPr>
                <p:nvPr/>
              </p:nvSpPr>
              <p:spPr bwMode="auto">
                <a:xfrm rot="-5400000">
                  <a:off x="5059" y="1366"/>
                  <a:ext cx="87" cy="86"/>
                </a:xfrm>
                <a:prstGeom prst="roundRect">
                  <a:avLst>
                    <a:gd name="adj" fmla="val 1162"/>
                  </a:avLst>
                </a:prstGeom>
                <a:noFill/>
                <a:ln w="2844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9226" name="Group 89"/>
            <p:cNvGrpSpPr>
              <a:grpSpLocks/>
            </p:cNvGrpSpPr>
            <p:nvPr/>
          </p:nvGrpSpPr>
          <p:grpSpPr bwMode="auto">
            <a:xfrm rot="-10179879">
              <a:off x="3379" y="2341"/>
              <a:ext cx="447" cy="305"/>
              <a:chOff x="4225" y="1701"/>
              <a:chExt cx="1051" cy="716"/>
            </a:xfrm>
          </p:grpSpPr>
          <p:sp>
            <p:nvSpPr>
              <p:cNvPr id="9237" name="Line 90"/>
              <p:cNvSpPr>
                <a:spLocks noChangeShapeType="1"/>
              </p:cNvSpPr>
              <p:nvPr/>
            </p:nvSpPr>
            <p:spPr bwMode="auto">
              <a:xfrm flipV="1">
                <a:off x="4259" y="1855"/>
                <a:ext cx="1018" cy="471"/>
              </a:xfrm>
              <a:prstGeom prst="line">
                <a:avLst/>
              </a:prstGeom>
              <a:noFill/>
              <a:ln w="2844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9238" name="Group 91"/>
              <p:cNvGrpSpPr>
                <a:grpSpLocks/>
              </p:cNvGrpSpPr>
              <p:nvPr/>
            </p:nvGrpSpPr>
            <p:grpSpPr bwMode="auto">
              <a:xfrm>
                <a:off x="4225" y="2087"/>
                <a:ext cx="126" cy="197"/>
                <a:chOff x="4225" y="2087"/>
                <a:chExt cx="126" cy="197"/>
              </a:xfrm>
            </p:grpSpPr>
            <p:sp>
              <p:nvSpPr>
                <p:cNvPr id="9257" name="Line 92"/>
                <p:cNvSpPr>
                  <a:spLocks noChangeShapeType="1"/>
                </p:cNvSpPr>
                <p:nvPr/>
              </p:nvSpPr>
              <p:spPr bwMode="auto">
                <a:xfrm flipH="1" flipV="1">
                  <a:off x="4297" y="2175"/>
                  <a:ext cx="56" cy="111"/>
                </a:xfrm>
                <a:prstGeom prst="line">
                  <a:avLst/>
                </a:prstGeom>
                <a:noFill/>
                <a:ln w="2844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58" name="AutoShape 93"/>
                <p:cNvSpPr>
                  <a:spLocks noChangeArrowheads="1"/>
                </p:cNvSpPr>
                <p:nvPr/>
              </p:nvSpPr>
              <p:spPr bwMode="auto">
                <a:xfrm rot="3900000">
                  <a:off x="4239" y="2102"/>
                  <a:ext cx="87" cy="86"/>
                </a:xfrm>
                <a:prstGeom prst="roundRect">
                  <a:avLst>
                    <a:gd name="adj" fmla="val 1162"/>
                  </a:avLst>
                </a:prstGeom>
                <a:noFill/>
                <a:ln w="2844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9239" name="Group 94"/>
              <p:cNvGrpSpPr>
                <a:grpSpLocks/>
              </p:cNvGrpSpPr>
              <p:nvPr/>
            </p:nvGrpSpPr>
            <p:grpSpPr bwMode="auto">
              <a:xfrm>
                <a:off x="4505" y="1957"/>
                <a:ext cx="126" cy="197"/>
                <a:chOff x="4505" y="1957"/>
                <a:chExt cx="126" cy="197"/>
              </a:xfrm>
            </p:grpSpPr>
            <p:sp>
              <p:nvSpPr>
                <p:cNvPr id="9255" name="Line 95"/>
                <p:cNvSpPr>
                  <a:spLocks noChangeShapeType="1"/>
                </p:cNvSpPr>
                <p:nvPr/>
              </p:nvSpPr>
              <p:spPr bwMode="auto">
                <a:xfrm flipH="1" flipV="1">
                  <a:off x="4577" y="2045"/>
                  <a:ext cx="56" cy="111"/>
                </a:xfrm>
                <a:prstGeom prst="line">
                  <a:avLst/>
                </a:prstGeom>
                <a:noFill/>
                <a:ln w="2844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56" name="AutoShape 96"/>
                <p:cNvSpPr>
                  <a:spLocks noChangeArrowheads="1"/>
                </p:cNvSpPr>
                <p:nvPr/>
              </p:nvSpPr>
              <p:spPr bwMode="auto">
                <a:xfrm rot="3900000">
                  <a:off x="4520" y="1971"/>
                  <a:ext cx="86" cy="86"/>
                </a:xfrm>
                <a:prstGeom prst="roundRect">
                  <a:avLst>
                    <a:gd name="adj" fmla="val 1162"/>
                  </a:avLst>
                </a:prstGeom>
                <a:noFill/>
                <a:ln w="2844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9240" name="Group 97"/>
              <p:cNvGrpSpPr>
                <a:grpSpLocks/>
              </p:cNvGrpSpPr>
              <p:nvPr/>
            </p:nvGrpSpPr>
            <p:grpSpPr bwMode="auto">
              <a:xfrm>
                <a:off x="4784" y="1840"/>
                <a:ext cx="127" cy="197"/>
                <a:chOff x="4784" y="1840"/>
                <a:chExt cx="127" cy="197"/>
              </a:xfrm>
            </p:grpSpPr>
            <p:sp>
              <p:nvSpPr>
                <p:cNvPr id="9253" name="Line 98"/>
                <p:cNvSpPr>
                  <a:spLocks noChangeShapeType="1"/>
                </p:cNvSpPr>
                <p:nvPr/>
              </p:nvSpPr>
              <p:spPr bwMode="auto">
                <a:xfrm flipH="1" flipV="1">
                  <a:off x="4857" y="1928"/>
                  <a:ext cx="56" cy="111"/>
                </a:xfrm>
                <a:prstGeom prst="line">
                  <a:avLst/>
                </a:prstGeom>
                <a:noFill/>
                <a:ln w="2844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54" name="AutoShape 99"/>
                <p:cNvSpPr>
                  <a:spLocks noChangeArrowheads="1"/>
                </p:cNvSpPr>
                <p:nvPr/>
              </p:nvSpPr>
              <p:spPr bwMode="auto">
                <a:xfrm rot="3900000">
                  <a:off x="4800" y="1853"/>
                  <a:ext cx="86" cy="87"/>
                </a:xfrm>
                <a:prstGeom prst="roundRect">
                  <a:avLst>
                    <a:gd name="adj" fmla="val 1162"/>
                  </a:avLst>
                </a:prstGeom>
                <a:noFill/>
                <a:ln w="2844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9241" name="Group 100"/>
              <p:cNvGrpSpPr>
                <a:grpSpLocks/>
              </p:cNvGrpSpPr>
              <p:nvPr/>
            </p:nvGrpSpPr>
            <p:grpSpPr bwMode="auto">
              <a:xfrm>
                <a:off x="4484" y="2219"/>
                <a:ext cx="127" cy="197"/>
                <a:chOff x="4484" y="2219"/>
                <a:chExt cx="127" cy="197"/>
              </a:xfrm>
            </p:grpSpPr>
            <p:sp>
              <p:nvSpPr>
                <p:cNvPr id="9251" name="Line 101"/>
                <p:cNvSpPr>
                  <a:spLocks noChangeShapeType="1"/>
                </p:cNvSpPr>
                <p:nvPr/>
              </p:nvSpPr>
              <p:spPr bwMode="auto">
                <a:xfrm>
                  <a:off x="4484" y="2219"/>
                  <a:ext cx="54" cy="109"/>
                </a:xfrm>
                <a:prstGeom prst="line">
                  <a:avLst/>
                </a:prstGeom>
                <a:noFill/>
                <a:ln w="2844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52" name="AutoShape 102"/>
                <p:cNvSpPr>
                  <a:spLocks noChangeArrowheads="1"/>
                </p:cNvSpPr>
                <p:nvPr/>
              </p:nvSpPr>
              <p:spPr bwMode="auto">
                <a:xfrm rot="-6900000">
                  <a:off x="4513" y="2316"/>
                  <a:ext cx="86" cy="87"/>
                </a:xfrm>
                <a:prstGeom prst="roundRect">
                  <a:avLst>
                    <a:gd name="adj" fmla="val 1162"/>
                  </a:avLst>
                </a:prstGeom>
                <a:noFill/>
                <a:ln w="2844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9242" name="Group 103"/>
              <p:cNvGrpSpPr>
                <a:grpSpLocks/>
              </p:cNvGrpSpPr>
              <p:nvPr/>
            </p:nvGrpSpPr>
            <p:grpSpPr bwMode="auto">
              <a:xfrm>
                <a:off x="4764" y="2089"/>
                <a:ext cx="126" cy="197"/>
                <a:chOff x="4764" y="2089"/>
                <a:chExt cx="126" cy="197"/>
              </a:xfrm>
            </p:grpSpPr>
            <p:sp>
              <p:nvSpPr>
                <p:cNvPr id="9249" name="Line 104"/>
                <p:cNvSpPr>
                  <a:spLocks noChangeShapeType="1"/>
                </p:cNvSpPr>
                <p:nvPr/>
              </p:nvSpPr>
              <p:spPr bwMode="auto">
                <a:xfrm>
                  <a:off x="4764" y="2089"/>
                  <a:ext cx="54" cy="109"/>
                </a:xfrm>
                <a:prstGeom prst="line">
                  <a:avLst/>
                </a:prstGeom>
                <a:noFill/>
                <a:ln w="2844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50" name="AutoShape 105"/>
                <p:cNvSpPr>
                  <a:spLocks noChangeArrowheads="1"/>
                </p:cNvSpPr>
                <p:nvPr/>
              </p:nvSpPr>
              <p:spPr bwMode="auto">
                <a:xfrm rot="-6900000">
                  <a:off x="4790" y="2188"/>
                  <a:ext cx="87" cy="86"/>
                </a:xfrm>
                <a:prstGeom prst="roundRect">
                  <a:avLst>
                    <a:gd name="adj" fmla="val 1162"/>
                  </a:avLst>
                </a:prstGeom>
                <a:noFill/>
                <a:ln w="2844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9243" name="Group 106"/>
              <p:cNvGrpSpPr>
                <a:grpSpLocks/>
              </p:cNvGrpSpPr>
              <p:nvPr/>
            </p:nvGrpSpPr>
            <p:grpSpPr bwMode="auto">
              <a:xfrm>
                <a:off x="5063" y="1701"/>
                <a:ext cx="127" cy="197"/>
                <a:chOff x="5063" y="1701"/>
                <a:chExt cx="127" cy="197"/>
              </a:xfrm>
            </p:grpSpPr>
            <p:sp>
              <p:nvSpPr>
                <p:cNvPr id="9247" name="Line 107"/>
                <p:cNvSpPr>
                  <a:spLocks noChangeShapeType="1"/>
                </p:cNvSpPr>
                <p:nvPr/>
              </p:nvSpPr>
              <p:spPr bwMode="auto">
                <a:xfrm flipH="1" flipV="1">
                  <a:off x="5136" y="1789"/>
                  <a:ext cx="56" cy="111"/>
                </a:xfrm>
                <a:prstGeom prst="line">
                  <a:avLst/>
                </a:prstGeom>
                <a:noFill/>
                <a:ln w="2844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48" name="AutoShape 108"/>
                <p:cNvSpPr>
                  <a:spLocks noChangeArrowheads="1"/>
                </p:cNvSpPr>
                <p:nvPr/>
              </p:nvSpPr>
              <p:spPr bwMode="auto">
                <a:xfrm rot="3900000">
                  <a:off x="5079" y="1714"/>
                  <a:ext cx="86" cy="87"/>
                </a:xfrm>
                <a:prstGeom prst="roundRect">
                  <a:avLst>
                    <a:gd name="adj" fmla="val 1162"/>
                  </a:avLst>
                </a:prstGeom>
                <a:noFill/>
                <a:ln w="2844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9244" name="Group 109"/>
              <p:cNvGrpSpPr>
                <a:grpSpLocks/>
              </p:cNvGrpSpPr>
              <p:nvPr/>
            </p:nvGrpSpPr>
            <p:grpSpPr bwMode="auto">
              <a:xfrm>
                <a:off x="5042" y="1951"/>
                <a:ext cx="126" cy="197"/>
                <a:chOff x="5042" y="1951"/>
                <a:chExt cx="126" cy="197"/>
              </a:xfrm>
            </p:grpSpPr>
            <p:sp>
              <p:nvSpPr>
                <p:cNvPr id="9245" name="Line 110"/>
                <p:cNvSpPr>
                  <a:spLocks noChangeShapeType="1"/>
                </p:cNvSpPr>
                <p:nvPr/>
              </p:nvSpPr>
              <p:spPr bwMode="auto">
                <a:xfrm>
                  <a:off x="5042" y="1951"/>
                  <a:ext cx="54" cy="109"/>
                </a:xfrm>
                <a:prstGeom prst="line">
                  <a:avLst/>
                </a:prstGeom>
                <a:noFill/>
                <a:ln w="2844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46" name="AutoShape 111"/>
                <p:cNvSpPr>
                  <a:spLocks noChangeArrowheads="1"/>
                </p:cNvSpPr>
                <p:nvPr/>
              </p:nvSpPr>
              <p:spPr bwMode="auto">
                <a:xfrm rot="-6900000">
                  <a:off x="5070" y="2048"/>
                  <a:ext cx="86" cy="86"/>
                </a:xfrm>
                <a:prstGeom prst="roundRect">
                  <a:avLst>
                    <a:gd name="adj" fmla="val 1162"/>
                  </a:avLst>
                </a:prstGeom>
                <a:noFill/>
                <a:ln w="2844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pic>
          <p:nvPicPr>
            <p:cNvPr id="9227" name="Picture 115" descr="Skype Headset"/>
            <p:cNvPicPr preferRelativeResize="0"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243" y="1842"/>
              <a:ext cx="122" cy="133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9228" name="Picture 117" descr="Skype Headset"/>
            <p:cNvPicPr preferRelativeResize="0"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303" y="2027"/>
              <a:ext cx="122" cy="133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9229" name="Picture 118" descr="Skype Headset"/>
            <p:cNvPicPr preferRelativeResize="0"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651" y="2296"/>
              <a:ext cx="122" cy="133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9230" name="Picture 119" descr="Skype Headset"/>
            <p:cNvPicPr preferRelativeResize="0"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651" y="1854"/>
              <a:ext cx="122" cy="133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9231" name="Picture 120" descr="Skype Headset"/>
            <p:cNvPicPr preferRelativeResize="0"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379" y="2556"/>
              <a:ext cx="122" cy="133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9232" name="Line 123"/>
            <p:cNvSpPr>
              <a:spLocks noChangeShapeType="1"/>
            </p:cNvSpPr>
            <p:nvPr/>
          </p:nvSpPr>
          <p:spPr bwMode="auto">
            <a:xfrm>
              <a:off x="3742" y="2024"/>
              <a:ext cx="272" cy="181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 type="none" w="lg" len="lg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9233" name="Line 124"/>
            <p:cNvSpPr>
              <a:spLocks noChangeShapeType="1"/>
            </p:cNvSpPr>
            <p:nvPr/>
          </p:nvSpPr>
          <p:spPr bwMode="auto">
            <a:xfrm flipV="1">
              <a:off x="3787" y="2205"/>
              <a:ext cx="227" cy="227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 type="none" w="lg" len="lg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cxnSp>
          <p:nvCxnSpPr>
            <p:cNvPr id="9234" name="AutoShape 125"/>
            <p:cNvCxnSpPr>
              <a:cxnSpLocks noChangeShapeType="1"/>
            </p:cNvCxnSpPr>
            <p:nvPr/>
          </p:nvCxnSpPr>
          <p:spPr bwMode="auto">
            <a:xfrm>
              <a:off x="3773" y="1921"/>
              <a:ext cx="1420" cy="466"/>
            </a:xfrm>
            <a:prstGeom prst="curvedConnector3">
              <a:avLst>
                <a:gd name="adj1" fmla="val 50000"/>
              </a:avLst>
            </a:prstGeom>
            <a:noFill/>
            <a:ln w="57150">
              <a:solidFill>
                <a:srgbClr val="FF0000"/>
              </a:solidFill>
              <a:round/>
              <a:headEnd type="none" w="lg" len="lg"/>
              <a:tailEnd type="triangle" w="lg" len="lg"/>
            </a:ln>
          </p:spPr>
        </p:cxnSp>
        <p:cxnSp>
          <p:nvCxnSpPr>
            <p:cNvPr id="9235" name="AutoShape 126"/>
            <p:cNvCxnSpPr>
              <a:cxnSpLocks noChangeShapeType="1"/>
            </p:cNvCxnSpPr>
            <p:nvPr/>
          </p:nvCxnSpPr>
          <p:spPr bwMode="auto">
            <a:xfrm flipV="1">
              <a:off x="3501" y="2115"/>
              <a:ext cx="1692" cy="508"/>
            </a:xfrm>
            <a:prstGeom prst="curvedConnector3">
              <a:avLst>
                <a:gd name="adj1" fmla="val 50000"/>
              </a:avLst>
            </a:prstGeom>
            <a:noFill/>
            <a:ln w="57150">
              <a:solidFill>
                <a:srgbClr val="FF0000"/>
              </a:solidFill>
              <a:round/>
              <a:headEnd type="none" w="lg" len="lg"/>
              <a:tailEnd type="triangle" w="lg" len="lg"/>
            </a:ln>
          </p:spPr>
        </p:cxnSp>
        <p:pic>
          <p:nvPicPr>
            <p:cNvPr id="9236" name="Picture 12" descr="tstat_logo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969" y="2024"/>
              <a:ext cx="816" cy="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223" name="Text Box 127"/>
          <p:cNvSpPr txBox="1">
            <a:spLocks/>
          </p:cNvSpPr>
          <p:nvPr/>
        </p:nvSpPr>
        <p:spPr bwMode="auto">
          <a:xfrm>
            <a:off x="755650" y="5805488"/>
            <a:ext cx="5616575" cy="825500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</p:spPr>
        <p:txBody>
          <a:bodyPr>
            <a:spAutoFit/>
          </a:bodyPr>
          <a:lstStyle/>
          <a:p>
            <a:pPr algn="l"/>
            <a:r>
              <a:rPr lang="en-US"/>
              <a:t>D.Bonfiglio, M.Mellia, M.Meo, D.Rossi, P.Tofanelli, </a:t>
            </a:r>
            <a:r>
              <a:rPr lang="en-US" b="1" i="1"/>
              <a:t>Revealing Skype Traffic: When Randomness </a:t>
            </a:r>
            <a:br>
              <a:rPr lang="en-US" b="1" i="1"/>
            </a:br>
            <a:r>
              <a:rPr lang="en-US" b="1" i="1"/>
              <a:t>Plays with You</a:t>
            </a:r>
            <a:r>
              <a:rPr lang="en-US" b="1"/>
              <a:t>, </a:t>
            </a:r>
            <a:r>
              <a:rPr lang="en-US"/>
              <a:t>SIGCOMM'07</a:t>
            </a:r>
          </a:p>
        </p:txBody>
      </p:sp>
      <p:sp>
        <p:nvSpPr>
          <p:cNvPr id="9224" name="Rectangle 130"/>
          <p:cNvSpPr>
            <a:spLocks/>
          </p:cNvSpPr>
          <p:nvPr/>
        </p:nvSpPr>
        <p:spPr bwMode="auto">
          <a:xfrm>
            <a:off x="5076825" y="5734050"/>
            <a:ext cx="2170113" cy="582613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</p:spPr>
        <p:txBody>
          <a:bodyPr wrap="none">
            <a:spAutoFit/>
          </a:bodyPr>
          <a:lstStyle/>
          <a:p>
            <a:pPr lvl="2" eaLnBrk="0" hangingPunct="0">
              <a:lnSpc>
                <a:spcPct val="90000"/>
              </a:lnSpc>
              <a:spcBef>
                <a:spcPct val="20000"/>
              </a:spcBef>
            </a:pPr>
            <a:r>
              <a:rPr lang="it-IT"/>
              <a:t>7000 hosts</a:t>
            </a:r>
          </a:p>
          <a:p>
            <a:pPr lvl="2" eaLnBrk="0" hangingPunct="0">
              <a:lnSpc>
                <a:spcPct val="90000"/>
              </a:lnSpc>
              <a:spcBef>
                <a:spcPct val="20000"/>
              </a:spcBef>
            </a:pPr>
            <a:r>
              <a:rPr lang="it-IT"/>
              <a:t>1700 peers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Preliminary Definition</a:t>
            </a:r>
            <a:endParaRPr lang="en-US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295400"/>
            <a:ext cx="5067300" cy="5334000"/>
          </a:xfrm>
        </p:spPr>
        <p:txBody>
          <a:bodyPr/>
          <a:lstStyle/>
          <a:p>
            <a:r>
              <a:rPr lang="it-IT" sz="2400" b="1" smtClean="0"/>
              <a:t>Useful information</a:t>
            </a:r>
          </a:p>
          <a:p>
            <a:pPr lvl="1"/>
            <a:r>
              <a:rPr lang="it-IT" sz="2000" smtClean="0"/>
              <a:t>At installation, Skype chooses </a:t>
            </a:r>
            <a:br>
              <a:rPr lang="it-IT" sz="2000" smtClean="0"/>
            </a:br>
            <a:r>
              <a:rPr lang="it-IT" sz="2000" smtClean="0"/>
              <a:t>a port at random</a:t>
            </a:r>
          </a:p>
          <a:p>
            <a:pPr lvl="1"/>
            <a:r>
              <a:rPr lang="it-IT" sz="2000" smtClean="0"/>
              <a:t>The port is never changed </a:t>
            </a:r>
            <a:br>
              <a:rPr lang="it-IT" sz="2000" smtClean="0"/>
            </a:br>
            <a:r>
              <a:rPr lang="it-IT" sz="2000" smtClean="0"/>
              <a:t>(unless forced by the user)</a:t>
            </a:r>
          </a:p>
          <a:p>
            <a:pPr lvl="1"/>
            <a:r>
              <a:rPr lang="it-IT" sz="2000" smtClean="0"/>
              <a:t>All traffic multiplexed over the same socket (UDP preferably)</a:t>
            </a:r>
          </a:p>
          <a:p>
            <a:pPr lvl="1"/>
            <a:endParaRPr lang="it-IT" sz="1400" smtClean="0"/>
          </a:p>
          <a:p>
            <a:pPr>
              <a:buFontTx/>
              <a:buNone/>
            </a:pPr>
            <a:r>
              <a:rPr lang="it-IT" sz="2400" b="1" smtClean="0"/>
              <a:t>   </a:t>
            </a:r>
            <a:endParaRPr lang="it-IT" sz="2000" smtClean="0"/>
          </a:p>
          <a:p>
            <a:pPr lvl="1"/>
            <a:endParaRPr lang="it-IT" sz="2000" smtClean="0"/>
          </a:p>
          <a:p>
            <a:pPr lvl="1"/>
            <a:endParaRPr lang="it-IT" sz="2000" smtClean="0"/>
          </a:p>
          <a:p>
            <a:pPr>
              <a:buFontTx/>
              <a:buNone/>
            </a:pPr>
            <a:endParaRPr lang="en-US" sz="2400" smtClean="0"/>
          </a:p>
        </p:txBody>
      </p:sp>
      <p:sp>
        <p:nvSpPr>
          <p:cNvPr id="57856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762500" y="1196975"/>
            <a:ext cx="4381500" cy="5334000"/>
          </a:xfrm>
        </p:spPr>
        <p:txBody>
          <a:bodyPr/>
          <a:lstStyle/>
          <a:p>
            <a:pPr lvl="1">
              <a:lnSpc>
                <a:spcPct val="80000"/>
              </a:lnSpc>
            </a:pPr>
            <a:endParaRPr lang="it-IT" sz="200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it-IT" sz="2400" b="1" smtClean="0"/>
              <a:t>   Skype flow</a:t>
            </a:r>
          </a:p>
          <a:p>
            <a:pPr lvl="1">
              <a:lnSpc>
                <a:spcPct val="80000"/>
              </a:lnSpc>
            </a:pPr>
            <a:r>
              <a:rPr lang="it-IT" sz="2000" smtClean="0"/>
              <a:t>A </a:t>
            </a:r>
            <a:r>
              <a:rPr lang="it-IT" sz="2000" smtClean="0">
                <a:solidFill>
                  <a:srgbClr val="FF0000"/>
                </a:solidFill>
              </a:rPr>
              <a:t>sequence of packets</a:t>
            </a:r>
            <a:r>
              <a:rPr lang="it-IT" sz="2000" smtClean="0"/>
              <a:t> originated from a Skype peer (and destined to </a:t>
            </a:r>
            <a:br>
              <a:rPr lang="it-IT" sz="2000" smtClean="0"/>
            </a:br>
            <a:r>
              <a:rPr lang="it-IT" sz="2000" smtClean="0"/>
              <a:t>another skype peer)</a:t>
            </a:r>
          </a:p>
          <a:p>
            <a:pPr lvl="1">
              <a:lnSpc>
                <a:spcPct val="80000"/>
              </a:lnSpc>
            </a:pPr>
            <a:endParaRPr lang="it-IT" sz="2000" smtClean="0"/>
          </a:p>
          <a:p>
            <a:pPr lvl="1">
              <a:lnSpc>
                <a:spcPct val="80000"/>
              </a:lnSpc>
            </a:pPr>
            <a:r>
              <a:rPr lang="it-IT" sz="2000" smtClean="0"/>
              <a:t>Flow </a:t>
            </a:r>
            <a:r>
              <a:rPr lang="it-IT" sz="2000" smtClean="0">
                <a:solidFill>
                  <a:srgbClr val="FF0000"/>
                </a:solidFill>
              </a:rPr>
              <a:t>starts</a:t>
            </a:r>
            <a:r>
              <a:rPr lang="it-IT" sz="2000" smtClean="0"/>
              <a:t> when the </a:t>
            </a:r>
            <a:r>
              <a:rPr lang="it-IT" sz="2000" smtClean="0">
                <a:solidFill>
                  <a:srgbClr val="FF0000"/>
                </a:solidFill>
              </a:rPr>
              <a:t>first packet</a:t>
            </a:r>
            <a:r>
              <a:rPr lang="it-IT" sz="2000" smtClean="0"/>
              <a:t> is observed</a:t>
            </a:r>
          </a:p>
          <a:p>
            <a:pPr lvl="1">
              <a:lnSpc>
                <a:spcPct val="80000"/>
              </a:lnSpc>
            </a:pPr>
            <a:endParaRPr lang="it-IT" sz="2000" smtClean="0"/>
          </a:p>
          <a:p>
            <a:pPr lvl="1">
              <a:lnSpc>
                <a:spcPct val="80000"/>
              </a:lnSpc>
            </a:pPr>
            <a:r>
              <a:rPr lang="it-IT" sz="2000" smtClean="0"/>
              <a:t>Flow </a:t>
            </a:r>
            <a:r>
              <a:rPr lang="it-IT" sz="2000" smtClean="0">
                <a:solidFill>
                  <a:srgbClr val="FF0000"/>
                </a:solidFill>
              </a:rPr>
              <a:t>ends</a:t>
            </a:r>
            <a:r>
              <a:rPr lang="it-IT" sz="2000" smtClean="0"/>
              <a:t> when no packet </a:t>
            </a:r>
            <a:br>
              <a:rPr lang="it-IT" sz="2000" smtClean="0"/>
            </a:br>
            <a:r>
              <a:rPr lang="it-IT" sz="2000" smtClean="0"/>
              <a:t>is observed for a given </a:t>
            </a:r>
            <a:r>
              <a:rPr lang="it-IT" sz="2000" smtClean="0">
                <a:solidFill>
                  <a:srgbClr val="FF0000"/>
                </a:solidFill>
              </a:rPr>
              <a:t>inactivity timeout </a:t>
            </a:r>
            <a:r>
              <a:rPr lang="it-IT" sz="2000" smtClean="0"/>
              <a:t>(200s)</a:t>
            </a:r>
          </a:p>
          <a:p>
            <a:pPr lvl="2">
              <a:lnSpc>
                <a:spcPct val="80000"/>
              </a:lnSpc>
              <a:buFontTx/>
              <a:buNone/>
            </a:pPr>
            <a:r>
              <a:rPr lang="it-IT" sz="1800" smtClean="0"/>
              <a:t> </a:t>
            </a:r>
            <a:endParaRPr lang="en-US" sz="1800" smtClean="0"/>
          </a:p>
        </p:txBody>
      </p:sp>
      <p:sp>
        <p:nvSpPr>
          <p:cNvPr id="578570" name="Line 10"/>
          <p:cNvSpPr>
            <a:spLocks noChangeShapeType="1"/>
          </p:cNvSpPr>
          <p:nvPr/>
        </p:nvSpPr>
        <p:spPr bwMode="auto">
          <a:xfrm>
            <a:off x="6011863" y="6165850"/>
            <a:ext cx="21605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78571" name="Rectangle 11"/>
          <p:cNvSpPr>
            <a:spLocks/>
          </p:cNvSpPr>
          <p:nvPr/>
        </p:nvSpPr>
        <p:spPr bwMode="auto">
          <a:xfrm>
            <a:off x="5291138" y="5949950"/>
            <a:ext cx="215900" cy="2159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78572" name="Rectangle 12"/>
          <p:cNvSpPr>
            <a:spLocks/>
          </p:cNvSpPr>
          <p:nvPr/>
        </p:nvSpPr>
        <p:spPr bwMode="auto">
          <a:xfrm>
            <a:off x="5580063" y="5949950"/>
            <a:ext cx="215900" cy="2159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78573" name="Rectangle 13"/>
          <p:cNvSpPr>
            <a:spLocks/>
          </p:cNvSpPr>
          <p:nvPr/>
        </p:nvSpPr>
        <p:spPr bwMode="auto">
          <a:xfrm>
            <a:off x="5867400" y="5949950"/>
            <a:ext cx="215900" cy="2159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107950" y="3933825"/>
            <a:ext cx="4789488" cy="5405438"/>
            <a:chOff x="68" y="2478"/>
            <a:chExt cx="3017" cy="3405"/>
          </a:xfrm>
        </p:grpSpPr>
        <p:grpSp>
          <p:nvGrpSpPr>
            <p:cNvPr id="10253" name="Group 17"/>
            <p:cNvGrpSpPr>
              <a:grpSpLocks/>
            </p:cNvGrpSpPr>
            <p:nvPr/>
          </p:nvGrpSpPr>
          <p:grpSpPr bwMode="auto">
            <a:xfrm>
              <a:off x="204" y="2478"/>
              <a:ext cx="2881" cy="1766"/>
              <a:chOff x="204" y="2478"/>
              <a:chExt cx="2881" cy="1766"/>
            </a:xfrm>
          </p:grpSpPr>
          <p:pic>
            <p:nvPicPr>
              <p:cNvPr id="10255" name="Picture 5" descr="Skype Headset"/>
              <p:cNvPicPr preferRelativeResize="0"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49" y="3657"/>
                <a:ext cx="537" cy="587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256" name="Rectangle 6"/>
              <p:cNvSpPr>
                <a:spLocks/>
              </p:cNvSpPr>
              <p:nvPr/>
            </p:nvSpPr>
            <p:spPr bwMode="auto">
              <a:xfrm>
                <a:off x="476" y="3807"/>
                <a:ext cx="2453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 type="none" w="lg" len="lg"/>
              </a:ln>
            </p:spPr>
            <p:txBody>
              <a:bodyPr wrap="none">
                <a:spAutoFit/>
              </a:bodyPr>
              <a:lstStyle/>
              <a:p>
                <a:pPr lvl="1" algn="r" eaLnBrk="0" hangingPunct="0">
                  <a:spcBef>
                    <a:spcPct val="20000"/>
                  </a:spcBef>
                </a:pPr>
                <a:r>
                  <a:rPr lang="it-IT" sz="2800"/>
                  <a:t>(IP addr, UDP port)</a:t>
                </a:r>
              </a:p>
            </p:txBody>
          </p:sp>
          <p:sp>
            <p:nvSpPr>
              <p:cNvPr id="10257" name="Rectangle 7"/>
              <p:cNvSpPr>
                <a:spLocks/>
              </p:cNvSpPr>
              <p:nvPr/>
            </p:nvSpPr>
            <p:spPr bwMode="auto">
              <a:xfrm>
                <a:off x="204" y="2478"/>
                <a:ext cx="2881" cy="17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none" w="lg" len="lg"/>
              </a:ln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10254" name="Rectangle 16"/>
            <p:cNvSpPr>
              <a:spLocks noChangeArrowheads="1"/>
            </p:cNvSpPr>
            <p:nvPr/>
          </p:nvSpPr>
          <p:spPr bwMode="auto">
            <a:xfrm>
              <a:off x="68" y="2523"/>
              <a:ext cx="2941" cy="3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l" eaLnBrk="0" hangingPunct="0">
                <a:spcBef>
                  <a:spcPct val="20000"/>
                </a:spcBef>
              </a:pPr>
              <a:r>
                <a:rPr lang="it-IT" sz="2400" b="1"/>
                <a:t>   Skype peer</a:t>
              </a:r>
            </a:p>
            <a:p>
              <a:pPr marL="742950" lvl="1" indent="-285750" algn="l" eaLnBrk="0" hangingPunct="0">
                <a:spcBef>
                  <a:spcPct val="20000"/>
                </a:spcBef>
                <a:buFontTx/>
                <a:buChar char="–"/>
              </a:pPr>
              <a:r>
                <a:rPr lang="it-IT" sz="2000"/>
                <a:t>A Skype peer can be identified </a:t>
              </a:r>
              <a:br>
                <a:rPr lang="it-IT" sz="2000"/>
              </a:br>
              <a:r>
                <a:rPr lang="it-IT" sz="2000">
                  <a:solidFill>
                    <a:srgbClr val="FF0000"/>
                  </a:solidFill>
                </a:rPr>
                <a:t>by its endpoint</a:t>
              </a:r>
              <a:endParaRPr lang="it-IT" sz="2000"/>
            </a:p>
            <a:p>
              <a:pPr marL="742950" lvl="1" indent="-285750" algn="l" eaLnBrk="0" hangingPunct="0">
                <a:spcBef>
                  <a:spcPct val="20000"/>
                </a:spcBef>
                <a:buFontTx/>
                <a:buChar char="–"/>
              </a:pPr>
              <a:r>
                <a:rPr lang="it-IT" sz="2000"/>
                <a:t>Consider only peers that were</a:t>
              </a:r>
              <a:br>
                <a:rPr lang="it-IT" sz="2000"/>
              </a:br>
              <a:r>
                <a:rPr lang="it-IT" sz="2000"/>
                <a:t>ever observed making a call</a:t>
              </a:r>
              <a:r>
                <a:rPr lang="it-IT" sz="2400"/>
                <a:t> </a:t>
              </a:r>
            </a:p>
            <a:p>
              <a:pPr marL="342900" indent="-342900" algn="l" eaLnBrk="0" hangingPunct="0">
                <a:spcBef>
                  <a:spcPct val="20000"/>
                </a:spcBef>
                <a:buFontTx/>
                <a:buChar char="•"/>
              </a:pPr>
              <a:endParaRPr lang="en-US" sz="2400"/>
            </a:p>
          </p:txBody>
        </p:sp>
      </p:grpSp>
      <p:pic>
        <p:nvPicPr>
          <p:cNvPr id="578568" name="Picture 8" descr="Skype Headset"/>
          <p:cNvPicPr preferRelativeResize="0"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3800" y="5608638"/>
            <a:ext cx="852488" cy="931862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</p:pic>
      <p:pic>
        <p:nvPicPr>
          <p:cNvPr id="578569" name="Picture 9" descr="Skype Headset"/>
          <p:cNvPicPr preferRelativeResize="0"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50" y="5661025"/>
            <a:ext cx="852488" cy="931863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</p:pic>
      <p:sp>
        <p:nvSpPr>
          <p:cNvPr id="578574" name="Rectangle 14"/>
          <p:cNvSpPr>
            <a:spLocks/>
          </p:cNvSpPr>
          <p:nvPr/>
        </p:nvSpPr>
        <p:spPr bwMode="auto">
          <a:xfrm>
            <a:off x="5003800" y="1341438"/>
            <a:ext cx="4032250" cy="5327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785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785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785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785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785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785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785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785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785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785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785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785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785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785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785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78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785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785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785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785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785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785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785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785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3.33333E-6 L 0.2875 -3.33333E-6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5785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" y="0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33333E-6 L 0.31111 -3.33333E-6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5785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0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3.33333E-6 L 0.31111 -3.33333E-6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5785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8564" grpId="0" build="p"/>
      <p:bldP spid="578570" grpId="0" animBg="1"/>
      <p:bldP spid="578571" grpId="0" animBg="1"/>
      <p:bldP spid="578571" grpId="1" animBg="1"/>
      <p:bldP spid="578572" grpId="0" animBg="1"/>
      <p:bldP spid="578572" grpId="1" animBg="1"/>
      <p:bldP spid="578573" grpId="0" animBg="1"/>
      <p:bldP spid="578573" grpId="1" animBg="1"/>
      <p:bldP spid="57857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  <p:tag name="DEFAULTWIDTH" val="348"/>
  <p:tag name="DEFAULTHEIGHT" val="200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lg" len="lg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30000"/>
          </a:spcBef>
          <a:spcAft>
            <a:spcPct val="0"/>
          </a:spcAft>
          <a:buClrTx/>
          <a:buSzTx/>
          <a:buFontTx/>
          <a:buNone/>
          <a:tabLst/>
          <a:defRPr kumimoji="0" lang="it-IT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lg" len="lg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30000"/>
          </a:spcBef>
          <a:spcAft>
            <a:spcPct val="0"/>
          </a:spcAft>
          <a:buClrTx/>
          <a:buSzTx/>
          <a:buFontTx/>
          <a:buNone/>
          <a:tabLst/>
          <a:defRPr kumimoji="0" lang="it-IT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_red_strip</Template>
  <TotalTime>8663</TotalTime>
  <Words>887</Words>
  <Application>Microsoft Office PowerPoint</Application>
  <PresentationFormat>On-screen Show (4:3)</PresentationFormat>
  <Paragraphs>436</Paragraphs>
  <Slides>32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0" baseType="lpstr">
      <vt:lpstr>Comic Sans MS</vt:lpstr>
      <vt:lpstr>Arial</vt:lpstr>
      <vt:lpstr>Times New Roman</vt:lpstr>
      <vt:lpstr>SimSun</vt:lpstr>
      <vt:lpstr>Tahoma</vt:lpstr>
      <vt:lpstr>Arial Unicode MS</vt:lpstr>
      <vt:lpstr>Wingdings</vt:lpstr>
      <vt:lpstr>Default Design</vt:lpstr>
      <vt:lpstr>Tracking down                Traffic </vt:lpstr>
      <vt:lpstr>Agenda</vt:lpstr>
      <vt:lpstr>Why Skype ?</vt:lpstr>
      <vt:lpstr>Skype for Dummies</vt:lpstr>
      <vt:lpstr>Skype for Dummies</vt:lpstr>
      <vt:lpstr>Skype for Dummies</vt:lpstr>
      <vt:lpstr>Skype for Dummies</vt:lpstr>
      <vt:lpstr>Methodolody</vt:lpstr>
      <vt:lpstr>Preliminary Definition</vt:lpstr>
      <vt:lpstr>Skype Source Model</vt:lpstr>
      <vt:lpstr>Slide 11</vt:lpstr>
      <vt:lpstr>Service Traffic: Normal Condition</vt:lpstr>
      <vt:lpstr>Service Traffic: Normal Condition</vt:lpstr>
      <vt:lpstr>Service Traffic: Normal Condition</vt:lpstr>
      <vt:lpstr>Slide 15</vt:lpstr>
      <vt:lpstr>Service Traffic: TCP vs UDP</vt:lpstr>
      <vt:lpstr>Slide 17</vt:lpstr>
      <vt:lpstr>Service Traffic: Bandwidth Limit</vt:lpstr>
      <vt:lpstr>Service Traffic: Packet Loss</vt:lpstr>
      <vt:lpstr>Slide 20</vt:lpstr>
      <vt:lpstr>Service Traffic: Video Source</vt:lpstr>
      <vt:lpstr> </vt:lpstr>
      <vt:lpstr>Signaling Traffic: Activity Pattern</vt:lpstr>
      <vt:lpstr>Signaling Traffic: Activity Pattern</vt:lpstr>
      <vt:lpstr>Signaling Traffic: Activity Pattern</vt:lpstr>
      <vt:lpstr>Signaling Traffic: All Peers</vt:lpstr>
      <vt:lpstr>Conclusions</vt:lpstr>
      <vt:lpstr>Signaling Traffic: Peer Selection</vt:lpstr>
      <vt:lpstr>Slide 29</vt:lpstr>
      <vt:lpstr>Slide 30</vt:lpstr>
      <vt:lpstr>Signaling Traffic: Peer Selection</vt:lpstr>
      <vt:lpstr>Signaling Traffic: Inferring Churn</vt:lpstr>
    </vt:vector>
  </TitlesOfParts>
  <Company>CSI Piemonte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CSI Piemonte</dc:creator>
  <cp:lastModifiedBy> </cp:lastModifiedBy>
  <cp:revision>349</cp:revision>
  <dcterms:created xsi:type="dcterms:W3CDTF">2004-05-19T08:49:08Z</dcterms:created>
  <dcterms:modified xsi:type="dcterms:W3CDTF">2011-01-20T04:35:38Z</dcterms:modified>
</cp:coreProperties>
</file>