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2" r:id="rId3"/>
    <p:sldId id="346" r:id="rId4"/>
    <p:sldId id="345" r:id="rId5"/>
    <p:sldId id="341" r:id="rId6"/>
    <p:sldId id="347" r:id="rId7"/>
    <p:sldId id="359" r:id="rId8"/>
    <p:sldId id="349" r:id="rId9"/>
    <p:sldId id="360" r:id="rId10"/>
    <p:sldId id="350" r:id="rId11"/>
    <p:sldId id="358" r:id="rId12"/>
    <p:sldId id="343" r:id="rId13"/>
    <p:sldId id="355" r:id="rId14"/>
    <p:sldId id="356" r:id="rId15"/>
    <p:sldId id="352" r:id="rId16"/>
    <p:sldId id="353" r:id="rId17"/>
    <p:sldId id="357" r:id="rId18"/>
    <p:sldId id="351" r:id="rId19"/>
    <p:sldId id="354" r:id="rId20"/>
    <p:sldId id="361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7" clrIdx="0"/>
  <p:cmAuthor id="1" name=" mukesh agrawal" initials="" lastIdx="15" clrIdx="1"/>
  <p:cmAuthor id="2" name="Ashwin" initials="" lastIdx="41" clrIdx="2"/>
  <p:cmAuthor id="3" name="Abhir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CC"/>
    <a:srgbClr val="4D4D4D"/>
    <a:srgbClr val="000099"/>
    <a:srgbClr val="0033CC"/>
    <a:srgbClr val="008000"/>
    <a:srgbClr val="CC3300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3" autoAdjust="0"/>
    <p:restoredTop sz="88045" autoAdjust="0"/>
  </p:normalViewPr>
  <p:slideViewPr>
    <p:cSldViewPr>
      <p:cViewPr varScale="1">
        <p:scale>
          <a:sx n="69" d="100"/>
          <a:sy n="6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7CA0EE-1769-4C40-BD6F-2959E8781852}" type="datetime1">
              <a:rPr lang="en-US"/>
              <a:pPr/>
              <a:t>2/8/2011</a:t>
            </a:fld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E90050-16E1-4693-BA5D-63D42D4D7B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52DBE7-A07F-41F7-A16A-1E7449AFE14D}" type="datetime1">
              <a:rPr lang="en-US"/>
              <a:pPr/>
              <a:t>2/8/2011</a:t>
            </a:fld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3D68CB-E04C-4B84-BF06-FB2DB87F22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0544D31-70B2-44B4-A40C-DD67C5C48CC0}" type="datetime1">
              <a:rPr lang="en-US"/>
              <a:pPr/>
              <a:t>2/8/2011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65E77-637C-4584-91F2-A0D8B1F49F99}" type="slidenum">
              <a:rPr lang="en-US"/>
              <a:pPr/>
              <a:t>1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52DBE7-A07F-41F7-A16A-1E7449AFE14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D68CB-E04C-4B84-BF06-FB2DB87F22F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-64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z="1200" b="0">
                <a:latin typeface="Garamond" pitchFamily="18" charset="0"/>
              </a:defRPr>
            </a:lvl1pPr>
          </a:lstStyle>
          <a:p>
            <a:fld id="{0F473574-33D7-4497-B85B-BEB3DF8F7F73}" type="datetime1">
              <a:rPr lang="en-US"/>
              <a:pPr/>
              <a:t>2/8/2011</a:t>
            </a:fld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z="1200" b="0">
                <a:latin typeface="Garamond" pitchFamily="18" charset="0"/>
              </a:defRPr>
            </a:lvl1pPr>
          </a:lstStyle>
          <a:p>
            <a:r>
              <a:rPr lang="en-US" altLang="en-US"/>
              <a:t>Ashwin R. Bharambe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z="1200" b="0">
                <a:latin typeface="Garamond" pitchFamily="18" charset="0"/>
              </a:defRPr>
            </a:lvl1pPr>
          </a:lstStyle>
          <a:p>
            <a:fld id="{459E2B39-7AE5-4E21-88B9-91620E4DF3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DAF0F-8466-49EF-988F-9EBFE2E85F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9E923-6F14-45E3-8184-76F8D6BFA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F5627-6210-4622-80B0-56896AD3C0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1CDA0-C7AA-4491-9B38-09BAFCD814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64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64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721D5-F251-4EA8-BB5C-4FB70CE2BD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2AF45-FD0D-4321-9B19-C775E76472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5C502-50C5-45BA-8EEC-59E79FE967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824CA-CC25-4177-B964-E72A9072DF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86378-158D-4EBE-9F3A-2998F71DA8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187A6-852A-49A9-9174-F20263D6B7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99CCFF">
              <a:alpha val="14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629400"/>
            <a:ext cx="2971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500" b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7056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500" b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500" b="1">
                <a:latin typeface="+mn-lt"/>
              </a:defRPr>
            </a:lvl1pPr>
          </a:lstStyle>
          <a:p>
            <a:fld id="{CD87558F-0099-4137-A35F-A07C24D16A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-64" charset="2"/>
        <a:buBlip>
          <a:blip r:embed="rId13"/>
        </a:buBlip>
        <a:defRPr sz="2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-64" charset="2"/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64" charset="2"/>
        <a:buChar char="v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64" charset="2"/>
        <a:buBlip>
          <a:blip r:embed="rId13"/>
        </a:buBlip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64" charset="2"/>
        <a:buChar char="F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64" charset="2"/>
        <a:buChar char="F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64" charset="2"/>
        <a:buChar char="F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64" charset="2"/>
        <a:buChar char="F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-64" charset="2"/>
        <a:buChar char="F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14400"/>
            <a:ext cx="7623175" cy="2438400"/>
          </a:xfrm>
        </p:spPr>
        <p:txBody>
          <a:bodyPr/>
          <a:lstStyle/>
          <a:p>
            <a:r>
              <a:rPr lang="en-US"/>
              <a:t>Analyzing and </a:t>
            </a:r>
            <a:br>
              <a:rPr lang="en-US"/>
            </a:br>
            <a:r>
              <a:rPr lang="en-US"/>
              <a:t>Improving BitTorrent</a:t>
            </a:r>
            <a:endParaRPr lang="en-US" sz="3200" i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038600"/>
            <a:ext cx="7467600" cy="2286000"/>
          </a:xfrm>
        </p:spPr>
        <p:txBody>
          <a:bodyPr/>
          <a:lstStyle/>
          <a:p>
            <a:pPr algn="ctr"/>
            <a:r>
              <a:rPr lang="en-US"/>
              <a:t>Ashwin R. Bharambe (</a:t>
            </a:r>
            <a:r>
              <a:rPr lang="en-US" sz="1800"/>
              <a:t>Carnegie Mellon University</a:t>
            </a:r>
            <a:r>
              <a:rPr lang="en-US"/>
              <a:t>)</a:t>
            </a:r>
            <a:endParaRPr lang="en-US" sz="1800"/>
          </a:p>
          <a:p>
            <a:pPr algn="ctr"/>
            <a:r>
              <a:rPr lang="en-US">
                <a:solidFill>
                  <a:srgbClr val="777777"/>
                </a:solidFill>
              </a:rPr>
              <a:t>Cormac Herley (</a:t>
            </a:r>
            <a:r>
              <a:rPr lang="en-US" sz="1800">
                <a:solidFill>
                  <a:srgbClr val="777777"/>
                </a:solidFill>
              </a:rPr>
              <a:t>Microsoft Research, Redmond</a:t>
            </a:r>
            <a:r>
              <a:rPr lang="en-US">
                <a:solidFill>
                  <a:srgbClr val="777777"/>
                </a:solidFill>
              </a:rPr>
              <a:t>)</a:t>
            </a:r>
            <a:endParaRPr lang="en-US" sz="1800">
              <a:solidFill>
                <a:srgbClr val="777777"/>
              </a:solidFill>
            </a:endParaRPr>
          </a:p>
          <a:p>
            <a:pPr algn="ctr"/>
            <a:r>
              <a:rPr lang="en-US">
                <a:solidFill>
                  <a:srgbClr val="777777"/>
                </a:solidFill>
              </a:rPr>
              <a:t>Venkat Padmanabhan (</a:t>
            </a:r>
            <a:r>
              <a:rPr lang="en-US" sz="1800">
                <a:solidFill>
                  <a:srgbClr val="777777"/>
                </a:solidFill>
              </a:rPr>
              <a:t>Microsoft Research, Redmond</a:t>
            </a:r>
            <a:r>
              <a:rPr lang="en-US">
                <a:solidFill>
                  <a:srgbClr val="777777"/>
                </a:solidFill>
              </a:rPr>
              <a:t>)</a:t>
            </a:r>
            <a:endParaRPr lang="en-US" sz="1800">
              <a:solidFill>
                <a:srgbClr val="777777"/>
              </a:solidFill>
            </a:endParaRPr>
          </a:p>
          <a:p>
            <a:pPr algn="ctr"/>
            <a:endParaRPr lang="en-US" sz="1800">
              <a:solidFill>
                <a:srgbClr val="777777"/>
              </a:solidFill>
            </a:endParaRPr>
          </a:p>
          <a:p>
            <a:pPr algn="ctr"/>
            <a:r>
              <a:rPr lang="en-US">
                <a:solidFill>
                  <a:srgbClr val="CC3300"/>
                </a:solidFill>
              </a:rPr>
              <a:t>  </a:t>
            </a:r>
            <a:r>
              <a:rPr lang="en-US" sz="2000" i="1">
                <a:solidFill>
                  <a:srgbClr val="CC3300"/>
                </a:solidFill>
              </a:rPr>
              <a:t>April 27, 2006  @ IEEE INFOCOM, Barcelona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81000" y="3429000"/>
            <a:ext cx="8382000" cy="0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ransition advTm="2623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20AE-6D1B-4E18-8818-AFF004A6538E}" type="slidenum">
              <a:rPr lang="en-US" altLang="en-US"/>
              <a:pPr/>
              <a:t>10</a:t>
            </a:fld>
            <a:endParaRPr lang="en-US" altLang="en-US"/>
          </a:p>
        </p:txBody>
      </p:sp>
      <p:pic>
        <p:nvPicPr>
          <p:cNvPr id="265227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325" y="1676400"/>
            <a:ext cx="6873875" cy="426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Case: Slow Seed</a:t>
            </a:r>
          </a:p>
        </p:txBody>
      </p:sp>
      <p:sp>
        <p:nvSpPr>
          <p:cNvPr id="265221" name="AutoShape 5"/>
          <p:cNvSpPr>
            <a:spLocks noChangeArrowheads="1"/>
          </p:cNvSpPr>
          <p:nvPr/>
        </p:nvSpPr>
        <p:spPr bwMode="auto">
          <a:xfrm rot="5400000">
            <a:off x="3771900" y="2171700"/>
            <a:ext cx="838200" cy="1676400"/>
          </a:xfrm>
          <a:prstGeom prst="roundRect">
            <a:avLst>
              <a:gd name="adj" fmla="val 9426"/>
            </a:avLst>
          </a:prstGeom>
          <a:solidFill>
            <a:srgbClr val="FFFF00">
              <a:alpha val="27000"/>
            </a:srgbClr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3" name="AutoShape 7"/>
          <p:cNvSpPr>
            <a:spLocks noChangeArrowheads="1"/>
          </p:cNvSpPr>
          <p:nvPr/>
        </p:nvSpPr>
        <p:spPr bwMode="auto">
          <a:xfrm>
            <a:off x="5181600" y="838200"/>
            <a:ext cx="3581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Vanilla BitTorrent: </a:t>
            </a:r>
          </a:p>
          <a:p>
            <a:pPr algn="ctr"/>
            <a:r>
              <a:rPr lang="en-US"/>
              <a:t>Connected nodes decide</a:t>
            </a:r>
          </a:p>
          <a:p>
            <a:pPr algn="ctr"/>
            <a:r>
              <a:rPr lang="en-US"/>
              <a:t>which blocks to request from seed</a:t>
            </a:r>
          </a:p>
        </p:txBody>
      </p:sp>
      <p:sp>
        <p:nvSpPr>
          <p:cNvPr id="265224" name="AutoShape 8"/>
          <p:cNvSpPr>
            <a:spLocks noChangeArrowheads="1"/>
          </p:cNvSpPr>
          <p:nvPr/>
        </p:nvSpPr>
        <p:spPr bwMode="auto">
          <a:xfrm>
            <a:off x="1066800" y="1066800"/>
            <a:ext cx="2514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The seed node decides</a:t>
            </a:r>
          </a:p>
          <a:p>
            <a:pPr algn="ctr"/>
            <a:r>
              <a:rPr lang="en-US"/>
              <a:t>which blocks to serve</a:t>
            </a:r>
          </a:p>
        </p:txBody>
      </p:sp>
      <p:sp>
        <p:nvSpPr>
          <p:cNvPr id="265225" name="Freeform 9"/>
          <p:cNvSpPr>
            <a:spLocks/>
          </p:cNvSpPr>
          <p:nvPr/>
        </p:nvSpPr>
        <p:spPr bwMode="auto">
          <a:xfrm>
            <a:off x="2514600" y="1676400"/>
            <a:ext cx="2514600" cy="812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432"/>
              </a:cxn>
              <a:cxn ang="0">
                <a:pos x="1584" y="480"/>
              </a:cxn>
            </a:cxnLst>
            <a:rect l="0" t="0" r="r" b="b"/>
            <a:pathLst>
              <a:path w="1584" h="512">
                <a:moveTo>
                  <a:pt x="0" y="0"/>
                </a:moveTo>
                <a:cubicBezTo>
                  <a:pt x="180" y="176"/>
                  <a:pt x="360" y="352"/>
                  <a:pt x="624" y="432"/>
                </a:cubicBezTo>
                <a:cubicBezTo>
                  <a:pt x="888" y="512"/>
                  <a:pt x="1424" y="472"/>
                  <a:pt x="1584" y="480"/>
                </a:cubicBezTo>
              </a:path>
            </a:pathLst>
          </a:custGeom>
          <a:noFill/>
          <a:ln w="12700" cap="flat" cmpd="sng">
            <a:solidFill>
              <a:srgbClr val="003366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6" name="Freeform 10"/>
          <p:cNvSpPr>
            <a:spLocks/>
          </p:cNvSpPr>
          <p:nvPr/>
        </p:nvSpPr>
        <p:spPr bwMode="auto">
          <a:xfrm>
            <a:off x="4673600" y="1295400"/>
            <a:ext cx="508000" cy="838200"/>
          </a:xfrm>
          <a:custGeom>
            <a:avLst/>
            <a:gdLst/>
            <a:ahLst/>
            <a:cxnLst>
              <a:cxn ang="0">
                <a:pos x="320" y="0"/>
              </a:cxn>
              <a:cxn ang="0">
                <a:pos x="32" y="192"/>
              </a:cxn>
              <a:cxn ang="0">
                <a:pos x="128" y="528"/>
              </a:cxn>
            </a:cxnLst>
            <a:rect l="0" t="0" r="r" b="b"/>
            <a:pathLst>
              <a:path w="320" h="528">
                <a:moveTo>
                  <a:pt x="320" y="0"/>
                </a:moveTo>
                <a:cubicBezTo>
                  <a:pt x="192" y="52"/>
                  <a:pt x="64" y="104"/>
                  <a:pt x="32" y="192"/>
                </a:cubicBezTo>
                <a:cubicBezTo>
                  <a:pt x="0" y="280"/>
                  <a:pt x="64" y="404"/>
                  <a:pt x="128" y="528"/>
                </a:cubicBezTo>
              </a:path>
            </a:pathLst>
          </a:custGeom>
          <a:noFill/>
          <a:ln w="12700" cap="flat" cmpd="sng">
            <a:solidFill>
              <a:srgbClr val="003366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5228" name="AutoShape 12"/>
          <p:cNvSpPr>
            <a:spLocks noChangeArrowheads="1"/>
          </p:cNvSpPr>
          <p:nvPr/>
        </p:nvSpPr>
        <p:spPr bwMode="auto">
          <a:xfrm>
            <a:off x="1066800" y="5867400"/>
            <a:ext cx="7239000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Avoid sending duplicate blocks from seed </a:t>
            </a:r>
            <a:r>
              <a:rPr lang="en-US" sz="2400">
                <a:solidFill>
                  <a:srgbClr val="0033CC"/>
                </a:solidFill>
              </a:rPr>
              <a:t>at all costs</a:t>
            </a:r>
          </a:p>
        </p:txBody>
      </p:sp>
    </p:spTree>
    <p:custDataLst>
      <p:tags r:id="rId1"/>
    </p:custDataLst>
  </p:cSld>
  <p:clrMapOvr>
    <a:masterClrMapping/>
  </p:clrMapOvr>
  <p:transition advTm="8631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 animBg="1"/>
      <p:bldP spid="265223" grpId="0" animBg="1"/>
      <p:bldP spid="265224" grpId="0" animBg="1"/>
      <p:bldP spid="265225" grpId="0" animBg="1"/>
      <p:bldP spid="265226" grpId="0" animBg="1"/>
      <p:bldP spid="2652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CD3E-3EF0-4BAB-99C0-BADB39A0B7E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Neighbor Count and Block Policy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Questions:</a:t>
            </a:r>
          </a:p>
          <a:p>
            <a:pPr lvl="1"/>
            <a:r>
              <a:rPr lang="en-US"/>
              <a:t>How many neighbors required to guarantee good uplink utilization?</a:t>
            </a:r>
          </a:p>
          <a:p>
            <a:pPr lvl="1"/>
            <a:endParaRPr lang="en-US"/>
          </a:p>
          <a:p>
            <a:pPr lvl="1"/>
            <a:r>
              <a:rPr lang="en-US"/>
              <a:t>When does Local Rarest First matter?</a:t>
            </a:r>
          </a:p>
        </p:txBody>
      </p:sp>
    </p:spTree>
  </p:cSld>
  <p:clrMapOvr>
    <a:masterClrMapping/>
  </p:clrMapOvr>
  <p:transition advTm="1371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488E9-FB6F-4BEF-B6AE-99D0AA566A40}" type="slidenum">
              <a:rPr lang="en-US" altLang="en-US"/>
              <a:pPr/>
              <a:t>12</a:t>
            </a:fld>
            <a:endParaRPr lang="en-US" altLang="en-US"/>
          </a:p>
        </p:txBody>
      </p:sp>
      <p:pic>
        <p:nvPicPr>
          <p:cNvPr id="257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914400"/>
            <a:ext cx="5715000" cy="371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703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Neighbor Count and Block Policy</a:t>
            </a:r>
          </a:p>
        </p:txBody>
      </p:sp>
      <p:sp>
        <p:nvSpPr>
          <p:cNvPr id="257036" name="AutoShape 12"/>
          <p:cNvSpPr>
            <a:spLocks noChangeArrowheads="1"/>
          </p:cNvSpPr>
          <p:nvPr/>
        </p:nvSpPr>
        <p:spPr bwMode="auto">
          <a:xfrm>
            <a:off x="6172200" y="1524000"/>
            <a:ext cx="26670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Very low neighbor count </a:t>
            </a:r>
          </a:p>
          <a:p>
            <a:pPr algn="ctr"/>
            <a:r>
              <a:rPr lang="en-US"/>
              <a:t>is sub-optimal</a:t>
            </a:r>
          </a:p>
        </p:txBody>
      </p:sp>
      <p:sp>
        <p:nvSpPr>
          <p:cNvPr id="257037" name="AutoShape 13"/>
          <p:cNvSpPr>
            <a:spLocks noChangeArrowheads="1"/>
          </p:cNvSpPr>
          <p:nvPr/>
        </p:nvSpPr>
        <p:spPr bwMode="auto">
          <a:xfrm>
            <a:off x="6172200" y="2590800"/>
            <a:ext cx="2667000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Beyond a threshold, </a:t>
            </a:r>
          </a:p>
          <a:p>
            <a:pPr algn="ctr"/>
            <a:r>
              <a:rPr lang="en-US"/>
              <a:t>neighbor count does not</a:t>
            </a:r>
          </a:p>
          <a:p>
            <a:pPr algn="ctr"/>
            <a:r>
              <a:rPr lang="en-US"/>
              <a:t> affect utilization</a:t>
            </a:r>
          </a:p>
        </p:txBody>
      </p:sp>
      <p:sp>
        <p:nvSpPr>
          <p:cNvPr id="257043" name="AutoShape 19"/>
          <p:cNvSpPr>
            <a:spLocks noChangeArrowheads="1"/>
          </p:cNvSpPr>
          <p:nvPr/>
        </p:nvSpPr>
        <p:spPr bwMode="auto">
          <a:xfrm>
            <a:off x="1295400" y="4953000"/>
            <a:ext cx="3048000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Local Rarest First policy</a:t>
            </a:r>
          </a:p>
          <a:p>
            <a:pPr algn="ctr"/>
            <a:r>
              <a:rPr lang="en-US"/>
              <a:t>works better than Random </a:t>
            </a:r>
          </a:p>
          <a:p>
            <a:pPr algn="ctr"/>
            <a:r>
              <a:rPr lang="en-US"/>
              <a:t>block picking</a:t>
            </a:r>
          </a:p>
        </p:txBody>
      </p:sp>
      <p:sp>
        <p:nvSpPr>
          <p:cNvPr id="257044" name="AutoShape 20"/>
          <p:cNvSpPr>
            <a:spLocks noChangeArrowheads="1"/>
          </p:cNvSpPr>
          <p:nvPr/>
        </p:nvSpPr>
        <p:spPr bwMode="auto">
          <a:xfrm>
            <a:off x="5105400" y="4953000"/>
            <a:ext cx="3048000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However, differences are </a:t>
            </a:r>
          </a:p>
          <a:p>
            <a:pPr algn="ctr"/>
            <a:r>
              <a:rPr lang="en-US"/>
              <a:t>discernible only when the </a:t>
            </a:r>
          </a:p>
          <a:p>
            <a:pPr algn="ctr"/>
            <a:r>
              <a:rPr lang="en-US"/>
              <a:t>seed bandwidth is low!</a:t>
            </a:r>
          </a:p>
        </p:txBody>
      </p:sp>
    </p:spTree>
    <p:custDataLst>
      <p:tags r:id="rId1"/>
    </p:custDataLst>
  </p:cSld>
  <p:clrMapOvr>
    <a:masterClrMapping/>
  </p:clrMapOvr>
  <p:transition advTm="1105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36" grpId="0" animBg="1"/>
      <p:bldP spid="257037" grpId="0" animBg="1"/>
      <p:bldP spid="257043" grpId="0" animBg="1"/>
      <p:bldP spid="2570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0A99-D720-4115-8895-E3184FAFFFC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Fairness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Goal: ensure nodes upload as much as they download</a:t>
            </a:r>
          </a:p>
          <a:p>
            <a:pPr lvl="1"/>
            <a:r>
              <a:rPr lang="en-US"/>
              <a:t>ISPs have begun to charge heavy P2P users</a:t>
            </a:r>
          </a:p>
          <a:p>
            <a:pPr lvl="1"/>
            <a:r>
              <a:rPr lang="en-US"/>
              <a:t>Uploaders will bear the brunt of the charges</a:t>
            </a:r>
          </a:p>
          <a:p>
            <a:pPr lvl="1"/>
            <a:endParaRPr lang="en-US"/>
          </a:p>
          <a:p>
            <a:r>
              <a:rPr lang="en-US"/>
              <a:t>BitTorrent’s </a:t>
            </a:r>
            <a:r>
              <a:rPr lang="en-US">
                <a:solidFill>
                  <a:srgbClr val="0033CC"/>
                </a:solidFill>
              </a:rPr>
              <a:t>rate-based</a:t>
            </a:r>
            <a:r>
              <a:rPr lang="en-US"/>
              <a:t> TFT and optimistic unchoke can result in high unfairness</a:t>
            </a:r>
          </a:p>
          <a:p>
            <a:endParaRPr lang="en-US"/>
          </a:p>
          <a:p>
            <a:r>
              <a:rPr lang="en-US"/>
              <a:t>Proposed solution: pair-wise block-based TFT</a:t>
            </a:r>
          </a:p>
          <a:p>
            <a:pPr lvl="1"/>
            <a:r>
              <a:rPr lang="en-US"/>
              <a:t>Bound the difference between blocks uploaded and downloaded</a:t>
            </a:r>
          </a:p>
        </p:txBody>
      </p:sp>
    </p:spTree>
  </p:cSld>
  <p:clrMapOvr>
    <a:masterClrMapping/>
  </p:clrMapOvr>
  <p:transition advTm="105852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983-A4BD-4EDD-B371-02CC86ECD38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Fairness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Questions:</a:t>
            </a:r>
          </a:p>
          <a:p>
            <a:pPr lvl="1"/>
            <a:r>
              <a:rPr lang="en-US"/>
              <a:t>In the worst case, how many blocks does a node serve? </a:t>
            </a:r>
          </a:p>
          <a:p>
            <a:pPr lvl="2"/>
            <a:r>
              <a:rPr lang="en-US"/>
              <a:t>Measure as ratio to #blocks downloaded</a:t>
            </a:r>
          </a:p>
          <a:p>
            <a:pPr lvl="2"/>
            <a:endParaRPr lang="en-US"/>
          </a:p>
          <a:p>
            <a:pPr lvl="1"/>
            <a:r>
              <a:rPr lang="en-US"/>
              <a:t>What is the overall uplink utilization?</a:t>
            </a:r>
          </a:p>
          <a:p>
            <a:pPr lvl="2"/>
            <a:r>
              <a:rPr lang="en-US"/>
              <a:t>TFT advocates blocking a link even when there is data to send</a:t>
            </a:r>
          </a:p>
          <a:p>
            <a:pPr lvl="2"/>
            <a:r>
              <a:rPr lang="en-US"/>
              <a:t>Can hurt link utilization</a:t>
            </a:r>
          </a:p>
        </p:txBody>
      </p:sp>
    </p:spTree>
  </p:cSld>
  <p:clrMapOvr>
    <a:masterClrMapping/>
  </p:clrMapOvr>
  <p:transition advTm="30354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83B6-5F06-47A7-B953-2EF0FEE5978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Fairness: Blocks served</a:t>
            </a:r>
          </a:p>
        </p:txBody>
      </p:sp>
      <p:pic>
        <p:nvPicPr>
          <p:cNvPr id="27034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838200"/>
            <a:ext cx="7543800" cy="4495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sp>
        <p:nvSpPr>
          <p:cNvPr id="270344" name="AutoShape 8"/>
          <p:cNvSpPr>
            <a:spLocks noChangeArrowheads="1"/>
          </p:cNvSpPr>
          <p:nvPr/>
        </p:nvSpPr>
        <p:spPr bwMode="auto">
          <a:xfrm>
            <a:off x="609600" y="5486400"/>
            <a:ext cx="35052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Vanilla BitTorrent results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 in high unfairness</a:t>
            </a: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270345" name="AutoShape 9"/>
          <p:cNvSpPr>
            <a:spLocks noChangeArrowheads="1"/>
          </p:cNvSpPr>
          <p:nvPr/>
        </p:nvSpPr>
        <p:spPr bwMode="auto">
          <a:xfrm>
            <a:off x="4724400" y="5486400"/>
            <a:ext cx="3505200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Block-level TFT effective</a:t>
            </a: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270346" name="AutoShape 10"/>
          <p:cNvSpPr>
            <a:spLocks noChangeArrowheads="1"/>
          </p:cNvSpPr>
          <p:nvPr/>
        </p:nvSpPr>
        <p:spPr bwMode="auto">
          <a:xfrm>
            <a:off x="4724400" y="6172200"/>
            <a:ext cx="3505200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Matching Tracker useful</a:t>
            </a:r>
            <a:endParaRPr lang="en-US" sz="2400">
              <a:solidFill>
                <a:srgbClr val="0033CC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974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5" grpId="0" animBg="1"/>
      <p:bldP spid="2703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25A9-DF1F-4224-A229-6BA6761C5BA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72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685800"/>
          </a:xfrm>
        </p:spPr>
        <p:txBody>
          <a:bodyPr/>
          <a:lstStyle/>
          <a:p>
            <a:r>
              <a:rPr lang="en-US" sz="3200"/>
              <a:t>Improving Fairness: Uplink Utilization</a:t>
            </a:r>
          </a:p>
        </p:txBody>
      </p:sp>
      <p:pic>
        <p:nvPicPr>
          <p:cNvPr id="27239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768350"/>
            <a:ext cx="6858000" cy="43370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sp>
        <p:nvSpPr>
          <p:cNvPr id="272392" name="AutoShape 8"/>
          <p:cNvSpPr>
            <a:spLocks noChangeArrowheads="1"/>
          </p:cNvSpPr>
          <p:nvPr/>
        </p:nvSpPr>
        <p:spPr bwMode="auto">
          <a:xfrm>
            <a:off x="685800" y="5410200"/>
            <a:ext cx="35052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Matching Tracker helps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increase utilization</a:t>
            </a: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272393" name="AutoShape 9"/>
          <p:cNvSpPr>
            <a:spLocks noChangeArrowheads="1"/>
          </p:cNvSpPr>
          <p:nvPr/>
        </p:nvSpPr>
        <p:spPr bwMode="auto">
          <a:xfrm>
            <a:off x="4953000" y="5410200"/>
            <a:ext cx="35052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Pairwise TFT needs 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higher node degrees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for better utilization</a:t>
            </a:r>
            <a:endParaRPr lang="en-US" sz="24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Tm="39687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0A5-D17F-4F53-A661-F34E781EF00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/>
              <a:t>Other Workloads: Pre-seeded Nodes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Scenario</a:t>
            </a:r>
          </a:p>
          <a:p>
            <a:pPr lvl="1"/>
            <a:r>
              <a:rPr lang="en-US"/>
              <a:t>Some nodes join a flash crowd</a:t>
            </a:r>
          </a:p>
          <a:p>
            <a:pPr lvl="1"/>
            <a:r>
              <a:rPr lang="en-US"/>
              <a:t>Partially finish the download</a:t>
            </a:r>
          </a:p>
          <a:p>
            <a:pPr lvl="1"/>
            <a:r>
              <a:rPr lang="en-US"/>
              <a:t>Re-join a flash crowd later</a:t>
            </a:r>
          </a:p>
          <a:p>
            <a:pPr lvl="1"/>
            <a:endParaRPr lang="en-US"/>
          </a:p>
          <a:p>
            <a:r>
              <a:rPr lang="en-US"/>
              <a:t>Question:</a:t>
            </a:r>
          </a:p>
          <a:p>
            <a:pPr lvl="1"/>
            <a:r>
              <a:rPr lang="en-US"/>
              <a:t>Other nodes start afresh; hence not so choosy </a:t>
            </a:r>
          </a:p>
          <a:p>
            <a:pPr lvl="1"/>
            <a:r>
              <a:rPr lang="en-US"/>
              <a:t>These nodes are looking for specific blocks </a:t>
            </a:r>
          </a:p>
          <a:p>
            <a:pPr lvl="2"/>
            <a:r>
              <a:rPr lang="en-US"/>
              <a:t>Do they require more time to finish?</a:t>
            </a:r>
          </a:p>
        </p:txBody>
      </p:sp>
    </p:spTree>
  </p:cSld>
  <p:clrMapOvr>
    <a:masterClrMapping/>
  </p:clrMapOvr>
  <p:transition advTm="37975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8B4F-4603-45D2-BF71-074B2E5B257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Pre-seeded nodes: Download Time</a:t>
            </a:r>
          </a:p>
        </p:txBody>
      </p:sp>
      <p:pic>
        <p:nvPicPr>
          <p:cNvPr id="26829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822325"/>
            <a:ext cx="7010400" cy="4435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sp>
        <p:nvSpPr>
          <p:cNvPr id="268296" name="AutoShape 8"/>
          <p:cNvSpPr>
            <a:spLocks noChangeArrowheads="1"/>
          </p:cNvSpPr>
          <p:nvPr/>
        </p:nvSpPr>
        <p:spPr bwMode="auto">
          <a:xfrm>
            <a:off x="762000" y="5410200"/>
            <a:ext cx="3733800" cy="1219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LRF “equalizes” rate of 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block “flow” </a:t>
            </a:r>
            <a:r>
              <a:rPr lang="en-US" sz="2400">
                <a:solidFill>
                  <a:srgbClr val="4D4D4D"/>
                </a:solidFill>
                <a:sym typeface="Wingdings" pitchFamily="-64" charset="2"/>
              </a:rPr>
              <a:t> pre-seeded </a:t>
            </a:r>
          </a:p>
          <a:p>
            <a:pPr algn="ctr"/>
            <a:r>
              <a:rPr lang="en-US" sz="2400">
                <a:solidFill>
                  <a:srgbClr val="4D4D4D"/>
                </a:solidFill>
                <a:sym typeface="Wingdings" pitchFamily="-64" charset="2"/>
              </a:rPr>
              <a:t>nodes takes longer</a:t>
            </a: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268297" name="AutoShape 9"/>
          <p:cNvSpPr>
            <a:spLocks noChangeArrowheads="1"/>
          </p:cNvSpPr>
          <p:nvPr/>
        </p:nvSpPr>
        <p:spPr bwMode="auto">
          <a:xfrm>
            <a:off x="4953000" y="5410200"/>
            <a:ext cx="35052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Small amount of FEC 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improves performance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significantly!</a:t>
            </a:r>
            <a:endParaRPr lang="en-US" sz="24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advTm="70862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3F55-A410-4F51-A29C-98CB0B564F96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86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Focus: upload utilization and (un)fairness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Findings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0033CC"/>
                </a:solidFill>
              </a:rPr>
              <a:t>BitTorrent scales well</a:t>
            </a:r>
          </a:p>
          <a:p>
            <a:pPr lvl="2">
              <a:lnSpc>
                <a:spcPct val="90000"/>
              </a:lnSpc>
            </a:pPr>
            <a:r>
              <a:rPr lang="en-US"/>
              <a:t>Local Rarest First eliminates last-block problem</a:t>
            </a:r>
          </a:p>
          <a:p>
            <a:pPr lvl="2">
              <a:lnSpc>
                <a:spcPct val="90000"/>
              </a:lnSpc>
            </a:pPr>
            <a:r>
              <a:rPr lang="en-US"/>
              <a:t>Design decisions crucial when seed uplink is slow</a:t>
            </a:r>
          </a:p>
          <a:p>
            <a:pPr lvl="2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0033CC"/>
                </a:solidFill>
              </a:rPr>
              <a:t>Rate-based TFT can result in</a:t>
            </a:r>
            <a:r>
              <a:rPr lang="en-US">
                <a:solidFill>
                  <a:srgbClr val="0033CC"/>
                </a:solidFill>
                <a:sym typeface="Wingdings" pitchFamily="-64" charset="2"/>
              </a:rPr>
              <a:t> </a:t>
            </a:r>
            <a:r>
              <a:rPr lang="en-US">
                <a:solidFill>
                  <a:srgbClr val="0033CC"/>
                </a:solidFill>
              </a:rPr>
              <a:t>unfairness</a:t>
            </a:r>
            <a:r>
              <a:rPr lang="en-US"/>
              <a:t> in heterogeneous settings</a:t>
            </a:r>
          </a:p>
          <a:p>
            <a:pPr lvl="2">
              <a:lnSpc>
                <a:spcPct val="90000"/>
              </a:lnSpc>
            </a:pPr>
            <a:r>
              <a:rPr lang="en-US"/>
              <a:t>Block-based TFT can alleviate it</a:t>
            </a:r>
          </a:p>
          <a:p>
            <a:pPr lvl="2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LRF may be sub-optimal if nodes have differing objectives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0033CC"/>
                </a:solidFill>
              </a:rPr>
              <a:t>Source-based FEC sometimes useful</a:t>
            </a:r>
          </a:p>
        </p:txBody>
      </p:sp>
    </p:spTree>
  </p:cSld>
  <p:clrMapOvr>
    <a:masterClrMapping/>
  </p:clrMapOvr>
  <p:transition advTm="5947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7406-7EBE-4C87-882C-C84B8ECAE8E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BitTorrent Works</a:t>
            </a:r>
          </a:p>
        </p:txBody>
      </p:sp>
      <p:sp>
        <p:nvSpPr>
          <p:cNvPr id="284676" name="AutoShape 4"/>
          <p:cNvSpPr>
            <a:spLocks noChangeArrowheads="1"/>
          </p:cNvSpPr>
          <p:nvPr/>
        </p:nvSpPr>
        <p:spPr bwMode="auto">
          <a:xfrm>
            <a:off x="1066800" y="2209800"/>
            <a:ext cx="838200" cy="457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Seed</a:t>
            </a:r>
          </a:p>
        </p:txBody>
      </p:sp>
      <p:sp>
        <p:nvSpPr>
          <p:cNvPr id="284677" name="Oval 5"/>
          <p:cNvSpPr>
            <a:spLocks noChangeArrowheads="1"/>
          </p:cNvSpPr>
          <p:nvPr/>
        </p:nvSpPr>
        <p:spPr bwMode="auto">
          <a:xfrm>
            <a:off x="3352800" y="16002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79" name="Oval 7"/>
          <p:cNvSpPr>
            <a:spLocks noChangeArrowheads="1"/>
          </p:cNvSpPr>
          <p:nvPr/>
        </p:nvSpPr>
        <p:spPr bwMode="auto">
          <a:xfrm>
            <a:off x="2743200" y="29718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0" name="Oval 8"/>
          <p:cNvSpPr>
            <a:spLocks noChangeArrowheads="1"/>
          </p:cNvSpPr>
          <p:nvPr/>
        </p:nvSpPr>
        <p:spPr bwMode="auto">
          <a:xfrm>
            <a:off x="4419600" y="25908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1" name="Oval 9"/>
          <p:cNvSpPr>
            <a:spLocks noChangeArrowheads="1"/>
          </p:cNvSpPr>
          <p:nvPr/>
        </p:nvSpPr>
        <p:spPr bwMode="auto">
          <a:xfrm>
            <a:off x="5334000" y="12192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2" name="Oval 10"/>
          <p:cNvSpPr>
            <a:spLocks noChangeArrowheads="1"/>
          </p:cNvSpPr>
          <p:nvPr/>
        </p:nvSpPr>
        <p:spPr bwMode="auto">
          <a:xfrm>
            <a:off x="2819400" y="44196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3" name="Oval 11"/>
          <p:cNvSpPr>
            <a:spLocks noChangeArrowheads="1"/>
          </p:cNvSpPr>
          <p:nvPr/>
        </p:nvSpPr>
        <p:spPr bwMode="auto">
          <a:xfrm>
            <a:off x="4953000" y="50292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4" name="Oval 12"/>
          <p:cNvSpPr>
            <a:spLocks noChangeArrowheads="1"/>
          </p:cNvSpPr>
          <p:nvPr/>
        </p:nvSpPr>
        <p:spPr bwMode="auto">
          <a:xfrm>
            <a:off x="6781800" y="20574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5" name="Oval 13"/>
          <p:cNvSpPr>
            <a:spLocks noChangeArrowheads="1"/>
          </p:cNvSpPr>
          <p:nvPr/>
        </p:nvSpPr>
        <p:spPr bwMode="auto">
          <a:xfrm>
            <a:off x="5257800" y="36576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686" name="Oval 14"/>
          <p:cNvSpPr>
            <a:spLocks noChangeArrowheads="1"/>
          </p:cNvSpPr>
          <p:nvPr/>
        </p:nvSpPr>
        <p:spPr bwMode="auto">
          <a:xfrm>
            <a:off x="6934200" y="3657600"/>
            <a:ext cx="609600" cy="609600"/>
          </a:xfrm>
          <a:prstGeom prst="ellipse">
            <a:avLst/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4687" name="AutoShape 15"/>
          <p:cNvCxnSpPr>
            <a:cxnSpLocks noChangeShapeType="1"/>
            <a:stCxn id="284676" idx="3"/>
            <a:endCxn id="284679" idx="1"/>
          </p:cNvCxnSpPr>
          <p:nvPr/>
        </p:nvCxnSpPr>
        <p:spPr bwMode="auto">
          <a:xfrm>
            <a:off x="1905000" y="2438400"/>
            <a:ext cx="927100" cy="6223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88" name="AutoShape 16"/>
          <p:cNvCxnSpPr>
            <a:cxnSpLocks noChangeShapeType="1"/>
            <a:stCxn id="284679" idx="0"/>
            <a:endCxn id="284677" idx="3"/>
          </p:cNvCxnSpPr>
          <p:nvPr/>
        </p:nvCxnSpPr>
        <p:spPr bwMode="auto">
          <a:xfrm flipV="1">
            <a:off x="3048000" y="2120900"/>
            <a:ext cx="393700" cy="8509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89" name="AutoShape 17"/>
          <p:cNvCxnSpPr>
            <a:cxnSpLocks noChangeShapeType="1"/>
            <a:stCxn id="284685" idx="7"/>
            <a:endCxn id="284684" idx="3"/>
          </p:cNvCxnSpPr>
          <p:nvPr/>
        </p:nvCxnSpPr>
        <p:spPr bwMode="auto">
          <a:xfrm flipV="1">
            <a:off x="5778500" y="2578100"/>
            <a:ext cx="1092200" cy="11684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0" name="AutoShape 18"/>
          <p:cNvCxnSpPr>
            <a:cxnSpLocks noChangeShapeType="1"/>
            <a:stCxn id="284680" idx="7"/>
            <a:endCxn id="284681" idx="3"/>
          </p:cNvCxnSpPr>
          <p:nvPr/>
        </p:nvCxnSpPr>
        <p:spPr bwMode="auto">
          <a:xfrm flipV="1">
            <a:off x="4940300" y="1739900"/>
            <a:ext cx="482600" cy="9398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1" name="AutoShape 19"/>
          <p:cNvCxnSpPr>
            <a:cxnSpLocks noChangeShapeType="1"/>
            <a:stCxn id="284686" idx="2"/>
            <a:endCxn id="284685" idx="6"/>
          </p:cNvCxnSpPr>
          <p:nvPr/>
        </p:nvCxnSpPr>
        <p:spPr bwMode="auto">
          <a:xfrm flipH="1">
            <a:off x="5867400" y="3962400"/>
            <a:ext cx="1066800" cy="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2" name="AutoShape 20"/>
          <p:cNvCxnSpPr>
            <a:cxnSpLocks noChangeShapeType="1"/>
            <a:stCxn id="284686" idx="3"/>
            <a:endCxn id="284683" idx="7"/>
          </p:cNvCxnSpPr>
          <p:nvPr/>
        </p:nvCxnSpPr>
        <p:spPr bwMode="auto">
          <a:xfrm flipH="1">
            <a:off x="5473700" y="4178300"/>
            <a:ext cx="1549400" cy="9398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3" name="AutoShape 21"/>
          <p:cNvCxnSpPr>
            <a:cxnSpLocks noChangeShapeType="1"/>
            <a:stCxn id="284686" idx="0"/>
            <a:endCxn id="284684" idx="4"/>
          </p:cNvCxnSpPr>
          <p:nvPr/>
        </p:nvCxnSpPr>
        <p:spPr bwMode="auto">
          <a:xfrm flipH="1" flipV="1">
            <a:off x="7086600" y="2667000"/>
            <a:ext cx="152400" cy="9906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4" name="AutoShape 22"/>
          <p:cNvCxnSpPr>
            <a:cxnSpLocks noChangeShapeType="1"/>
            <a:stCxn id="284685" idx="4"/>
            <a:endCxn id="284683" idx="0"/>
          </p:cNvCxnSpPr>
          <p:nvPr/>
        </p:nvCxnSpPr>
        <p:spPr bwMode="auto">
          <a:xfrm flipH="1">
            <a:off x="5257800" y="4267200"/>
            <a:ext cx="304800" cy="7620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5" name="AutoShape 23"/>
          <p:cNvCxnSpPr>
            <a:cxnSpLocks noChangeShapeType="1"/>
            <a:stCxn id="284685" idx="1"/>
            <a:endCxn id="284680" idx="5"/>
          </p:cNvCxnSpPr>
          <p:nvPr/>
        </p:nvCxnSpPr>
        <p:spPr bwMode="auto">
          <a:xfrm flipH="1" flipV="1">
            <a:off x="4940300" y="3111500"/>
            <a:ext cx="406400" cy="6350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6" name="AutoShape 24"/>
          <p:cNvCxnSpPr>
            <a:cxnSpLocks noChangeShapeType="1"/>
            <a:stCxn id="284681" idx="5"/>
            <a:endCxn id="284684" idx="1"/>
          </p:cNvCxnSpPr>
          <p:nvPr/>
        </p:nvCxnSpPr>
        <p:spPr bwMode="auto">
          <a:xfrm>
            <a:off x="5854700" y="1739900"/>
            <a:ext cx="1016000" cy="4064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7" name="AutoShape 25"/>
          <p:cNvCxnSpPr>
            <a:cxnSpLocks noChangeShapeType="1"/>
            <a:stCxn id="284677" idx="5"/>
            <a:endCxn id="284680" idx="1"/>
          </p:cNvCxnSpPr>
          <p:nvPr/>
        </p:nvCxnSpPr>
        <p:spPr bwMode="auto">
          <a:xfrm>
            <a:off x="3873500" y="2120900"/>
            <a:ext cx="635000" cy="5588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8" name="AutoShape 26"/>
          <p:cNvCxnSpPr>
            <a:cxnSpLocks noChangeShapeType="1"/>
            <a:stCxn id="284679" idx="6"/>
            <a:endCxn id="284680" idx="3"/>
          </p:cNvCxnSpPr>
          <p:nvPr/>
        </p:nvCxnSpPr>
        <p:spPr bwMode="auto">
          <a:xfrm flipV="1">
            <a:off x="3352800" y="3111500"/>
            <a:ext cx="1155700" cy="1651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699" name="AutoShape 27"/>
          <p:cNvCxnSpPr>
            <a:cxnSpLocks noChangeShapeType="1"/>
            <a:stCxn id="284676" idx="3"/>
            <a:endCxn id="284677" idx="2"/>
          </p:cNvCxnSpPr>
          <p:nvPr/>
        </p:nvCxnSpPr>
        <p:spPr bwMode="auto">
          <a:xfrm flipV="1">
            <a:off x="1905000" y="1905000"/>
            <a:ext cx="1447800" cy="5334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700" name="AutoShape 28"/>
          <p:cNvCxnSpPr>
            <a:cxnSpLocks noChangeShapeType="1"/>
            <a:stCxn id="284676" idx="2"/>
            <a:endCxn id="284682" idx="1"/>
          </p:cNvCxnSpPr>
          <p:nvPr/>
        </p:nvCxnSpPr>
        <p:spPr bwMode="auto">
          <a:xfrm>
            <a:off x="1485900" y="2667000"/>
            <a:ext cx="1422400" cy="18415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701" name="AutoShape 29"/>
          <p:cNvCxnSpPr>
            <a:cxnSpLocks noChangeShapeType="1"/>
            <a:stCxn id="284682" idx="0"/>
            <a:endCxn id="284679" idx="4"/>
          </p:cNvCxnSpPr>
          <p:nvPr/>
        </p:nvCxnSpPr>
        <p:spPr bwMode="auto">
          <a:xfrm flipH="1" flipV="1">
            <a:off x="3048000" y="3581400"/>
            <a:ext cx="76200" cy="838200"/>
          </a:xfrm>
          <a:prstGeom prst="straightConnector1">
            <a:avLst/>
          </a:prstGeom>
          <a:noFill/>
          <a:ln w="317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702" name="AutoShape 30"/>
          <p:cNvCxnSpPr>
            <a:cxnSpLocks noChangeShapeType="1"/>
            <a:stCxn id="284682" idx="7"/>
            <a:endCxn id="284680" idx="4"/>
          </p:cNvCxnSpPr>
          <p:nvPr/>
        </p:nvCxnSpPr>
        <p:spPr bwMode="auto">
          <a:xfrm flipV="1">
            <a:off x="3340100" y="3200400"/>
            <a:ext cx="1384300" cy="13081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703" name="AutoShape 31"/>
          <p:cNvCxnSpPr>
            <a:cxnSpLocks noChangeShapeType="1"/>
            <a:stCxn id="284682" idx="6"/>
            <a:endCxn id="284683" idx="1"/>
          </p:cNvCxnSpPr>
          <p:nvPr/>
        </p:nvCxnSpPr>
        <p:spPr bwMode="auto">
          <a:xfrm>
            <a:off x="3429000" y="4724400"/>
            <a:ext cx="1612900" cy="3937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4704" name="AutoShape 32"/>
          <p:cNvSpPr>
            <a:spLocks noChangeArrowheads="1"/>
          </p:cNvSpPr>
          <p:nvPr/>
        </p:nvSpPr>
        <p:spPr bwMode="auto">
          <a:xfrm>
            <a:off x="6934200" y="5715000"/>
            <a:ext cx="838200" cy="457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Seed</a:t>
            </a:r>
          </a:p>
        </p:txBody>
      </p:sp>
      <p:cxnSp>
        <p:nvCxnSpPr>
          <p:cNvPr id="284705" name="AutoShape 33"/>
          <p:cNvCxnSpPr>
            <a:cxnSpLocks noChangeShapeType="1"/>
            <a:stCxn id="284704" idx="1"/>
            <a:endCxn id="284683" idx="6"/>
          </p:cNvCxnSpPr>
          <p:nvPr/>
        </p:nvCxnSpPr>
        <p:spPr bwMode="auto">
          <a:xfrm flipH="1" flipV="1">
            <a:off x="5562600" y="5334000"/>
            <a:ext cx="1371600" cy="6096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4706" name="AutoShape 34"/>
          <p:cNvCxnSpPr>
            <a:cxnSpLocks noChangeShapeType="1"/>
            <a:stCxn id="284686" idx="5"/>
            <a:endCxn id="284704" idx="0"/>
          </p:cNvCxnSpPr>
          <p:nvPr/>
        </p:nvCxnSpPr>
        <p:spPr bwMode="auto">
          <a:xfrm flipH="1">
            <a:off x="7353300" y="4178300"/>
            <a:ext cx="101600" cy="1536700"/>
          </a:xfrm>
          <a:prstGeom prst="straightConnector1">
            <a:avLst/>
          </a:prstGeom>
          <a:noFill/>
          <a:ln w="3175">
            <a:solidFill>
              <a:srgbClr val="000080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4707" name="Rectangle 35"/>
          <p:cNvSpPr>
            <a:spLocks noChangeArrowheads="1"/>
          </p:cNvSpPr>
          <p:nvPr/>
        </p:nvSpPr>
        <p:spPr bwMode="auto">
          <a:xfrm>
            <a:off x="2514600" y="17526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284708" name="Rectangle 36"/>
          <p:cNvSpPr>
            <a:spLocks noChangeArrowheads="1"/>
          </p:cNvSpPr>
          <p:nvPr/>
        </p:nvSpPr>
        <p:spPr bwMode="auto">
          <a:xfrm>
            <a:off x="2057400" y="2667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284709" name="Rectangle 37"/>
          <p:cNvSpPr>
            <a:spLocks noChangeArrowheads="1"/>
          </p:cNvSpPr>
          <p:nvPr/>
        </p:nvSpPr>
        <p:spPr bwMode="auto">
          <a:xfrm>
            <a:off x="1676400" y="35052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5</a:t>
            </a:r>
          </a:p>
        </p:txBody>
      </p:sp>
      <p:sp>
        <p:nvSpPr>
          <p:cNvPr id="284710" name="Rectangle 38"/>
          <p:cNvSpPr>
            <a:spLocks noChangeArrowheads="1"/>
          </p:cNvSpPr>
          <p:nvPr/>
        </p:nvSpPr>
        <p:spPr bwMode="auto">
          <a:xfrm>
            <a:off x="3352800" y="25146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284711" name="Rectangle 39"/>
          <p:cNvSpPr>
            <a:spLocks noChangeArrowheads="1"/>
          </p:cNvSpPr>
          <p:nvPr/>
        </p:nvSpPr>
        <p:spPr bwMode="auto">
          <a:xfrm>
            <a:off x="3200400" y="3810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284712" name="Rectangle 40"/>
          <p:cNvSpPr>
            <a:spLocks noChangeArrowheads="1"/>
          </p:cNvSpPr>
          <p:nvPr/>
        </p:nvSpPr>
        <p:spPr bwMode="auto">
          <a:xfrm>
            <a:off x="4191000" y="1905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13" name="Rectangle 41"/>
          <p:cNvSpPr>
            <a:spLocks noChangeArrowheads="1"/>
          </p:cNvSpPr>
          <p:nvPr/>
        </p:nvSpPr>
        <p:spPr bwMode="auto">
          <a:xfrm>
            <a:off x="4191000" y="3810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15" name="Rectangle 43"/>
          <p:cNvSpPr>
            <a:spLocks noChangeArrowheads="1"/>
          </p:cNvSpPr>
          <p:nvPr/>
        </p:nvSpPr>
        <p:spPr bwMode="auto">
          <a:xfrm>
            <a:off x="3886200" y="32766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16" name="Rectangle 44"/>
          <p:cNvSpPr>
            <a:spLocks noChangeArrowheads="1"/>
          </p:cNvSpPr>
          <p:nvPr/>
        </p:nvSpPr>
        <p:spPr bwMode="auto">
          <a:xfrm>
            <a:off x="3581400" y="4953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17" name="Rectangle 45"/>
          <p:cNvSpPr>
            <a:spLocks noChangeArrowheads="1"/>
          </p:cNvSpPr>
          <p:nvPr/>
        </p:nvSpPr>
        <p:spPr bwMode="auto">
          <a:xfrm>
            <a:off x="5257800" y="3048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18" name="Rectangle 46"/>
          <p:cNvSpPr>
            <a:spLocks noChangeArrowheads="1"/>
          </p:cNvSpPr>
          <p:nvPr/>
        </p:nvSpPr>
        <p:spPr bwMode="auto">
          <a:xfrm>
            <a:off x="6324600" y="47244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19" name="Rectangle 47"/>
          <p:cNvSpPr>
            <a:spLocks noChangeArrowheads="1"/>
          </p:cNvSpPr>
          <p:nvPr/>
        </p:nvSpPr>
        <p:spPr bwMode="auto">
          <a:xfrm>
            <a:off x="7315200" y="28956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20" name="Rectangle 48"/>
          <p:cNvSpPr>
            <a:spLocks noChangeArrowheads="1"/>
          </p:cNvSpPr>
          <p:nvPr/>
        </p:nvSpPr>
        <p:spPr bwMode="auto">
          <a:xfrm>
            <a:off x="6324600" y="15240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…</a:t>
            </a:r>
          </a:p>
        </p:txBody>
      </p:sp>
      <p:sp>
        <p:nvSpPr>
          <p:cNvPr id="284721" name="Rectangle 49"/>
          <p:cNvSpPr>
            <a:spLocks noChangeArrowheads="1"/>
          </p:cNvSpPr>
          <p:nvPr/>
        </p:nvSpPr>
        <p:spPr bwMode="auto">
          <a:xfrm>
            <a:off x="7620000" y="48768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284722" name="Rectangle 50"/>
          <p:cNvSpPr>
            <a:spLocks noChangeArrowheads="1"/>
          </p:cNvSpPr>
          <p:nvPr/>
        </p:nvSpPr>
        <p:spPr bwMode="auto">
          <a:xfrm>
            <a:off x="6096000" y="5791200"/>
            <a:ext cx="304800" cy="381000"/>
          </a:xfrm>
          <a:prstGeom prst="rect">
            <a:avLst/>
          </a:prstGeom>
          <a:solidFill>
            <a:srgbClr val="FFCC99"/>
          </a:solidFill>
          <a:ln w="317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284724" name="Text Box 52"/>
          <p:cNvSpPr txBox="1">
            <a:spLocks noChangeArrowheads="1"/>
          </p:cNvSpPr>
          <p:nvPr/>
        </p:nvSpPr>
        <p:spPr bwMode="auto">
          <a:xfrm>
            <a:off x="344488" y="954088"/>
            <a:ext cx="3897312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-64" charset="2"/>
              <a:buChar char="v"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Content Distribution Tool</a:t>
            </a:r>
          </a:p>
        </p:txBody>
      </p:sp>
      <p:sp>
        <p:nvSpPr>
          <p:cNvPr id="284725" name="Text Box 53"/>
          <p:cNvSpPr txBox="1">
            <a:spLocks noChangeArrowheads="1"/>
          </p:cNvSpPr>
          <p:nvPr/>
        </p:nvSpPr>
        <p:spPr bwMode="auto">
          <a:xfrm>
            <a:off x="457200" y="5562600"/>
            <a:ext cx="4135438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-64" charset="2"/>
              <a:buChar char="v"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File is chopped into </a:t>
            </a:r>
            <a:r>
              <a:rPr lang="en-US" sz="24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pieces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07" grpId="0" animBg="1"/>
      <p:bldP spid="284708" grpId="0" animBg="1"/>
      <p:bldP spid="284709" grpId="0" animBg="1"/>
      <p:bldP spid="284710" grpId="0" animBg="1"/>
      <p:bldP spid="284711" grpId="0" animBg="1"/>
      <p:bldP spid="284712" grpId="0" animBg="1"/>
      <p:bldP spid="284713" grpId="0" animBg="1"/>
      <p:bldP spid="284715" grpId="0" animBg="1"/>
      <p:bldP spid="284716" grpId="0" animBg="1"/>
      <p:bldP spid="284717" grpId="0" animBg="1"/>
      <p:bldP spid="284718" grpId="0" animBg="1"/>
      <p:bldP spid="284719" grpId="0" animBg="1"/>
      <p:bldP spid="284720" grpId="0" animBg="1"/>
      <p:bldP spid="284721" grpId="0" animBg="1"/>
      <p:bldP spid="2847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1CD7-123F-4E91-9088-AD11B36FE10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8229600" cy="685800"/>
          </a:xfrm>
        </p:spPr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283652" name="AutoShape 4"/>
          <p:cNvSpPr>
            <a:spLocks noChangeArrowheads="1"/>
          </p:cNvSpPr>
          <p:nvPr/>
        </p:nvSpPr>
        <p:spPr bwMode="auto">
          <a:xfrm>
            <a:off x="228600" y="1828800"/>
            <a:ext cx="8610600" cy="1295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Find simulator-code (C#) at:</a:t>
            </a:r>
          </a:p>
          <a:p>
            <a:pPr algn="ctr"/>
            <a:r>
              <a:rPr lang="en-US" sz="2400" b="1">
                <a:solidFill>
                  <a:srgbClr val="0033CC"/>
                </a:solidFill>
                <a:latin typeface="Courier New" pitchFamily="49" charset="0"/>
              </a:rPr>
              <a:t>http://research.microsoft.com/projects/btsim</a:t>
            </a:r>
          </a:p>
        </p:txBody>
      </p:sp>
      <p:sp>
        <p:nvSpPr>
          <p:cNvPr id="283653" name="AutoShape 5"/>
          <p:cNvSpPr>
            <a:spLocks noChangeArrowheads="1"/>
          </p:cNvSpPr>
          <p:nvPr/>
        </p:nvSpPr>
        <p:spPr bwMode="auto">
          <a:xfrm>
            <a:off x="2971800" y="3810000"/>
            <a:ext cx="2743200" cy="914400"/>
          </a:xfrm>
          <a:prstGeom prst="roundRect">
            <a:avLst>
              <a:gd name="adj" fmla="val 16667"/>
            </a:avLst>
          </a:prstGeom>
          <a:solidFill>
            <a:srgbClr val="FFFF99">
              <a:alpha val="78000"/>
            </a:srgbClr>
          </a:solidFill>
          <a:ln w="3175">
            <a:solidFill>
              <a:srgbClr val="C0C0C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600" b="1"/>
              <a:t>Questions?</a:t>
            </a:r>
            <a:endParaRPr lang="en-US" sz="36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96B5-23AD-4CD7-9B27-8B3A98A9AE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BitTorrent works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Downloaders exchange blocks with each other</a:t>
            </a:r>
          </a:p>
          <a:p>
            <a:pPr lvl="1"/>
            <a:r>
              <a:rPr lang="en-US"/>
              <a:t>Utilizes </a:t>
            </a:r>
            <a:r>
              <a:rPr lang="en-US">
                <a:solidFill>
                  <a:srgbClr val="0033CC"/>
                </a:solidFill>
              </a:rPr>
              <a:t>perpendicular</a:t>
            </a:r>
            <a:r>
              <a:rPr lang="en-US" i="1"/>
              <a:t> </a:t>
            </a:r>
            <a:r>
              <a:rPr lang="en-US"/>
              <a:t>bandwidth</a:t>
            </a:r>
          </a:p>
          <a:p>
            <a:r>
              <a:rPr lang="en-US"/>
              <a:t>Tracker keeps track of connected peers</a:t>
            </a:r>
          </a:p>
          <a:p>
            <a:endParaRPr lang="en-US"/>
          </a:p>
          <a:p>
            <a:r>
              <a:rPr lang="en-US"/>
              <a:t>Salient features</a:t>
            </a:r>
          </a:p>
          <a:p>
            <a:pPr lvl="1"/>
            <a:r>
              <a:rPr lang="en-US"/>
              <a:t>Which block to download first? </a:t>
            </a:r>
          </a:p>
          <a:p>
            <a:pPr lvl="2"/>
            <a:r>
              <a:rPr lang="en-US">
                <a:solidFill>
                  <a:srgbClr val="0033CC"/>
                </a:solidFill>
              </a:rPr>
              <a:t>Locally rarest block</a:t>
            </a:r>
          </a:p>
          <a:p>
            <a:pPr lvl="1"/>
            <a:r>
              <a:rPr lang="en-US"/>
              <a:t>Which peers should I upload blocks to?</a:t>
            </a:r>
          </a:p>
          <a:p>
            <a:pPr lvl="2"/>
            <a:r>
              <a:rPr lang="en-US">
                <a:solidFill>
                  <a:srgbClr val="0033CC"/>
                </a:solidFill>
              </a:rPr>
              <a:t>Tit-for-tat</a:t>
            </a:r>
            <a:r>
              <a:rPr lang="en-US">
                <a:solidFill>
                  <a:srgbClr val="336699"/>
                </a:solidFill>
              </a:rPr>
              <a:t>:</a:t>
            </a:r>
            <a:r>
              <a:rPr lang="en-US">
                <a:solidFill>
                  <a:srgbClr val="CC3300"/>
                </a:solidFill>
              </a:rPr>
              <a:t> </a:t>
            </a:r>
            <a:r>
              <a:rPr lang="en-US"/>
              <a:t>peers which give best download rates</a:t>
            </a:r>
          </a:p>
        </p:txBody>
      </p:sp>
    </p:spTree>
  </p:cSld>
  <p:clrMapOvr>
    <a:masterClrMapping/>
  </p:clrMapOvr>
  <p:transition advTm="1459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06EA-23F2-41CB-B630-308B3544819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study BitTorrent </a:t>
            </a:r>
            <a:r>
              <a:rPr lang="en-US" sz="2800"/>
              <a:t>(again) </a:t>
            </a:r>
            <a:r>
              <a:rPr lang="en-US"/>
              <a:t>?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410200"/>
          </a:xfrm>
        </p:spPr>
        <p:txBody>
          <a:bodyPr/>
          <a:lstStyle/>
          <a:p>
            <a:r>
              <a:rPr lang="en-US"/>
              <a:t>Very popular, successful: empirically</a:t>
            </a:r>
          </a:p>
          <a:p>
            <a:pPr lvl="1"/>
            <a:r>
              <a:rPr lang="en-US"/>
              <a:t>What exactly makes it perform so well? Which parameter it chose is crucial?</a:t>
            </a:r>
          </a:p>
          <a:p>
            <a:pPr lvl="1"/>
            <a:endParaRPr lang="en-US"/>
          </a:p>
          <a:p>
            <a:r>
              <a:rPr lang="en-US"/>
              <a:t>Motivating Questions</a:t>
            </a:r>
          </a:p>
          <a:p>
            <a:pPr lvl="1"/>
            <a:r>
              <a:rPr lang="en-US"/>
              <a:t>Are </a:t>
            </a:r>
            <a:r>
              <a:rPr lang="en-US">
                <a:solidFill>
                  <a:srgbClr val="0033CC"/>
                </a:solidFill>
              </a:rPr>
              <a:t>download rates</a:t>
            </a:r>
            <a:r>
              <a:rPr lang="en-US"/>
              <a:t> optimal? Can we do better?</a:t>
            </a:r>
          </a:p>
          <a:p>
            <a:pPr lvl="1"/>
            <a:r>
              <a:rPr lang="en-US"/>
              <a:t>Is the </a:t>
            </a:r>
            <a:r>
              <a:rPr lang="en-US">
                <a:solidFill>
                  <a:srgbClr val="0033CC"/>
                </a:solidFill>
              </a:rPr>
              <a:t>Rarest First</a:t>
            </a:r>
            <a:r>
              <a:rPr lang="en-US"/>
              <a:t> policy really beneficial?</a:t>
            </a:r>
          </a:p>
          <a:p>
            <a:pPr lvl="1"/>
            <a:r>
              <a:rPr lang="en-US"/>
              <a:t>Does rate-based </a:t>
            </a:r>
            <a:r>
              <a:rPr lang="en-US">
                <a:solidFill>
                  <a:srgbClr val="0033CC"/>
                </a:solidFill>
              </a:rPr>
              <a:t>Tit-for-tat</a:t>
            </a:r>
            <a:r>
              <a:rPr lang="en-US"/>
              <a:t> (TFT) work? </a:t>
            </a:r>
          </a:p>
          <a:p>
            <a:pPr lvl="1"/>
            <a:r>
              <a:rPr lang="en-US"/>
              <a:t>Must nodes </a:t>
            </a:r>
            <a:r>
              <a:rPr lang="en-US">
                <a:solidFill>
                  <a:srgbClr val="0033CC"/>
                </a:solidFill>
              </a:rPr>
              <a:t>continue seeding</a:t>
            </a:r>
            <a:r>
              <a:rPr lang="en-US"/>
              <a:t> after downloading?</a:t>
            </a:r>
          </a:p>
          <a:p>
            <a:pPr lvl="1"/>
            <a:endParaRPr lang="en-US"/>
          </a:p>
          <a:p>
            <a:r>
              <a:rPr lang="en-US"/>
              <a:t>Answers depend on many parameters!</a:t>
            </a:r>
          </a:p>
          <a:p>
            <a:pPr lvl="1"/>
            <a:r>
              <a:rPr lang="en-US"/>
              <a:t>Hard to control in measurements or analytically</a:t>
            </a:r>
          </a:p>
        </p:txBody>
      </p:sp>
    </p:spTree>
  </p:cSld>
  <p:clrMapOvr>
    <a:masterClrMapping/>
  </p:clrMapOvr>
  <p:transition advTm="8268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7207E-87BB-4316-AD35-9478B78A957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Talk Outline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marL="495300" indent="-4953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r>
              <a:rPr lang="en-US"/>
              <a:t>Evaluation Methodology</a:t>
            </a:r>
          </a:p>
          <a:p>
            <a:pPr marL="801688" lvl="1" indent="-457200">
              <a:lnSpc>
                <a:spcPct val="90000"/>
              </a:lnSpc>
              <a:buClr>
                <a:srgbClr val="000099"/>
              </a:buClr>
              <a:buSzTx/>
            </a:pPr>
            <a:r>
              <a:rPr lang="en-US"/>
              <a:t>Simulation-based</a:t>
            </a:r>
          </a:p>
          <a:p>
            <a:pPr marL="801688" lvl="1" indent="-4572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endParaRPr lang="en-US"/>
          </a:p>
          <a:p>
            <a:pPr marL="495300" indent="-4953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r>
              <a:rPr lang="en-US"/>
              <a:t>Scalability under homogeneous settings </a:t>
            </a:r>
          </a:p>
          <a:p>
            <a:pPr marL="801688" lvl="1" indent="-457200">
              <a:lnSpc>
                <a:spcPct val="90000"/>
              </a:lnSpc>
              <a:buClr>
                <a:srgbClr val="000099"/>
              </a:buClr>
              <a:buSzTx/>
            </a:pPr>
            <a:r>
              <a:rPr lang="en-US"/>
              <a:t>Impact of block-choosing policy, degree, etc.</a:t>
            </a:r>
          </a:p>
          <a:p>
            <a:pPr marL="495300" indent="-4953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r>
              <a:rPr lang="en-US"/>
              <a:t>Fairness under heterogeneous settings</a:t>
            </a:r>
          </a:p>
          <a:p>
            <a:pPr marL="801688" lvl="1" indent="-457200">
              <a:lnSpc>
                <a:spcPct val="90000"/>
              </a:lnSpc>
              <a:buClr>
                <a:srgbClr val="000099"/>
              </a:buClr>
              <a:buSzTx/>
            </a:pPr>
            <a:r>
              <a:rPr lang="en-US"/>
              <a:t>Impact of Tit-for-tat</a:t>
            </a:r>
          </a:p>
          <a:p>
            <a:pPr marL="495300" indent="-4953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r>
              <a:rPr lang="en-US"/>
              <a:t>Post-flash-crowd scenario: pre-seeded nodes</a:t>
            </a:r>
          </a:p>
          <a:p>
            <a:pPr marL="495300" indent="-4953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endParaRPr lang="en-US"/>
          </a:p>
          <a:p>
            <a:pPr marL="495300" indent="-495300">
              <a:lnSpc>
                <a:spcPct val="90000"/>
              </a:lnSpc>
              <a:buClr>
                <a:srgbClr val="000099"/>
              </a:buClr>
              <a:buSzTx/>
              <a:buFont typeface="Wingdings" pitchFamily="-64" charset="2"/>
              <a:buAutoNum type="arabicPeriod"/>
            </a:pPr>
            <a:r>
              <a:rPr lang="en-US"/>
              <a:t>Conclusion</a:t>
            </a:r>
          </a:p>
        </p:txBody>
      </p:sp>
      <p:sp>
        <p:nvSpPr>
          <p:cNvPr id="254981" name="AutoShape 5"/>
          <p:cNvSpPr>
            <a:spLocks noChangeArrowheads="1"/>
          </p:cNvSpPr>
          <p:nvPr/>
        </p:nvSpPr>
        <p:spPr bwMode="auto">
          <a:xfrm>
            <a:off x="1525588" y="838200"/>
            <a:ext cx="6253162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Goal: Analyze and understand BitTorrent</a:t>
            </a:r>
          </a:p>
          <a:p>
            <a:pPr algn="ctr"/>
            <a:r>
              <a:rPr lang="en-US" sz="2400">
                <a:solidFill>
                  <a:srgbClr val="4D4D4D"/>
                </a:solidFill>
              </a:rPr>
              <a:t>under various scenarios</a:t>
            </a:r>
          </a:p>
        </p:txBody>
      </p:sp>
    </p:spTree>
  </p:cSld>
  <p:clrMapOvr>
    <a:masterClrMapping/>
  </p:clrMapOvr>
  <p:transition advTm="4236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E987-2C71-4A4F-9281-42E460C156B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Setup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064125"/>
          </a:xfrm>
        </p:spPr>
        <p:txBody>
          <a:bodyPr/>
          <a:lstStyle/>
          <a:p>
            <a:r>
              <a:rPr lang="en-US"/>
              <a:t>Discrete-event simulator</a:t>
            </a:r>
          </a:p>
          <a:p>
            <a:pPr lvl="1"/>
            <a:r>
              <a:rPr lang="en-US"/>
              <a:t>Models BitTorrent joins, leaves, block exchanges</a:t>
            </a:r>
          </a:p>
          <a:p>
            <a:pPr lvl="1"/>
            <a:r>
              <a:rPr lang="en-US"/>
              <a:t>Models </a:t>
            </a:r>
            <a:r>
              <a:rPr lang="en-US">
                <a:solidFill>
                  <a:srgbClr val="0033CC"/>
                </a:solidFill>
              </a:rPr>
              <a:t>queuing delays</a:t>
            </a:r>
            <a:r>
              <a:rPr lang="en-US"/>
              <a:t>, no propagation delay</a:t>
            </a:r>
          </a:p>
          <a:p>
            <a:pPr lvl="1"/>
            <a:r>
              <a:rPr lang="en-US">
                <a:solidFill>
                  <a:srgbClr val="0033CC"/>
                </a:solidFill>
              </a:rPr>
              <a:t>Fluid model</a:t>
            </a:r>
            <a:r>
              <a:rPr lang="en-US"/>
              <a:t> of link sharing, no TCP dynamics</a:t>
            </a:r>
          </a:p>
          <a:p>
            <a:pPr lvl="1"/>
            <a:r>
              <a:rPr lang="en-US"/>
              <a:t>Assumes bw-bottlenecks only at the edge</a:t>
            </a:r>
          </a:p>
          <a:p>
            <a:pPr lvl="1"/>
            <a:endParaRPr lang="en-US"/>
          </a:p>
          <a:p>
            <a:r>
              <a:rPr lang="en-US"/>
              <a:t>Common parameters</a:t>
            </a:r>
          </a:p>
          <a:p>
            <a:pPr lvl="1"/>
            <a:r>
              <a:rPr lang="en-US"/>
              <a:t>100 MB file; 400 blocks of 256 KB</a:t>
            </a:r>
          </a:p>
          <a:p>
            <a:pPr lvl="1"/>
            <a:r>
              <a:rPr lang="en-US"/>
              <a:t>1 seed always on,   flash-crowd: 100 joins/sec</a:t>
            </a:r>
          </a:p>
          <a:p>
            <a:pPr lvl="1"/>
            <a:r>
              <a:rPr lang="en-US"/>
              <a:t>Seed-uplink = 6 Mbps, Nodes = 1500/400 kbps</a:t>
            </a:r>
          </a:p>
          <a:p>
            <a:pPr lvl="1"/>
            <a:r>
              <a:rPr lang="en-US"/>
              <a:t>#nodes </a:t>
            </a:r>
            <a:r>
              <a:rPr lang="en-US">
                <a:sym typeface="Wingdings" pitchFamily="-64" charset="2"/>
              </a:rPr>
              <a:t>= 1000, #neighbors = 7</a:t>
            </a:r>
            <a:endParaRPr lang="en-US"/>
          </a:p>
        </p:txBody>
      </p:sp>
    </p:spTree>
  </p:cSld>
  <p:clrMapOvr>
    <a:masterClrMapping/>
  </p:clrMapOvr>
  <p:transition advTm="12037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67AD-D711-4DB5-89D7-0CC2CF6FB40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Scalability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Questions:</a:t>
            </a:r>
          </a:p>
          <a:p>
            <a:pPr lvl="1"/>
            <a:r>
              <a:rPr lang="en-US"/>
              <a:t>Does BitTorrent scale as the size of the flash crowd increases?</a:t>
            </a:r>
          </a:p>
          <a:p>
            <a:pPr lvl="1"/>
            <a:r>
              <a:rPr lang="en-US"/>
              <a:t>Does it perform </a:t>
            </a:r>
            <a:r>
              <a:rPr lang="en-US">
                <a:solidFill>
                  <a:srgbClr val="0033CC"/>
                </a:solidFill>
              </a:rPr>
              <a:t>optimally</a:t>
            </a:r>
            <a:r>
              <a:rPr lang="en-US"/>
              <a:t>?</a:t>
            </a:r>
          </a:p>
          <a:p>
            <a:pPr lvl="2"/>
            <a:r>
              <a:rPr lang="en-US"/>
              <a:t>High uplink utilization</a:t>
            </a:r>
          </a:p>
          <a:p>
            <a:pPr lvl="2"/>
            <a:r>
              <a:rPr lang="en-US"/>
              <a:t>High fairness (in the heterogeneous case)</a:t>
            </a:r>
          </a:p>
          <a:p>
            <a:pPr lvl="1"/>
            <a:endParaRPr lang="en-US"/>
          </a:p>
          <a:p>
            <a:r>
              <a:rPr lang="en-US"/>
              <a:t>Measurement Metrics</a:t>
            </a:r>
          </a:p>
          <a:p>
            <a:pPr lvl="1"/>
            <a:r>
              <a:rPr lang="en-US">
                <a:solidFill>
                  <a:srgbClr val="0033CC"/>
                </a:solidFill>
              </a:rPr>
              <a:t>Mean uplink utilization</a:t>
            </a:r>
          </a:p>
          <a:p>
            <a:pPr lvl="2"/>
            <a:r>
              <a:rPr lang="en-US"/>
              <a:t>Mean over time, across all nodes</a:t>
            </a:r>
          </a:p>
          <a:p>
            <a:pPr lvl="2"/>
            <a:r>
              <a:rPr lang="en-US"/>
              <a:t>Mean download time is directly related</a:t>
            </a:r>
          </a:p>
        </p:txBody>
      </p:sp>
    </p:spTree>
  </p:cSld>
  <p:clrMapOvr>
    <a:masterClrMapping/>
  </p:clrMapOvr>
  <p:transition advTm="13059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4EC3-0E68-4657-A61C-13E2E857F38B}" type="slidenum">
              <a:rPr lang="en-US" altLang="en-US"/>
              <a:pPr/>
              <a:t>8</a:t>
            </a:fld>
            <a:endParaRPr lang="en-US" altLang="en-US"/>
          </a:p>
        </p:txBody>
      </p:sp>
      <p:pic>
        <p:nvPicPr>
          <p:cNvPr id="2631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143000"/>
            <a:ext cx="7099300" cy="44545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</p:pic>
      <p:sp>
        <p:nvSpPr>
          <p:cNvPr id="263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Scalability: Uplink Utilization</a:t>
            </a:r>
          </a:p>
        </p:txBody>
      </p:sp>
      <p:sp>
        <p:nvSpPr>
          <p:cNvPr id="263174" name="AutoShape 6"/>
          <p:cNvSpPr>
            <a:spLocks noChangeArrowheads="1"/>
          </p:cNvSpPr>
          <p:nvPr/>
        </p:nvSpPr>
        <p:spPr bwMode="auto">
          <a:xfrm>
            <a:off x="1447800" y="5791200"/>
            <a:ext cx="6253163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4D4D4D"/>
                </a:solidFill>
              </a:rPr>
              <a:t>Upload utilization is constantly very high</a:t>
            </a:r>
          </a:p>
        </p:txBody>
      </p:sp>
    </p:spTree>
  </p:cSld>
  <p:clrMapOvr>
    <a:masterClrMapping/>
  </p:clrMapOvr>
  <p:transition advTm="6831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62A3F-00FC-4CE5-BA46-3B9B553C444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Case: Slow Seed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Node capacities</a:t>
            </a:r>
          </a:p>
          <a:p>
            <a:pPr lvl="1"/>
            <a:r>
              <a:rPr lang="en-US"/>
              <a:t>Uplink: 400 kbps</a:t>
            </a:r>
          </a:p>
          <a:p>
            <a:pPr lvl="1"/>
            <a:r>
              <a:rPr lang="en-US"/>
              <a:t>Downlink: 1500 kbps</a:t>
            </a:r>
          </a:p>
          <a:p>
            <a:r>
              <a:rPr lang="en-US"/>
              <a:t>Seed capacity</a:t>
            </a:r>
          </a:p>
          <a:p>
            <a:pPr lvl="1"/>
            <a:r>
              <a:rPr lang="en-US"/>
              <a:t>Uplink: varies from 200 kbps </a:t>
            </a:r>
            <a:r>
              <a:rPr lang="en-US">
                <a:sym typeface="Wingdings" pitchFamily="-64" charset="2"/>
              </a:rPr>
              <a:t> 1000 kbps</a:t>
            </a:r>
          </a:p>
          <a:p>
            <a:pPr lvl="1"/>
            <a:endParaRPr lang="en-US">
              <a:sym typeface="Wingdings" pitchFamily="-64" charset="2"/>
            </a:endParaRPr>
          </a:p>
          <a:p>
            <a:r>
              <a:rPr lang="en-US"/>
              <a:t>Scenario: seed uplink = 400 kbps</a:t>
            </a:r>
          </a:p>
          <a:p>
            <a:pPr lvl="1"/>
            <a:r>
              <a:rPr lang="en-US"/>
              <a:t>If BitTorrent is performing optimally, we should see near 100% uplink utilizatoin</a:t>
            </a:r>
          </a:p>
        </p:txBody>
      </p:sp>
    </p:spTree>
  </p:cSld>
  <p:clrMapOvr>
    <a:masterClrMapping/>
  </p:clrMapOvr>
  <p:transition advTm="4752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2PSBATCH" val="latex --interaction=nonstopmode $(base).tex; dvips -D $(res) -E -o $(base).ps $(base).dvi"/>
  <p:tag name="TEXPOINTINIT" val=""/>
  <p:tag name="USEAMSFONTS" val="False"/>
  <p:tag name="EMBEDFONTS" val="False"/>
  <p:tag name="USEBOLDAMS" val="False"/>
  <p:tag name="DEFAULTDISPLAYSOURCE" val="\documentclass{slides}\pagestyle{empty}&#10;\usepackage{color}&#10;\begin{document}&#10;\end{document}&#10;"/>
  <p:tag name="TEX2PS" val="latex $(base).tex; dvips -D $(res) -E -o $(base).ps $(base).dvi"/>
  <p:tag name="EXTERNALEDITCOMMAND" val="notepad %"/>
  <p:tag name="GHOSTSCRIPTCOMMAND" val="gswin32c"/>
  <p:tag name="DEFAULTBITMAP" val="bmpmono"/>
  <p:tag name="DEFAULTBLEND" val="False"/>
  <p:tag name="DEFAULTTRANSPARENT" val="True"/>
  <p:tag name="DEFAULTWORKAROUNDTRANSPARENCYBUG" val="True"/>
  <p:tag name="DEFAULTRESOLUTION" val="300"/>
  <p:tag name="DEFAULTMAGNIFICATION" val="2"/>
  <p:tag name="DEFAULTFONTSIZE" val="10"/>
  <p:tag name="DEFAULTWIDTH" val="348"/>
  <p:tag name="DEFAULTHEIGHT" val="37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0.9|4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9|19|25.9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2.9|5.1"/>
</p:tagLst>
</file>

<file path=ppt/theme/theme1.xml><?xml version="1.0" encoding="utf-8"?>
<a:theme xmlns:a="http://schemas.openxmlformats.org/drawingml/2006/main" name="monsem-cheating">
  <a:themeElements>
    <a:clrScheme name="monsem-cheating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monsem-cheating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175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175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nsem-cheating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sem-cheating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sem-cheating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sem-cheating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sem-cheating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sem-cheating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sem-cheating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sem-cheating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sem-cheating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monsem-cheating</Template>
  <TotalTime>4050</TotalTime>
  <Words>848</Words>
  <Application>Microsoft Office PowerPoint</Application>
  <PresentationFormat>On-screen Show (4:3)</PresentationFormat>
  <Paragraphs>240</Paragraphs>
  <Slides>20</Slides>
  <Notes>20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Verdana</vt:lpstr>
      <vt:lpstr>Times New Roman</vt:lpstr>
      <vt:lpstr>Wingdings</vt:lpstr>
      <vt:lpstr>Garamond</vt:lpstr>
      <vt:lpstr>Courier New</vt:lpstr>
      <vt:lpstr>monsem-cheating</vt:lpstr>
      <vt:lpstr>Analyzing and  Improving BitTorrent</vt:lpstr>
      <vt:lpstr>How BitTorrent Works</vt:lpstr>
      <vt:lpstr>How BitTorrent works</vt:lpstr>
      <vt:lpstr>Why study BitTorrent (again) ?</vt:lpstr>
      <vt:lpstr>Talk Outline</vt:lpstr>
      <vt:lpstr>Experimental Setup</vt:lpstr>
      <vt:lpstr>Scalability</vt:lpstr>
      <vt:lpstr>Scalability: Uplink Utilization</vt:lpstr>
      <vt:lpstr>Problem Case: Slow Seed</vt:lpstr>
      <vt:lpstr>Problem Case: Slow Seed</vt:lpstr>
      <vt:lpstr>Neighbor Count and Block Policy</vt:lpstr>
      <vt:lpstr>Neighbor Count and Block Policy</vt:lpstr>
      <vt:lpstr>Improving Fairness</vt:lpstr>
      <vt:lpstr>Improving Fairness</vt:lpstr>
      <vt:lpstr>Improving Fairness: Blocks served</vt:lpstr>
      <vt:lpstr>Improving Fairness: Uplink Utilization</vt:lpstr>
      <vt:lpstr>Other Workloads: Pre-seeded Nodes</vt:lpstr>
      <vt:lpstr>Pre-seeded nodes: Download Time</vt:lpstr>
      <vt:lpstr>Conclusion</vt:lpstr>
      <vt:lpstr>Thank You!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and  Improving BitTorrent:  A simulation-based study</dc:title>
  <dc:creator>Ashwin</dc:creator>
  <cp:lastModifiedBy> </cp:lastModifiedBy>
  <cp:revision>48</cp:revision>
  <dcterms:created xsi:type="dcterms:W3CDTF">2006-04-18T15:07:03Z</dcterms:created>
  <dcterms:modified xsi:type="dcterms:W3CDTF">2011-02-08T14:39:52Z</dcterms:modified>
</cp:coreProperties>
</file>