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2"/>
  </p:notesMasterIdLst>
  <p:sldIdLst>
    <p:sldId id="256" r:id="rId2"/>
    <p:sldId id="258" r:id="rId3"/>
    <p:sldId id="281" r:id="rId4"/>
    <p:sldId id="259" r:id="rId5"/>
    <p:sldId id="262" r:id="rId6"/>
    <p:sldId id="260" r:id="rId7"/>
    <p:sldId id="283" r:id="rId8"/>
    <p:sldId id="322" r:id="rId9"/>
    <p:sldId id="288" r:id="rId10"/>
    <p:sldId id="266" r:id="rId11"/>
    <p:sldId id="267" r:id="rId12"/>
    <p:sldId id="268" r:id="rId13"/>
    <p:sldId id="286" r:id="rId14"/>
    <p:sldId id="270" r:id="rId15"/>
    <p:sldId id="290" r:id="rId16"/>
    <p:sldId id="272" r:id="rId17"/>
    <p:sldId id="273" r:id="rId18"/>
    <p:sldId id="274" r:id="rId19"/>
    <p:sldId id="277" r:id="rId20"/>
    <p:sldId id="32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2C3D3F-D3FB-4CF2-9F12-5CA471B442C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C3D3F-D3FB-4CF2-9F12-5CA471B442C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CA1EFE4D-1FC8-4290-B09D-607C8D41381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844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10F4D-28A5-42D4-A959-F99B18BFCB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D6E9E-BF08-4BE5-A6D9-B06507FA90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7B41907-7714-4388-BAFB-BF5B18626F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2362200"/>
            <a:ext cx="3770313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8BF819FF-4DFD-402A-8E11-286559FF43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3C347-9EEA-4EC8-9B73-2247A01D43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FF52E-2332-451C-A5D0-76EEE11F30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D2EB7-75D8-49E2-A46F-A00AA42847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7EB95-F40A-46B8-8D38-DA7E15ADFE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AEB42-2B93-4621-9DF4-D95F90D8FF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9D06B-F4B7-4694-BD01-333A451C00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A8AEA-6EC2-4778-A79A-E6982AAD59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9A28E-E91A-4E06-93E9-EE762BB58E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174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FF9C51A9-AA46-4BC1-A795-177FCE2AA1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AB0085A-2AA8-4C34-B29C-D7A5D770CB61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/>
              <a:t>Measurement-based Characterization</a:t>
            </a:r>
            <a:br>
              <a:rPr lang="en-US" sz="3200"/>
            </a:br>
            <a:r>
              <a:rPr lang="en-US" sz="3200"/>
              <a:t>of a Collection of On-line Games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Chris Chambers</a:t>
            </a:r>
          </a:p>
          <a:p>
            <a:pPr>
              <a:lnSpc>
                <a:spcPct val="90000"/>
              </a:lnSpc>
            </a:pPr>
            <a:r>
              <a:rPr lang="en-US" sz="2400"/>
              <a:t>Wu-chang Feng</a:t>
            </a:r>
          </a:p>
          <a:p>
            <a:pPr>
              <a:lnSpc>
                <a:spcPct val="90000"/>
              </a:lnSpc>
            </a:pPr>
            <a:r>
              <a:rPr lang="en-US" sz="2400"/>
              <a:t>Portland State University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724400" y="4800600"/>
            <a:ext cx="4013200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400">
                <a:solidFill>
                  <a:schemeClr val="tx2"/>
                </a:solidFill>
              </a:rPr>
              <a:t>Sambit Sahu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400">
                <a:solidFill>
                  <a:schemeClr val="tx2"/>
                </a:solidFill>
              </a:rPr>
              <a:t>Debanjan Saha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sz="2400">
                <a:solidFill>
                  <a:schemeClr val="tx2"/>
                </a:solidFill>
              </a:rPr>
              <a:t>IBM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699E-F52C-4421-A365-DD1FE64363DE}" type="slidenum">
              <a:rPr lang="en-US"/>
              <a:pPr/>
              <a:t>10</a:t>
            </a:fld>
            <a:endParaRPr lang="en-US"/>
          </a:p>
        </p:txBody>
      </p:sp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Gamers reveal waning interest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Interest in a game varies per user, but eventually they all quit</a:t>
            </a:r>
          </a:p>
          <a:p>
            <a:r>
              <a:rPr lang="en-US" sz="2400"/>
              <a:t>Game providers would love to know how to predict this</a:t>
            </a:r>
          </a:p>
          <a:p>
            <a:r>
              <a:rPr lang="en-US" sz="2400"/>
              <a:t>Measure individual’s play history: session times and intersession times</a:t>
            </a:r>
          </a:p>
          <a:p>
            <a:r>
              <a:rPr lang="en-US" sz="2400"/>
              <a:t>Compute average player history</a:t>
            </a:r>
          </a:p>
          <a:p>
            <a:r>
              <a:rPr lang="en-US" sz="2400"/>
              <a:t>Our data is too sparse to predict player interest individually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7974-935B-472F-86B6-658638DF351C}" type="slidenum">
              <a:rPr lang="en-US"/>
              <a:pPr/>
              <a:t>11</a:t>
            </a:fld>
            <a:endParaRPr lang="en-US"/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Gamers reveal waning interest</a:t>
            </a:r>
          </a:p>
        </p:txBody>
      </p:sp>
      <p:pic>
        <p:nvPicPr>
          <p:cNvPr id="32783" name="Picture 15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14400" y="2514600"/>
            <a:ext cx="7921625" cy="3886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5F5DF-E6E3-44EB-88C3-E0632E1A95D0}" type="slidenum">
              <a:rPr lang="en-US"/>
              <a:pPr/>
              <a:t>12</a:t>
            </a:fld>
            <a:endParaRPr lang="en-US"/>
          </a:p>
        </p:txBody>
      </p:sp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Game populations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2590800"/>
          </a:xfrm>
        </p:spPr>
        <p:txBody>
          <a:bodyPr/>
          <a:lstStyle/>
          <a:p>
            <a:r>
              <a:rPr lang="en-US" sz="2400"/>
              <a:t>Measuring the </a:t>
            </a:r>
            <a:r>
              <a:rPr lang="en-US" sz="2400" i="1"/>
              <a:t>Gamespy</a:t>
            </a:r>
            <a:r>
              <a:rPr lang="en-US" sz="2400"/>
              <a:t> dataset</a:t>
            </a:r>
          </a:p>
          <a:p>
            <a:r>
              <a:rPr lang="en-US" sz="2400"/>
              <a:t>Key Questions</a:t>
            </a:r>
          </a:p>
          <a:p>
            <a:pPr lvl="1"/>
            <a:r>
              <a:rPr lang="en-US" sz="2000"/>
              <a:t>What is the distribution of game popularity?</a:t>
            </a:r>
          </a:p>
          <a:p>
            <a:pPr lvl="1"/>
            <a:r>
              <a:rPr lang="en-US" sz="2000"/>
              <a:t>Over what timescales are game populations predictable?</a:t>
            </a:r>
          </a:p>
          <a:p>
            <a:pPr lvl="1"/>
            <a:r>
              <a:rPr lang="en-US" sz="2000"/>
              <a:t>What is the likelihood of multiplexing games with other applications?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457200" y="4953000"/>
            <a:ext cx="16764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Gamers</a:t>
            </a: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2133600" y="5638800"/>
            <a:ext cx="1916113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4038600" y="5029200"/>
            <a:ext cx="1676400" cy="12954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Games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7467600" y="5029200"/>
            <a:ext cx="16764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Content</a:t>
            </a:r>
          </a:p>
          <a:p>
            <a:pPr algn="ctr"/>
            <a:r>
              <a:rPr lang="en-US"/>
              <a:t>Delivery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5715000" y="563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61EEC-A8BE-47CC-8ECA-2F718C08E7CA}" type="slidenum">
              <a:rPr lang="en-US"/>
              <a:pPr/>
              <a:t>13</a:t>
            </a:fld>
            <a:endParaRPr lang="en-US"/>
          </a:p>
        </p:txBody>
      </p:sp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Game popularity follows a power law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Measure: top 50 games in rank order once a day</a:t>
            </a:r>
          </a:p>
          <a:p>
            <a:pPr>
              <a:lnSpc>
                <a:spcPct val="90000"/>
              </a:lnSpc>
            </a:pPr>
            <a:r>
              <a:rPr lang="en-US" sz="2000"/>
              <a:t>Average rankings over the year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Independent of game popularity fluctuations</a:t>
            </a:r>
          </a:p>
          <a:p>
            <a:pPr>
              <a:lnSpc>
                <a:spcPct val="90000"/>
              </a:lnSpc>
            </a:pPr>
            <a:r>
              <a:rPr lang="en-US" sz="2000"/>
              <a:t>Roughly straight line on log-log graph</a:t>
            </a:r>
          </a:p>
          <a:p>
            <a:pPr>
              <a:lnSpc>
                <a:spcPct val="90000"/>
              </a:lnSpc>
            </a:pPr>
            <a:r>
              <a:rPr lang="en-US" sz="2000"/>
              <a:t>Popularity between ranks differs by orders of magnitude</a:t>
            </a:r>
          </a:p>
          <a:p>
            <a:pPr>
              <a:lnSpc>
                <a:spcPct val="90000"/>
              </a:lnSpc>
            </a:pPr>
            <a:r>
              <a:rPr lang="en-US" sz="2000"/>
              <a:t>MMO’s also seem this way</a:t>
            </a:r>
          </a:p>
        </p:txBody>
      </p:sp>
      <p:pic>
        <p:nvPicPr>
          <p:cNvPr id="57351" name="Picture 7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95800" y="2895600"/>
            <a:ext cx="4383088" cy="33432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9BB26-0237-4128-ACAA-E5317F0B52DB}" type="slidenum">
              <a:rPr lang="en-US"/>
              <a:pPr/>
              <a:t>14</a:t>
            </a:fld>
            <a:endParaRPr lang="en-US"/>
          </a:p>
        </p:txBody>
      </p:sp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Game workloads: predictable over short timescales</a:t>
            </a:r>
          </a:p>
        </p:txBody>
      </p:sp>
      <p:pic>
        <p:nvPicPr>
          <p:cNvPr id="35847" name="Picture 7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60913" y="2362200"/>
            <a:ext cx="4002087" cy="2514600"/>
          </a:xfrm>
        </p:spPr>
      </p:pic>
      <p:sp>
        <p:nvSpPr>
          <p:cNvPr id="3584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838200" y="5072063"/>
            <a:ext cx="7693025" cy="1785937"/>
          </a:xfrm>
        </p:spPr>
        <p:txBody>
          <a:bodyPr/>
          <a:lstStyle/>
          <a:p>
            <a:r>
              <a:rPr lang="en-US" sz="2400"/>
              <a:t>Games are periodic</a:t>
            </a:r>
          </a:p>
          <a:p>
            <a:pPr lvl="1"/>
            <a:r>
              <a:rPr lang="en-US" sz="2000"/>
              <a:t>Daily / weekly</a:t>
            </a:r>
          </a:p>
          <a:p>
            <a:r>
              <a:rPr lang="en-US" sz="2400"/>
              <a:t>Variation from week to week very small</a:t>
            </a:r>
          </a:p>
        </p:txBody>
      </p:sp>
      <p:pic>
        <p:nvPicPr>
          <p:cNvPr id="35848" name="Picture 8"/>
          <p:cNvPicPr>
            <a:picLocks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85800" y="2286000"/>
            <a:ext cx="4038600" cy="26035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0A698-1D27-40BE-8C49-8686F7C04E90}" type="slidenum">
              <a:rPr lang="en-US"/>
              <a:pPr/>
              <a:t>15</a:t>
            </a:fld>
            <a:endParaRPr lang="en-US"/>
          </a:p>
        </p:txBody>
      </p:sp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Game workloads: unpredictable over long term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3581400" cy="3724275"/>
          </a:xfrm>
        </p:spPr>
        <p:txBody>
          <a:bodyPr/>
          <a:lstStyle/>
          <a:p>
            <a:r>
              <a:rPr lang="en-US"/>
              <a:t>No monthly periodicities</a:t>
            </a:r>
          </a:p>
          <a:p>
            <a:r>
              <a:rPr lang="en-US"/>
              <a:t>Synchronized by external events</a:t>
            </a:r>
          </a:p>
        </p:txBody>
      </p:sp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362200"/>
            <a:ext cx="5257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59E8-D74D-4B3F-9A0F-10DE3A6698A9}" type="slidenum">
              <a:rPr lang="en-US"/>
              <a:pPr/>
              <a:t>16</a:t>
            </a:fld>
            <a:endParaRPr lang="en-US"/>
          </a:p>
        </p:txBody>
      </p:sp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Game multiplexing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there benefit to hosting multiple games together?</a:t>
            </a:r>
          </a:p>
          <a:p>
            <a:r>
              <a:rPr lang="en-US"/>
              <a:t>Is there benefit to hosting games and web servers together?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E99EC-32BE-4A81-A051-8873BDB3E60E}" type="slidenum">
              <a:rPr lang="en-US"/>
              <a:pPr/>
              <a:t>17</a:t>
            </a:fld>
            <a:endParaRPr lang="en-US"/>
          </a:p>
        </p:txBody>
      </p:sp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Game loads are synchronized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581400" cy="3724275"/>
          </a:xfrm>
        </p:spPr>
        <p:txBody>
          <a:bodyPr/>
          <a:lstStyle/>
          <a:p>
            <a:r>
              <a:rPr lang="en-US" sz="2400"/>
              <a:t>4 games</a:t>
            </a:r>
          </a:p>
          <a:p>
            <a:r>
              <a:rPr lang="en-US" sz="2400"/>
              <a:t>Varying popularities  normalized</a:t>
            </a:r>
          </a:p>
          <a:p>
            <a:r>
              <a:rPr lang="en-US" sz="2400"/>
              <a:t>Little opportunity for multiplexing</a:t>
            </a:r>
          </a:p>
          <a:p>
            <a:endParaRPr lang="en-US" sz="2400"/>
          </a:p>
        </p:txBody>
      </p:sp>
      <p:pic>
        <p:nvPicPr>
          <p:cNvPr id="38918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2209800"/>
            <a:ext cx="4383088" cy="43291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853D-4C81-405D-BEC5-A6AB462739BD}" type="slidenum">
              <a:rPr lang="en-US"/>
              <a:pPr/>
              <a:t>18</a:t>
            </a:fld>
            <a:endParaRPr lang="en-US"/>
          </a:p>
        </p:txBody>
      </p:sp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Game and web loads are synchronized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Web data source:</a:t>
            </a:r>
          </a:p>
          <a:p>
            <a:pPr lvl="1"/>
            <a:r>
              <a:rPr lang="en-US" sz="2000"/>
              <a:t>One week</a:t>
            </a:r>
          </a:p>
          <a:p>
            <a:pPr lvl="1"/>
            <a:r>
              <a:rPr lang="en-US" sz="2000"/>
              <a:t>International beverage corp. </a:t>
            </a:r>
          </a:p>
          <a:p>
            <a:r>
              <a:rPr lang="en-US" sz="2400"/>
              <a:t>Half-life vs. web</a:t>
            </a:r>
          </a:p>
          <a:p>
            <a:r>
              <a:rPr lang="en-US" sz="2400"/>
              <a:t>Little opportunity for multiplexing</a:t>
            </a:r>
          </a:p>
          <a:p>
            <a:endParaRPr lang="en-US" sz="2400"/>
          </a:p>
        </p:txBody>
      </p:sp>
      <p:pic>
        <p:nvPicPr>
          <p:cNvPr id="40965" name="Picture 5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60913" y="2362200"/>
            <a:ext cx="4383087" cy="41036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AC6E-EBEB-445E-902B-0B6099BF702F}" type="slidenum">
              <a:rPr lang="en-US"/>
              <a:pPr/>
              <a:t>19</a:t>
            </a:fld>
            <a:endParaRPr lang="en-US"/>
          </a:p>
        </p:txBody>
      </p:sp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Gamers</a:t>
            </a:r>
          </a:p>
          <a:p>
            <a:pPr lvl="1"/>
            <a:r>
              <a:rPr lang="en-US" sz="2000"/>
              <a:t>Not loyal to public-servers</a:t>
            </a:r>
          </a:p>
          <a:p>
            <a:pPr lvl="1"/>
            <a:r>
              <a:rPr lang="en-US" sz="2000"/>
              <a:t>Predictable lifecycles</a:t>
            </a:r>
          </a:p>
          <a:p>
            <a:r>
              <a:rPr lang="en-US" sz="2400"/>
              <a:t>Games</a:t>
            </a:r>
          </a:p>
          <a:p>
            <a:pPr lvl="1"/>
            <a:r>
              <a:rPr lang="en-US" sz="2000"/>
              <a:t>Hard to provision for popularity</a:t>
            </a:r>
          </a:p>
          <a:p>
            <a:pPr lvl="1"/>
            <a:r>
              <a:rPr lang="en-US" sz="2000"/>
              <a:t>Easy to predict load from week-to-week</a:t>
            </a:r>
          </a:p>
          <a:p>
            <a:pPr lvl="1"/>
            <a:r>
              <a:rPr lang="en-US" sz="2000"/>
              <a:t>Multiplexing games/web or games/games unlikely</a:t>
            </a:r>
          </a:p>
          <a:p>
            <a:r>
              <a:rPr lang="en-US" sz="2400"/>
              <a:t>Patching</a:t>
            </a:r>
          </a:p>
          <a:p>
            <a:pPr lvl="1"/>
            <a:r>
              <a:rPr lang="en-US" sz="2000"/>
              <a:t>Significant resource consumption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12D8-4ECC-4710-8392-DB3AFF6ACC6B}" type="slidenum">
              <a:rPr lang="en-US"/>
              <a:pPr/>
              <a:t>2</a:t>
            </a:fld>
            <a:endParaRPr lang="en-US"/>
          </a:p>
        </p:txBody>
      </p:sp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On-line games are big business</a:t>
            </a:r>
          </a:p>
          <a:p>
            <a:pPr lvl="1"/>
            <a:r>
              <a:rPr lang="en-US" sz="2000"/>
              <a:t>60% of all Americans play video games (IDSA report, 2003)</a:t>
            </a:r>
          </a:p>
          <a:p>
            <a:pPr lvl="1"/>
            <a:r>
              <a:rPr lang="en-US" sz="2000"/>
              <a:t>MMO games</a:t>
            </a:r>
          </a:p>
          <a:p>
            <a:pPr lvl="2"/>
            <a:r>
              <a:rPr lang="en-US" sz="1800"/>
              <a:t>4,000,000 World of Warcraft subscribers paying monthly fees</a:t>
            </a:r>
          </a:p>
          <a:p>
            <a:pPr lvl="1"/>
            <a:r>
              <a:rPr lang="en-US" sz="2000"/>
              <a:t>FPS games</a:t>
            </a:r>
          </a:p>
          <a:p>
            <a:pPr lvl="2"/>
            <a:r>
              <a:rPr lang="en-US" sz="1800"/>
              <a:t>100,000 Counter-strike players at any given time</a:t>
            </a:r>
          </a:p>
          <a:p>
            <a:pPr lvl="1"/>
            <a:r>
              <a:rPr lang="en-US" sz="2000"/>
              <a:t>RTS games</a:t>
            </a:r>
          </a:p>
          <a:p>
            <a:pPr lvl="2"/>
            <a:r>
              <a:rPr lang="en-US" sz="1800"/>
              <a:t>&gt;8 million Warcraft game copies sold</a:t>
            </a:r>
          </a:p>
          <a:p>
            <a:pPr lvl="2"/>
            <a:r>
              <a:rPr lang="en-US" sz="1800"/>
              <a:t>200,000 Warcraft 3 games played online / day</a:t>
            </a:r>
          </a:p>
          <a:p>
            <a:r>
              <a:rPr lang="en-US" sz="2400"/>
              <a:t>Hosting games very costly (30% of revenue)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EA21-479F-4F48-8753-B17AD5D79CF9}" type="slidenum">
              <a:rPr lang="en-US"/>
              <a:pPr/>
              <a:t>20</a:t>
            </a:fld>
            <a:endParaRPr lang="en-US"/>
          </a:p>
        </p:txBody>
      </p:sp>
      <p:sp>
        <p:nvSpPr>
          <p:cNvPr id="1116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OPTIONAL SLIDES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A7C9-76B9-423B-A8E7-C19E43D80042}" type="slidenum">
              <a:rPr lang="en-US"/>
              <a:pPr/>
              <a:t>3</a:t>
            </a:fld>
            <a:endParaRPr lang="en-US"/>
          </a:p>
        </p:txBody>
      </p:sp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questions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can we ease the burden of hosting an on-line game?</a:t>
            </a:r>
          </a:p>
          <a:p>
            <a:r>
              <a:rPr lang="en-US"/>
              <a:t>How tolerant are gamers to bad service?</a:t>
            </a:r>
          </a:p>
          <a:p>
            <a:r>
              <a:rPr lang="en-US"/>
              <a:t>How predictable is the gaming workload? How tightly can we provision?</a:t>
            </a:r>
          </a:p>
          <a:p>
            <a:r>
              <a:rPr lang="en-US"/>
              <a:t>Can games be hosted with other interactive applications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7BEB-172C-41A1-B152-439B34B7256E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Sources for On-line Gaming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Traditionally difficult to acquire</a:t>
            </a:r>
          </a:p>
          <a:p>
            <a:pPr lvl="1"/>
            <a:r>
              <a:rPr lang="en-US"/>
              <a:t>Game companies don’t want to share data (NDA)</a:t>
            </a:r>
          </a:p>
          <a:p>
            <a:pPr lvl="1"/>
            <a:r>
              <a:rPr lang="en-US"/>
              <a:t>On-line games are costly to host</a:t>
            </a:r>
          </a:p>
          <a:p>
            <a:r>
              <a:rPr lang="en-US"/>
              <a:t>Measurement research focused on short timescales</a:t>
            </a:r>
          </a:p>
          <a:p>
            <a:pPr lvl="1"/>
            <a:r>
              <a:rPr lang="en-US"/>
              <a:t>Packet sizes, distribution</a:t>
            </a:r>
          </a:p>
          <a:p>
            <a:pPr lvl="1"/>
            <a:r>
              <a:rPr lang="en-US"/>
              <a:t>On the order of hours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7909-24B3-4E75-A228-ECE3899CF33F}" type="slidenum">
              <a:rPr lang="en-US"/>
              <a:pPr/>
              <a:t>5</a:t>
            </a:fld>
            <a:endParaRPr lang="en-US"/>
          </a:p>
        </p:txBody>
      </p:sp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Sources for On-line Gaming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43434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Content delivery network for FPS games</a:t>
            </a:r>
          </a:p>
          <a:p>
            <a:pPr>
              <a:lnSpc>
                <a:spcPct val="90000"/>
              </a:lnSpc>
            </a:pPr>
            <a:r>
              <a:rPr lang="en-US" sz="2000"/>
              <a:t>Individual player information from a Counter-strike server</a:t>
            </a:r>
          </a:p>
          <a:p>
            <a:pPr>
              <a:lnSpc>
                <a:spcPct val="90000"/>
              </a:lnSpc>
            </a:pPr>
            <a:r>
              <a:rPr lang="en-US" sz="2000"/>
              <a:t>Total population of a variety of games</a:t>
            </a:r>
          </a:p>
          <a:p>
            <a:pPr>
              <a:lnSpc>
                <a:spcPct val="90000"/>
              </a:lnSpc>
            </a:pPr>
            <a:endParaRPr lang="en-US" sz="200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867400" y="4724400"/>
            <a:ext cx="3048000" cy="1828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i="1"/>
              <a:t>CS.MSHMRO.COM</a:t>
            </a:r>
          </a:p>
          <a:p>
            <a:pPr algn="ctr"/>
            <a:r>
              <a:rPr lang="en-US" b="1"/>
              <a:t>April 2003-April 2004</a:t>
            </a:r>
          </a:p>
          <a:p>
            <a:pPr algn="ctr"/>
            <a:r>
              <a:rPr lang="en-US" b="1"/>
              <a:t>2,886,992 connections</a:t>
            </a:r>
          </a:p>
          <a:p>
            <a:pPr algn="ctr"/>
            <a:r>
              <a:rPr lang="en-US" b="1"/>
              <a:t>493,889 unique players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905000" y="4724400"/>
            <a:ext cx="3048000" cy="1828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i="1"/>
              <a:t>GAMESPY</a:t>
            </a:r>
          </a:p>
          <a:p>
            <a:pPr algn="ctr"/>
            <a:r>
              <a:rPr lang="en-US" b="1"/>
              <a:t>Nov 2002-Jan 2005</a:t>
            </a:r>
          </a:p>
          <a:p>
            <a:pPr algn="ctr"/>
            <a:r>
              <a:rPr lang="en-US" b="1"/>
              <a:t>550 games</a:t>
            </a:r>
          </a:p>
          <a:p>
            <a:pPr algn="ctr"/>
            <a:r>
              <a:rPr lang="en-US" b="1"/>
              <a:t>337.8k player years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5943600" y="2667000"/>
            <a:ext cx="2819400" cy="1524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i="1"/>
              <a:t>STEAM</a:t>
            </a:r>
          </a:p>
          <a:p>
            <a:pPr algn="ctr"/>
            <a:r>
              <a:rPr lang="en-US" b="1"/>
              <a:t>Sept 2004 – Apr 2004</a:t>
            </a:r>
          </a:p>
          <a:p>
            <a:pPr algn="ctr"/>
            <a:r>
              <a:rPr lang="en-US" b="1"/>
              <a:t>6.19TB served</a:t>
            </a:r>
          </a:p>
          <a:p>
            <a:pPr algn="ctr"/>
            <a:r>
              <a:rPr lang="en-US" b="1"/>
              <a:t>3.14 GB/s average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4191000" y="2743200"/>
            <a:ext cx="1600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5029200" y="3276600"/>
            <a:ext cx="838200" cy="1295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4114800" y="40386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2E1D-A4F3-440B-A9E1-EB3EBE7252BF}" type="slidenum">
              <a:rPr lang="en-US"/>
              <a:pPr/>
              <a:t>6</a:t>
            </a:fld>
            <a:endParaRPr lang="en-US"/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Observations are specific to our data sources (FPS, public-server)</a:t>
            </a:r>
          </a:p>
          <a:p>
            <a:r>
              <a:rPr lang="en-US"/>
              <a:t>Hope is techniques can be applied to other game data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457200" y="4953000"/>
            <a:ext cx="16764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Gamers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2133600" y="5638800"/>
            <a:ext cx="1916113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4038600" y="5029200"/>
            <a:ext cx="16764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Games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7467600" y="5029200"/>
            <a:ext cx="16764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Content</a:t>
            </a:r>
          </a:p>
          <a:p>
            <a:pPr algn="ctr"/>
            <a:r>
              <a:rPr lang="en-US"/>
              <a:t>Delivery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5715000" y="563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937E-B6F2-4A23-A8F6-6548A38A63D1}" type="slidenum">
              <a:rPr lang="en-US"/>
              <a:pPr/>
              <a:t>7</a:t>
            </a:fld>
            <a:endParaRPr lang="en-US"/>
          </a:p>
        </p:txBody>
      </p:sp>
      <p:sp>
        <p:nvSpPr>
          <p:cNvPr id="542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Gamers as individuals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Gamers are impatient</a:t>
            </a:r>
          </a:p>
          <a:p>
            <a:pPr lvl="1"/>
            <a:r>
              <a:rPr lang="en-US"/>
              <a:t>Negative exponential response to full server</a:t>
            </a:r>
          </a:p>
          <a:p>
            <a:pPr lvl="1"/>
            <a:r>
              <a:rPr lang="en-US"/>
              <a:t>Only 16% will tolerate one retry at connection</a:t>
            </a:r>
          </a:p>
          <a:p>
            <a:r>
              <a:rPr lang="en-US"/>
              <a:t>Gamers have short attention spans</a:t>
            </a:r>
          </a:p>
          <a:p>
            <a:pPr lvl="1"/>
            <a:r>
              <a:rPr lang="en-US"/>
              <a:t>Average session time: 15 minutes</a:t>
            </a:r>
          </a:p>
          <a:p>
            <a:pPr lvl="1"/>
            <a:r>
              <a:rPr lang="en-US"/>
              <a:t>Many departures after a few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135F4-16C1-43E4-8144-032BFE92B07E}" type="slidenum">
              <a:rPr lang="en-US"/>
              <a:pPr/>
              <a:t>8</a:t>
            </a:fld>
            <a:endParaRPr lang="en-US"/>
          </a:p>
        </p:txBody>
      </p:sp>
      <p:sp>
        <p:nvSpPr>
          <p:cNvPr id="1105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Gamers have short attention spans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4800600" cy="3724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Measure session times</a:t>
            </a:r>
          </a:p>
          <a:p>
            <a:pPr>
              <a:lnSpc>
                <a:spcPct val="90000"/>
              </a:lnSpc>
            </a:pPr>
            <a:r>
              <a:rPr lang="en-US"/>
              <a:t>Results</a:t>
            </a:r>
          </a:p>
          <a:p>
            <a:pPr lvl="1">
              <a:lnSpc>
                <a:spcPct val="90000"/>
              </a:lnSpc>
            </a:pPr>
            <a:r>
              <a:rPr lang="en-US"/>
              <a:t>Not negative exponential: </a:t>
            </a:r>
          </a:p>
          <a:p>
            <a:pPr lvl="1">
              <a:lnSpc>
                <a:spcPct val="90000"/>
              </a:lnSpc>
            </a:pPr>
            <a:r>
              <a:rPr lang="en-US"/>
              <a:t>high rate of departure for short sessions</a:t>
            </a:r>
          </a:p>
          <a:p>
            <a:pPr>
              <a:lnSpc>
                <a:spcPct val="90000"/>
              </a:lnSpc>
            </a:pPr>
            <a:r>
              <a:rPr lang="en-US"/>
              <a:t>Fitted with Weibull</a:t>
            </a:r>
          </a:p>
          <a:p>
            <a:pPr>
              <a:lnSpc>
                <a:spcPct val="90000"/>
              </a:lnSpc>
            </a:pPr>
            <a:r>
              <a:rPr lang="en-US"/>
              <a:t>Why? Many servers to choose from</a:t>
            </a:r>
          </a:p>
        </p:txBody>
      </p:sp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743200"/>
            <a:ext cx="3810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CB828-24DD-4BCD-A5E7-01F04243DDF0}" type="slidenum">
              <a:rPr lang="en-US"/>
              <a:pPr/>
              <a:t>9</a:t>
            </a:fld>
            <a:endParaRPr lang="en-US"/>
          </a:p>
        </p:txBody>
      </p:sp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Gamers are not loyal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Why would they be?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Simplicity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Community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Stickiness</a:t>
            </a:r>
          </a:p>
          <a:p>
            <a:pPr>
              <a:lnSpc>
                <a:spcPct val="80000"/>
              </a:lnSpc>
            </a:pPr>
            <a:r>
              <a:rPr lang="en-US" sz="2000"/>
              <a:t>Why wouldn’t they be?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Many choices</a:t>
            </a:r>
          </a:p>
          <a:p>
            <a:pPr>
              <a:lnSpc>
                <a:spcPct val="80000"/>
              </a:lnSpc>
            </a:pPr>
            <a:r>
              <a:rPr lang="en-US" sz="2000"/>
              <a:t>Measuring: repeated sessions on our server</a:t>
            </a:r>
          </a:p>
          <a:p>
            <a:pPr>
              <a:lnSpc>
                <a:spcPct val="80000"/>
              </a:lnSpc>
            </a:pPr>
            <a:r>
              <a:rPr lang="en-US" sz="2000"/>
              <a:t>Results: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42% return once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81% return &lt; 10 times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Dedicated players exist</a:t>
            </a:r>
          </a:p>
        </p:txBody>
      </p:sp>
      <p:pic>
        <p:nvPicPr>
          <p:cNvPr id="59399" name="Picture 7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343400" y="2667000"/>
            <a:ext cx="4648200" cy="37195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1114</TotalTime>
  <Words>659</Words>
  <Application>Microsoft Office PowerPoint</Application>
  <PresentationFormat>On-screen Show (4:3)</PresentationFormat>
  <Paragraphs>174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Wingdings</vt:lpstr>
      <vt:lpstr>Courier New</vt:lpstr>
      <vt:lpstr>Times New Roman</vt:lpstr>
      <vt:lpstr>Capsules</vt:lpstr>
      <vt:lpstr>Measurement-based Characterization of a Collection of On-line Games</vt:lpstr>
      <vt:lpstr>Background</vt:lpstr>
      <vt:lpstr>Research questions</vt:lpstr>
      <vt:lpstr>Data Sources for On-line Gaming</vt:lpstr>
      <vt:lpstr>Data Sources for On-line Gaming</vt:lpstr>
      <vt:lpstr>Observations</vt:lpstr>
      <vt:lpstr>Gamers as individuals</vt:lpstr>
      <vt:lpstr>Gamers have short attention spans</vt:lpstr>
      <vt:lpstr>Gamers are not loyal</vt:lpstr>
      <vt:lpstr>Gamers reveal waning interest</vt:lpstr>
      <vt:lpstr>Gamers reveal waning interest</vt:lpstr>
      <vt:lpstr>Game populations</vt:lpstr>
      <vt:lpstr>Game popularity follows a power law</vt:lpstr>
      <vt:lpstr>Game workloads: predictable over short timescales</vt:lpstr>
      <vt:lpstr>Game workloads: unpredictable over long term</vt:lpstr>
      <vt:lpstr>Game multiplexing</vt:lpstr>
      <vt:lpstr>Game loads are synchronized</vt:lpstr>
      <vt:lpstr>Game and web loads are synchronized</vt:lpstr>
      <vt:lpstr>Conclusions</vt:lpstr>
      <vt:lpstr>OPTIONAL SLIDES</vt:lpstr>
    </vt:vector>
  </TitlesOfParts>
  <Company>psu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Measurement-based Characterization of a Collection of On-line Games</dc:title>
  <dc:creator>sysl</dc:creator>
  <cp:lastModifiedBy> </cp:lastModifiedBy>
  <cp:revision>69</cp:revision>
  <dcterms:created xsi:type="dcterms:W3CDTF">2005-09-22T21:03:56Z</dcterms:created>
  <dcterms:modified xsi:type="dcterms:W3CDTF">2011-02-24T17:30:59Z</dcterms:modified>
</cp:coreProperties>
</file>