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61" r:id="rId3"/>
    <p:sldId id="341" r:id="rId4"/>
    <p:sldId id="278" r:id="rId5"/>
    <p:sldId id="294" r:id="rId6"/>
    <p:sldId id="279" r:id="rId7"/>
    <p:sldId id="280" r:id="rId8"/>
    <p:sldId id="302" r:id="rId9"/>
    <p:sldId id="284" r:id="rId10"/>
    <p:sldId id="334" r:id="rId11"/>
    <p:sldId id="288" r:id="rId12"/>
    <p:sldId id="340" r:id="rId13"/>
    <p:sldId id="289" r:id="rId14"/>
    <p:sldId id="290" r:id="rId15"/>
    <p:sldId id="257" r:id="rId16"/>
    <p:sldId id="258" r:id="rId17"/>
    <p:sldId id="260" r:id="rId18"/>
    <p:sldId id="259" r:id="rId19"/>
    <p:sldId id="292" r:id="rId20"/>
    <p:sldId id="293" r:id="rId21"/>
    <p:sldId id="285" r:id="rId22"/>
    <p:sldId id="300" r:id="rId23"/>
    <p:sldId id="295" r:id="rId24"/>
    <p:sldId id="342" r:id="rId25"/>
    <p:sldId id="297" r:id="rId26"/>
    <p:sldId id="272" r:id="rId27"/>
    <p:sldId id="298" r:id="rId28"/>
    <p:sldId id="338" r:id="rId29"/>
    <p:sldId id="339" r:id="rId30"/>
    <p:sldId id="332" r:id="rId31"/>
    <p:sldId id="299" r:id="rId32"/>
    <p:sldId id="277" r:id="rId33"/>
    <p:sldId id="333" r:id="rId34"/>
    <p:sldId id="301" r:id="rId35"/>
    <p:sldId id="303" r:id="rId36"/>
    <p:sldId id="306" r:id="rId37"/>
    <p:sldId id="307" r:id="rId38"/>
    <p:sldId id="308" r:id="rId39"/>
    <p:sldId id="328" r:id="rId40"/>
    <p:sldId id="315" r:id="rId41"/>
    <p:sldId id="335" r:id="rId42"/>
    <p:sldId id="336" r:id="rId43"/>
    <p:sldId id="314" r:id="rId44"/>
    <p:sldId id="310" r:id="rId45"/>
    <p:sldId id="337" r:id="rId46"/>
    <p:sldId id="312" r:id="rId47"/>
    <p:sldId id="318" r:id="rId48"/>
    <p:sldId id="317" r:id="rId49"/>
    <p:sldId id="316" r:id="rId50"/>
    <p:sldId id="275" r:id="rId51"/>
    <p:sldId id="320" r:id="rId52"/>
    <p:sldId id="327" r:id="rId53"/>
    <p:sldId id="321" r:id="rId54"/>
    <p:sldId id="322" r:id="rId55"/>
    <p:sldId id="323" r:id="rId56"/>
    <p:sldId id="324" r:id="rId57"/>
    <p:sldId id="325" r:id="rId58"/>
    <p:sldId id="326"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5050"/>
    <a:srgbClr val="FFCCCC"/>
    <a:srgbClr val="FF6600"/>
    <a:srgbClr val="CC0000"/>
    <a:srgbClr val="FF7C80"/>
    <a:srgbClr val="66FF33"/>
    <a:srgbClr val="A50021"/>
    <a:srgbClr val="FF66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775" autoAdjust="0"/>
  </p:normalViewPr>
  <p:slideViewPr>
    <p:cSldViewPr>
      <p:cViewPr>
        <p:scale>
          <a:sx n="75" d="100"/>
          <a:sy n="75" d="100"/>
        </p:scale>
        <p:origin x="-1014" y="-102"/>
      </p:cViewPr>
      <p:guideLst>
        <p:guide orient="horz" pos="2160"/>
        <p:guide pos="2880"/>
      </p:guideLst>
    </p:cSldViewPr>
  </p:slideViewPr>
  <p:notesTextViewPr>
    <p:cViewPr>
      <p:scale>
        <a:sx n="75" d="100"/>
        <a:sy n="75" d="100"/>
      </p:scale>
      <p:origin x="0" y="0"/>
    </p:cViewPr>
  </p:notesTextViewPr>
  <p:sorterViewPr>
    <p:cViewPr>
      <p:scale>
        <a:sx n="66" d="100"/>
        <a:sy n="66" d="100"/>
      </p:scale>
      <p:origin x="0" y="274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effpang\Desktop\data.csv"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effpang\Desktop\data.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4626925496845625"/>
          <c:y val="8.5872692326940725E-2"/>
          <c:w val="0.67164342264124555"/>
          <c:h val="0.6620507569722196"/>
        </c:manualLayout>
      </c:layout>
      <c:scatterChart>
        <c:scatterStyle val="lineMarker"/>
        <c:ser>
          <c:idx val="1"/>
          <c:order val="1"/>
          <c:tx>
            <c:strRef>
              <c:f>Sheet1!$B$1</c:f>
            </c:strRef>
          </c:tx>
          <c:spPr>
            <a:ln w="35632">
              <a:solidFill>
                <a:srgbClr val="0070C0"/>
              </a:solidFill>
              <a:prstDash val="solid"/>
            </a:ln>
          </c:spPr>
          <c:marker>
            <c:symbol val="none"/>
          </c:marker>
          <c:xVal>
            <c:numRef>
              <c:f>Sheet1!$A$2:$A$11</c:f>
            </c:numRef>
          </c:xVal>
          <c:yVal>
            <c:numRef>
              <c:f>Sheet1!$B$2:$B$11</c:f>
            </c:numRef>
          </c:yVal>
        </c:ser>
        <c:ser>
          <c:idx val="0"/>
          <c:order val="0"/>
          <c:tx>
            <c:strRef>
              <c:f>'[Chart in Microsoft Office PowerPoint]Sheet1'!$B$1</c:f>
              <c:strCache>
                <c:ptCount val="1"/>
                <c:pt idx="0">
                  <c:v>Bandwidth per Peer (Mbps)</c:v>
                </c:pt>
              </c:strCache>
            </c:strRef>
          </c:tx>
          <c:spPr>
            <a:ln w="38100">
              <a:solidFill>
                <a:schemeClr val="bg1">
                  <a:lumMod val="50000"/>
                </a:schemeClr>
              </a:solidFill>
              <a:prstDash val="solid"/>
            </a:ln>
          </c:spPr>
          <c:marker>
            <c:symbol val="none"/>
          </c:marker>
          <c:xVal>
            <c:numRef>
              <c:f>'[Chart in Microsoft Office PowerPoint]Sheet1'!$A$2:$A$11</c:f>
              <c:numCache>
                <c:formatCode>General</c:formatCode>
                <c:ptCount val="10"/>
                <c:pt idx="0">
                  <c:v>4</c:v>
                </c:pt>
                <c:pt idx="1">
                  <c:v>8</c:v>
                </c:pt>
                <c:pt idx="2">
                  <c:v>16</c:v>
                </c:pt>
                <c:pt idx="3">
                  <c:v>32</c:v>
                </c:pt>
                <c:pt idx="4">
                  <c:v>64</c:v>
                </c:pt>
                <c:pt idx="5">
                  <c:v>100</c:v>
                </c:pt>
                <c:pt idx="6">
                  <c:v>200</c:v>
                </c:pt>
                <c:pt idx="7">
                  <c:v>300</c:v>
                </c:pt>
                <c:pt idx="8">
                  <c:v>400</c:v>
                </c:pt>
                <c:pt idx="9">
                  <c:v>500</c:v>
                </c:pt>
              </c:numCache>
            </c:numRef>
          </c:xVal>
          <c:yVal>
            <c:numRef>
              <c:f>'[Chart in Microsoft Office PowerPoint]Sheet1'!$B$2:$B$11</c:f>
              <c:numCache>
                <c:formatCode>General</c:formatCode>
                <c:ptCount val="10"/>
                <c:pt idx="0">
                  <c:v>6.4000000000000112E-2</c:v>
                </c:pt>
                <c:pt idx="1">
                  <c:v>0.128</c:v>
                </c:pt>
                <c:pt idx="2">
                  <c:v>0.25600000000000001</c:v>
                </c:pt>
                <c:pt idx="3">
                  <c:v>0.51200000000000001</c:v>
                </c:pt>
                <c:pt idx="4">
                  <c:v>1.024</c:v>
                </c:pt>
                <c:pt idx="5">
                  <c:v>1.6</c:v>
                </c:pt>
                <c:pt idx="6">
                  <c:v>3.2</c:v>
                </c:pt>
                <c:pt idx="7">
                  <c:v>4.8</c:v>
                </c:pt>
                <c:pt idx="8">
                  <c:v>6.4</c:v>
                </c:pt>
                <c:pt idx="9">
                  <c:v>8</c:v>
                </c:pt>
              </c:numCache>
            </c:numRef>
          </c:yVal>
        </c:ser>
        <c:axId val="57999360"/>
        <c:axId val="35742080"/>
      </c:scatterChart>
      <c:valAx>
        <c:axId val="57999360"/>
        <c:scaling>
          <c:orientation val="minMax"/>
          <c:max val="500"/>
          <c:min val="0"/>
        </c:scaling>
        <c:axPos val="b"/>
        <c:title>
          <c:tx>
            <c:rich>
              <a:bodyPr/>
              <a:lstStyle/>
              <a:p>
                <a:pPr>
                  <a:defRPr sz="1800" b="1" i="0" u="none" strike="noStrike" baseline="0">
                    <a:solidFill>
                      <a:srgbClr val="000000"/>
                    </a:solidFill>
                    <a:latin typeface="+mj-lt"/>
                    <a:ea typeface="Arial"/>
                    <a:cs typeface="Arial"/>
                  </a:defRPr>
                </a:pPr>
                <a:r>
                  <a:rPr lang="en-US" sz="1800">
                    <a:latin typeface="+mj-lt"/>
                  </a:rPr>
                  <a:t>#</a:t>
                </a:r>
                <a:r>
                  <a:rPr lang="en-US" sz="1800" baseline="0">
                    <a:latin typeface="+mj-lt"/>
                  </a:rPr>
                  <a:t> </a:t>
                </a:r>
                <a:r>
                  <a:rPr lang="en-US" sz="1800">
                    <a:latin typeface="+mj-lt"/>
                  </a:rPr>
                  <a:t>Players</a:t>
                </a:r>
              </a:p>
            </c:rich>
          </c:tx>
          <c:layout>
            <c:manualLayout>
              <c:xMode val="edge"/>
              <c:yMode val="edge"/>
              <c:x val="0.48756337347290341"/>
              <c:y val="0.86980727066643171"/>
            </c:manualLayout>
          </c:layout>
          <c:spPr>
            <a:noFill/>
            <a:ln w="25400">
              <a:noFill/>
            </a:ln>
          </c:spPr>
        </c:title>
        <c:numFmt formatCode="General" sourceLinked="1"/>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35742080"/>
        <c:crosses val="autoZero"/>
        <c:crossBetween val="midCat"/>
        <c:majorUnit val="100"/>
      </c:valAx>
      <c:valAx>
        <c:axId val="35742080"/>
        <c:scaling>
          <c:orientation val="minMax"/>
          <c:max val="8"/>
          <c:min val="0"/>
        </c:scaling>
        <c:axPos val="l"/>
        <c:numFmt formatCode="General" sourceLinked="1"/>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57999360"/>
        <c:crosses val="autoZero"/>
        <c:crossBetween val="midCat"/>
      </c:valAx>
      <c:spPr>
        <a:noFill/>
        <a:ln w="25400">
          <a:noFill/>
        </a:ln>
      </c:spPr>
    </c:plotArea>
    <c:plotVisOnly val="1"/>
    <c:dispBlanksAs val="gap"/>
  </c:chart>
  <c:spPr>
    <a:solidFill>
      <a:srgbClr val="FFFFFF"/>
    </a:solidFill>
    <a:ln w="3175">
      <a:no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lineChart>
        <c:grouping val="standard"/>
        <c:ser>
          <c:idx val="0"/>
          <c:order val="0"/>
          <c:tx>
            <c:strRef>
              <c:f>data!$B$1</c:f>
              <c:strCache>
                <c:ptCount val="1"/>
                <c:pt idx="0">
                  <c:v>% updates on time</c:v>
                </c:pt>
              </c:strCache>
            </c:strRef>
          </c:tx>
          <c:spPr>
            <a:ln>
              <a:solidFill>
                <a:srgbClr val="FF0000"/>
              </a:solidFill>
            </a:ln>
          </c:spPr>
          <c:marker>
            <c:spPr>
              <a:ln>
                <a:solidFill>
                  <a:srgbClr val="FF0000"/>
                </a:solidFill>
              </a:ln>
            </c:spPr>
          </c:marker>
          <c:errBars>
            <c:errDir val="y"/>
            <c:errBarType val="both"/>
            <c:errValType val="cust"/>
            <c:plus>
              <c:numRef>
                <c:f>data!$C$2:$C$11</c:f>
                <c:numCache>
                  <c:formatCode>General</c:formatCode>
                  <c:ptCount val="10"/>
                  <c:pt idx="0">
                    <c:v>0.60384748825697165</c:v>
                  </c:pt>
                  <c:pt idx="1">
                    <c:v>0.29254831543552601</c:v>
                  </c:pt>
                  <c:pt idx="2">
                    <c:v>0.42383763915369532</c:v>
                  </c:pt>
                  <c:pt idx="3">
                    <c:v>0.58150733101773577</c:v>
                  </c:pt>
                  <c:pt idx="4">
                    <c:v>0.3703247025785929</c:v>
                  </c:pt>
                  <c:pt idx="5">
                    <c:v>0.92761755268239765</c:v>
                  </c:pt>
                  <c:pt idx="6">
                    <c:v>0.47306600110794261</c:v>
                  </c:pt>
                  <c:pt idx="7">
                    <c:v>0.39524259637545756</c:v>
                  </c:pt>
                  <c:pt idx="8">
                    <c:v>0.22878795202023064</c:v>
                  </c:pt>
                  <c:pt idx="9">
                    <c:v>0.27167129410702701</c:v>
                  </c:pt>
                </c:numCache>
              </c:numRef>
            </c:plus>
            <c:minus>
              <c:numRef>
                <c:f>data!$C$2:$C$11</c:f>
                <c:numCache>
                  <c:formatCode>General</c:formatCode>
                  <c:ptCount val="10"/>
                  <c:pt idx="0">
                    <c:v>0.60384748825697165</c:v>
                  </c:pt>
                  <c:pt idx="1">
                    <c:v>0.29254831543552601</c:v>
                  </c:pt>
                  <c:pt idx="2">
                    <c:v>0.42383763915369532</c:v>
                  </c:pt>
                  <c:pt idx="3">
                    <c:v>0.58150733101773577</c:v>
                  </c:pt>
                  <c:pt idx="4">
                    <c:v>0.3703247025785929</c:v>
                  </c:pt>
                  <c:pt idx="5">
                    <c:v>0.92761755268239765</c:v>
                  </c:pt>
                  <c:pt idx="6">
                    <c:v>0.47306600110794261</c:v>
                  </c:pt>
                  <c:pt idx="7">
                    <c:v>0.39524259637545756</c:v>
                  </c:pt>
                  <c:pt idx="8">
                    <c:v>0.22878795202023064</c:v>
                  </c:pt>
                  <c:pt idx="9">
                    <c:v>0.27167129410702701</c:v>
                  </c:pt>
                </c:numCache>
              </c:numRef>
            </c:minus>
          </c:errBars>
          <c:cat>
            <c:numRef>
              <c:f>data!$A$2:$A$11</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cat>
          <c:val>
            <c:numRef>
              <c:f>data!$B$2:$B$11</c:f>
              <c:numCache>
                <c:formatCode>General</c:formatCode>
                <c:ptCount val="10"/>
                <c:pt idx="0">
                  <c:v>96.935507999999999</c:v>
                </c:pt>
                <c:pt idx="1">
                  <c:v>97.183627000000001</c:v>
                </c:pt>
                <c:pt idx="2">
                  <c:v>96.534228000000027</c:v>
                </c:pt>
                <c:pt idx="3">
                  <c:v>96.815046999999979</c:v>
                </c:pt>
                <c:pt idx="4">
                  <c:v>97.090723999999994</c:v>
                </c:pt>
                <c:pt idx="5">
                  <c:v>96.679482999999664</c:v>
                </c:pt>
                <c:pt idx="6">
                  <c:v>96.915054999999995</c:v>
                </c:pt>
                <c:pt idx="7">
                  <c:v>97.005511999999982</c:v>
                </c:pt>
                <c:pt idx="8">
                  <c:v>97.087772727272679</c:v>
                </c:pt>
                <c:pt idx="9">
                  <c:v>96.878548888888545</c:v>
                </c:pt>
              </c:numCache>
            </c:numRef>
          </c:val>
        </c:ser>
        <c:marker val="1"/>
        <c:axId val="34920704"/>
        <c:axId val="34926976"/>
      </c:lineChart>
      <c:catAx>
        <c:axId val="34920704"/>
        <c:scaling>
          <c:orientation val="minMax"/>
        </c:scaling>
        <c:axPos val="b"/>
        <c:title>
          <c:tx>
            <c:rich>
              <a:bodyPr/>
              <a:lstStyle/>
              <a:p>
                <a:pPr>
                  <a:defRPr/>
                </a:pPr>
                <a:r>
                  <a:rPr lang="en-US"/>
                  <a:t>Number of players</a:t>
                </a:r>
              </a:p>
            </c:rich>
          </c:tx>
          <c:layout/>
        </c:title>
        <c:numFmt formatCode="General" sourceLinked="0"/>
        <c:tickLblPos val="nextTo"/>
        <c:crossAx val="34926976"/>
        <c:crosses val="autoZero"/>
        <c:auto val="1"/>
        <c:lblAlgn val="ctr"/>
        <c:lblOffset val="100"/>
      </c:catAx>
      <c:valAx>
        <c:axId val="34926976"/>
        <c:scaling>
          <c:orientation val="minMax"/>
          <c:max val="100"/>
          <c:min val="90"/>
        </c:scaling>
        <c:axPos val="l"/>
        <c:majorGridlines/>
        <c:title>
          <c:tx>
            <c:rich>
              <a:bodyPr rot="-5400000" vert="horz"/>
              <a:lstStyle/>
              <a:p>
                <a:pPr>
                  <a:defRPr/>
                </a:pPr>
                <a:r>
                  <a:rPr lang="en-US"/>
                  <a:t>% updates on time</a:t>
                </a:r>
              </a:p>
            </c:rich>
          </c:tx>
          <c:layout/>
        </c:title>
        <c:numFmt formatCode="General" sourceLinked="1"/>
        <c:tickLblPos val="nextTo"/>
        <c:crossAx val="34920704"/>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1"/>
          <c:order val="0"/>
          <c:tx>
            <c:strRef>
              <c:f>data!$B$1</c:f>
              <c:strCache>
                <c:ptCount val="1"/>
                <c:pt idx="0">
                  <c:v>% updates on time</c:v>
                </c:pt>
              </c:strCache>
            </c:strRef>
          </c:tx>
          <c:spPr>
            <a:ln>
              <a:solidFill>
                <a:srgbClr val="00FF00"/>
              </a:solidFill>
            </a:ln>
          </c:spPr>
          <c:marker>
            <c:symbol val="square"/>
            <c:size val="4"/>
            <c:spPr>
              <a:solidFill>
                <a:srgbClr val="00FF00"/>
              </a:solidFill>
              <a:ln>
                <a:solidFill>
                  <a:srgbClr val="00FF00"/>
                </a:solidFill>
              </a:ln>
            </c:spPr>
          </c:marker>
          <c:errBars>
            <c:errDir val="y"/>
            <c:errBarType val="both"/>
            <c:errValType val="cust"/>
            <c:plus>
              <c:numRef>
                <c:f>data!$C$2:$C$11</c:f>
                <c:numCache>
                  <c:formatCode>General</c:formatCode>
                  <c:ptCount val="10"/>
                  <c:pt idx="0">
                    <c:v>0.60384748825697165</c:v>
                  </c:pt>
                  <c:pt idx="1">
                    <c:v>0.29254831543552601</c:v>
                  </c:pt>
                  <c:pt idx="2">
                    <c:v>0.42383763915369532</c:v>
                  </c:pt>
                  <c:pt idx="3">
                    <c:v>0.58150733101773489</c:v>
                  </c:pt>
                  <c:pt idx="4">
                    <c:v>0.3703247025785929</c:v>
                  </c:pt>
                  <c:pt idx="5">
                    <c:v>0.92761755268239765</c:v>
                  </c:pt>
                  <c:pt idx="6">
                    <c:v>0.47306600110794261</c:v>
                  </c:pt>
                  <c:pt idx="7">
                    <c:v>0.39524259637545756</c:v>
                  </c:pt>
                  <c:pt idx="8">
                    <c:v>0.22878795202023042</c:v>
                  </c:pt>
                  <c:pt idx="9">
                    <c:v>0.27167129410702701</c:v>
                  </c:pt>
                </c:numCache>
              </c:numRef>
            </c:plus>
            <c:minus>
              <c:numRef>
                <c:f>data!$C$2:$C$11</c:f>
                <c:numCache>
                  <c:formatCode>General</c:formatCode>
                  <c:ptCount val="10"/>
                  <c:pt idx="0">
                    <c:v>0.60384748825697165</c:v>
                  </c:pt>
                  <c:pt idx="1">
                    <c:v>0.29254831543552601</c:v>
                  </c:pt>
                  <c:pt idx="2">
                    <c:v>0.42383763915369532</c:v>
                  </c:pt>
                  <c:pt idx="3">
                    <c:v>0.58150733101773489</c:v>
                  </c:pt>
                  <c:pt idx="4">
                    <c:v>0.3703247025785929</c:v>
                  </c:pt>
                  <c:pt idx="5">
                    <c:v>0.92761755268239765</c:v>
                  </c:pt>
                  <c:pt idx="6">
                    <c:v>0.47306600110794261</c:v>
                  </c:pt>
                  <c:pt idx="7">
                    <c:v>0.39524259637545756</c:v>
                  </c:pt>
                  <c:pt idx="8">
                    <c:v>0.22878795202023042</c:v>
                  </c:pt>
                  <c:pt idx="9">
                    <c:v>0.27167129410702701</c:v>
                  </c:pt>
                </c:numCache>
              </c:numRef>
            </c:minus>
            <c:spPr>
              <a:ln>
                <a:solidFill>
                  <a:srgbClr val="00FF00"/>
                </a:solidFill>
              </a:ln>
            </c:spPr>
          </c:errBars>
          <c:cat>
            <c:numRef>
              <c:f>data!$A$2:$A$11</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cat>
          <c:val>
            <c:numRef>
              <c:f>data!$B$2:$B$11</c:f>
              <c:numCache>
                <c:formatCode>General</c:formatCode>
                <c:ptCount val="10"/>
                <c:pt idx="0">
                  <c:v>96.935507999999999</c:v>
                </c:pt>
                <c:pt idx="1">
                  <c:v>97.183627000000001</c:v>
                </c:pt>
                <c:pt idx="2">
                  <c:v>96.534228000000027</c:v>
                </c:pt>
                <c:pt idx="3">
                  <c:v>96.815046999999979</c:v>
                </c:pt>
                <c:pt idx="4">
                  <c:v>97.090723999999994</c:v>
                </c:pt>
                <c:pt idx="5">
                  <c:v>96.679482999999664</c:v>
                </c:pt>
                <c:pt idx="6">
                  <c:v>96.915054999999995</c:v>
                </c:pt>
                <c:pt idx="7">
                  <c:v>97.005511999999982</c:v>
                </c:pt>
                <c:pt idx="8">
                  <c:v>97.087772727272679</c:v>
                </c:pt>
                <c:pt idx="9">
                  <c:v>96.878548888888545</c:v>
                </c:pt>
              </c:numCache>
            </c:numRef>
          </c:val>
        </c:ser>
        <c:ser>
          <c:idx val="0"/>
          <c:order val="1"/>
          <c:errBars>
            <c:errDir val="y"/>
            <c:errBarType val="both"/>
            <c:errValType val="cust"/>
            <c:plus>
              <c:numRef>
                <c:f>data!$F$2:$F$11</c:f>
                <c:numCache>
                  <c:formatCode>General</c:formatCode>
                  <c:ptCount val="10"/>
                  <c:pt idx="0">
                    <c:v>0.62949332000000002</c:v>
                  </c:pt>
                  <c:pt idx="1">
                    <c:v>0.34706332600000001</c:v>
                  </c:pt>
                  <c:pt idx="2">
                    <c:v>0.34433414699999998</c:v>
                  </c:pt>
                  <c:pt idx="3">
                    <c:v>0.35211687900000144</c:v>
                  </c:pt>
                </c:numCache>
              </c:numRef>
            </c:plus>
            <c:minus>
              <c:numRef>
                <c:f>data!$F$2:$F$11</c:f>
                <c:numCache>
                  <c:formatCode>General</c:formatCode>
                  <c:ptCount val="10"/>
                  <c:pt idx="0">
                    <c:v>0.62949332000000002</c:v>
                  </c:pt>
                  <c:pt idx="1">
                    <c:v>0.34706332600000001</c:v>
                  </c:pt>
                  <c:pt idx="2">
                    <c:v>0.34433414699999998</c:v>
                  </c:pt>
                  <c:pt idx="3">
                    <c:v>0.35211687900000144</c:v>
                  </c:pt>
                </c:numCache>
              </c:numRef>
            </c:minus>
            <c:spPr>
              <a:ln>
                <a:solidFill>
                  <a:srgbClr val="0070C0"/>
                </a:solidFill>
              </a:ln>
            </c:spPr>
          </c:errBars>
          <c:val>
            <c:numRef>
              <c:f>data!$E$2:$E$11</c:f>
              <c:numCache>
                <c:formatCode>General</c:formatCode>
                <c:ptCount val="10"/>
                <c:pt idx="0">
                  <c:v>97.20486364000034</c:v>
                </c:pt>
                <c:pt idx="1">
                  <c:v>96.791707270000003</c:v>
                </c:pt>
                <c:pt idx="2">
                  <c:v>96.836459090000005</c:v>
                </c:pt>
                <c:pt idx="3">
                  <c:v>96.623051819999674</c:v>
                </c:pt>
              </c:numCache>
            </c:numRef>
          </c:val>
        </c:ser>
        <c:marker val="1"/>
        <c:axId val="35296768"/>
        <c:axId val="35298688"/>
      </c:lineChart>
      <c:catAx>
        <c:axId val="35296768"/>
        <c:scaling>
          <c:orientation val="minMax"/>
        </c:scaling>
        <c:axPos val="b"/>
        <c:title>
          <c:tx>
            <c:rich>
              <a:bodyPr/>
              <a:lstStyle/>
              <a:p>
                <a:pPr>
                  <a:defRPr/>
                </a:pPr>
                <a:r>
                  <a:rPr lang="en-US"/>
                  <a:t>Number of players</a:t>
                </a:r>
              </a:p>
            </c:rich>
          </c:tx>
          <c:layout/>
        </c:title>
        <c:numFmt formatCode="General" sourceLinked="0"/>
        <c:tickLblPos val="nextTo"/>
        <c:txPr>
          <a:bodyPr/>
          <a:lstStyle/>
          <a:p>
            <a:pPr>
              <a:defRPr sz="1800"/>
            </a:pPr>
            <a:endParaRPr lang="en-US"/>
          </a:p>
        </c:txPr>
        <c:crossAx val="35298688"/>
        <c:crosses val="autoZero"/>
        <c:auto val="1"/>
        <c:lblAlgn val="ctr"/>
        <c:lblOffset val="100"/>
      </c:catAx>
      <c:valAx>
        <c:axId val="35298688"/>
        <c:scaling>
          <c:orientation val="minMax"/>
          <c:max val="100"/>
          <c:min val="90"/>
        </c:scaling>
        <c:axPos val="l"/>
        <c:majorGridlines>
          <c:spPr>
            <a:ln>
              <a:solidFill>
                <a:schemeClr val="bg1">
                  <a:lumMod val="75000"/>
                </a:schemeClr>
              </a:solidFill>
            </a:ln>
          </c:spPr>
        </c:majorGridlines>
        <c:title>
          <c:tx>
            <c:rich>
              <a:bodyPr rot="-5400000" vert="horz"/>
              <a:lstStyle/>
              <a:p>
                <a:pPr>
                  <a:defRPr/>
                </a:pPr>
                <a:r>
                  <a:rPr lang="en-US"/>
                  <a:t>% updates on time</a:t>
                </a:r>
              </a:p>
            </c:rich>
          </c:tx>
          <c:layout/>
        </c:title>
        <c:numFmt formatCode="General" sourceLinked="1"/>
        <c:tickLblPos val="nextTo"/>
        <c:txPr>
          <a:bodyPr/>
          <a:lstStyle/>
          <a:p>
            <a:pPr>
              <a:defRPr sz="1800"/>
            </a:pPr>
            <a:endParaRPr lang="en-US"/>
          </a:p>
        </c:txPr>
        <c:crossAx val="35296768"/>
        <c:crosses val="autoZero"/>
        <c:crossBetween val="between"/>
      </c:valAx>
      <c:spPr>
        <a:noFill/>
      </c:spPr>
    </c:plotArea>
    <c:plotVisOnly val="1"/>
  </c:chart>
  <c:txPr>
    <a:bodyPr/>
    <a:lstStyle/>
    <a:p>
      <a:pPr>
        <a:defRPr sz="2000"/>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2.emf"/></Relationships>
</file>

<file path=ppt/drawings/drawing1.xml><?xml version="1.0" encoding="utf-8"?>
<c:userShapes xmlns:c="http://schemas.openxmlformats.org/drawingml/2006/chart">
  <cdr:relSizeAnchor xmlns:cdr="http://schemas.openxmlformats.org/drawingml/2006/chartDrawing">
    <cdr:from>
      <cdr:x>0.17007</cdr:x>
      <cdr:y>0.32021</cdr:y>
    </cdr:from>
    <cdr:to>
      <cdr:x>0.33989</cdr:x>
      <cdr:y>0.41723</cdr:y>
    </cdr:to>
    <cdr:sp macro="" textlink="">
      <cdr:nvSpPr>
        <cdr:cNvPr id="2" name="TextBox 1"/>
        <cdr:cNvSpPr txBox="1"/>
      </cdr:nvSpPr>
      <cdr:spPr>
        <a:xfrm xmlns:a="http://schemas.openxmlformats.org/drawingml/2006/main">
          <a:off x="1385239" y="1339757"/>
          <a:ext cx="1383169" cy="40592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l"/>
          <a:r>
            <a:rPr lang="en-US" sz="2000" dirty="0">
              <a:solidFill>
                <a:schemeClr val="accent1"/>
              </a:solidFill>
            </a:rPr>
            <a:t>Broadband players</a:t>
          </a:r>
          <a:r>
            <a:rPr lang="en-US" sz="2000" baseline="0" dirty="0">
              <a:solidFill>
                <a:schemeClr val="accent1"/>
              </a:solidFill>
            </a:rPr>
            <a:t> </a:t>
          </a:r>
          <a:r>
            <a:rPr lang="en-US" sz="2000" dirty="0">
              <a:solidFill>
                <a:schemeClr val="accent1"/>
              </a:solidFill>
            </a:rPr>
            <a:t>only</a:t>
          </a:r>
        </a:p>
        <a:p xmlns:a="http://schemas.openxmlformats.org/drawingml/2006/main">
          <a:pPr algn="l"/>
          <a:r>
            <a:rPr lang="en-US" sz="2000" dirty="0" smtClean="0">
              <a:solidFill>
                <a:schemeClr val="accent1"/>
              </a:solidFill>
            </a:rPr>
            <a:t>(total system bandwidth can't </a:t>
          </a:r>
          <a:r>
            <a:rPr lang="en-US" sz="2000" dirty="0">
              <a:solidFill>
                <a:schemeClr val="accent1"/>
              </a:solidFill>
            </a:rPr>
            <a:t>support more players)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0F1AF47-9642-4851-927D-92BCE5F9C6EC}" type="datetimeFigureOut">
              <a:rPr lang="en-US"/>
              <a:pPr>
                <a:defRPr/>
              </a:pPr>
              <a:t>2/22/2011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72EC138-A5EF-42B7-9932-6A65E7CFB56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___ said, I’m Jeff Pang and I’ll be presenting our system called Donnybrook. This is joint work with my colleagues at CMU and Microsoft research listed on this slide.</a:t>
            </a:r>
          </a:p>
        </p:txBody>
      </p:sp>
      <p:sp>
        <p:nvSpPr>
          <p:cNvPr id="1034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AA288-7078-43E4-8AA0-0F4D15BE4DB8}"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we tried to play this game without enough upload capacity, then it becomes choppy and unsatisfying. For example, the left shows an ideal 32-player game and you can see that player movement is smooth. On the right shows the same game on a low-speed cable modem and you can see that player movement is more choppy, especially the ones jumping in the air. Of course, this effect gets worse as the number of players increases.</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1794E5-0CA6-4C3A-A97C-3FBBDB2ADDC8}"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the remainder of this talk I will present Donnybrook, our solution to this problem. Donnybrook uses two main novel techniques to achieve large-scale, high-speed, peer-to-peer games. First, I will describe interest sets which reduces the total bandwidth demand in the system. Second, I will describe a novel update dissemination scheme that allows us to handle extreme interest and bandwidth heterogeneity. Finally, I will present a few evaluation results.</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10FD37-FDF2-40E3-9D9D-654783B5E88E}"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3C90F6-3E08-44E3-8356-7108ECB531F4}" type="slidenum">
              <a:rPr lang="en-US"/>
              <a:pPr fontAlgn="base">
                <a:spcBef>
                  <a:spcPct val="0"/>
                </a:spcBef>
                <a:spcAft>
                  <a:spcPct val="0"/>
                </a:spcAft>
                <a:defRPr/>
              </a:pPr>
              <a:t>12</a:t>
            </a:fld>
            <a:endParaRPr lang="en-US"/>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Since we don’t have enough bandwidth to send updates at the ideal rate, we employ a novel technique to smooth infrequent updates. Players send guidance or predictions instead of state updates and we use guidable AI to smoothly extrapolate the transition between each guidance. </a:t>
            </a:r>
          </a:p>
          <a:p>
            <a:pPr eaLnBrk="1" hangingPunct="1">
              <a:spcBef>
                <a:spcPct val="0"/>
              </a:spcBef>
            </a:pPr>
            <a:endParaRPr lang="en-US" smtClean="0"/>
          </a:p>
          <a:p>
            <a:pPr eaLnBrk="1" hangingPunct="1">
              <a:spcBef>
                <a:spcPct val="0"/>
              </a:spcBef>
            </a:pPr>
            <a:r>
              <a:rPr lang="en-US" smtClean="0"/>
              <a:t>For example, we use existing path-finding code to make replicas move between each predicted position. Of course, if this was sufficient, we would never have needed to send frequent updates to begin with. </a:t>
            </a:r>
          </a:p>
          <a:p>
            <a:pPr eaLnBrk="1" hangingPunct="1">
              <a:spcBef>
                <a:spcPct val="0"/>
              </a:spcBef>
            </a:pPr>
            <a:endParaRPr lang="en-US" smtClean="0"/>
          </a:p>
          <a:p>
            <a:pPr eaLnBrk="1" hangingPunct="1">
              <a:spcBef>
                <a:spcPct val="0"/>
              </a:spcBef>
            </a:pPr>
            <a:r>
              <a:rPr lang="en-US" smtClean="0"/>
              <a:t>The problem is that predictions can still be wrong.</a:t>
            </a:r>
          </a:p>
          <a:p>
            <a:pPr eaLnBrk="1" hangingPunct="1">
              <a:spcBef>
                <a:spcPct val="0"/>
              </a:spcBef>
            </a:pPr>
            <a:endParaRPr lang="en-US" smtClean="0"/>
          </a:p>
          <a:p>
            <a:pPr eaLnBrk="1" hangingPunct="1">
              <a:spcBef>
                <a:spcPct val="0"/>
              </a:spcBef>
            </a:pPr>
            <a:r>
              <a:rPr lang="en-US" smtClean="0"/>
              <a:t>This means interactions between players will appear inconsistent. This is even more jarring than choppy movement when players are paying attention.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33074A-3448-4BC4-95F1-48F4A14FBE47}" type="slidenum">
              <a:rPr lang="en-US"/>
              <a:pPr fontAlgn="base">
                <a:spcBef>
                  <a:spcPct val="0"/>
                </a:spcBef>
                <a:spcAft>
                  <a:spcPct val="0"/>
                </a:spcAft>
                <a:defRPr/>
              </a:pPr>
              <a:t>13</a:t>
            </a:fld>
            <a:endParaRPr lang="en-US"/>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intuition behind interest sets is that even when many players are visible, a human can only focus on a constant number of them at once. Thus, we should only need to have high-accuracy replicas of these objects.</a:t>
            </a:r>
          </a:p>
          <a:p>
            <a:pPr eaLnBrk="1" hangingPunct="1">
              <a:spcBef>
                <a:spcPct val="0"/>
              </a:spcBef>
            </a:pPr>
            <a:endParaRPr lang="en-US" smtClean="0"/>
          </a:p>
          <a:p>
            <a:pPr eaLnBrk="1" hangingPunct="1">
              <a:spcBef>
                <a:spcPct val="0"/>
              </a:spcBef>
            </a:pPr>
            <a:r>
              <a:rPr lang="en-US" smtClean="0"/>
              <a:t>We define my interest set as the five other players that I am most interested in. I subscribe to these players to receive frequent updates from them, while they receive only 1 update per second from everyone else. Other players replicas use guidable AI.</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CFD3AC-F0CE-436F-B99D-D0E490E9932C}" type="slidenum">
              <a:rPr lang="en-US"/>
              <a:pPr fontAlgn="base">
                <a:spcBef>
                  <a:spcPct val="0"/>
                </a:spcBef>
                <a:spcAft>
                  <a:spcPct val="0"/>
                </a:spcAft>
                <a:defRPr/>
              </a:pPr>
              <a:t>14</a:t>
            </a:fld>
            <a:endParaRPr lang="en-US"/>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How does the game estimate what I am paying attention to?</a:t>
            </a:r>
          </a:p>
          <a:p>
            <a:pPr eaLnBrk="1" hangingPunct="1">
              <a:spcBef>
                <a:spcPct val="0"/>
              </a:spcBef>
            </a:pPr>
            <a:endParaRPr lang="en-US" smtClean="0"/>
          </a:p>
          <a:p>
            <a:pPr eaLnBrk="1" hangingPunct="1">
              <a:spcBef>
                <a:spcPct val="0"/>
              </a:spcBef>
            </a:pPr>
            <a:r>
              <a:rPr lang="en-US" smtClean="0"/>
              <a:t>We leverage the fact that several measurable metrics are often heavily correlated with attention in first person shooter games and compute attention as a weighted sum of these metrics:</a:t>
            </a:r>
          </a:p>
          <a:p>
            <a:pPr eaLnBrk="1" hangingPunct="1">
              <a:spcBef>
                <a:spcPct val="0"/>
              </a:spcBef>
            </a:pPr>
            <a:r>
              <a:rPr lang="en-US" smtClean="0"/>
              <a:t>-Proximity, because I am more likely to focus on players closer to me</a:t>
            </a:r>
          </a:p>
          <a:p>
            <a:pPr eaLnBrk="1" hangingPunct="1">
              <a:spcBef>
                <a:spcPct val="0"/>
              </a:spcBef>
              <a:buFontTx/>
              <a:buChar char="-"/>
            </a:pPr>
            <a:r>
              <a:rPr lang="en-US" smtClean="0"/>
              <a:t>Aim, because I am more likely to focus on players I am aiming at</a:t>
            </a:r>
          </a:p>
          <a:p>
            <a:pPr eaLnBrk="1" hangingPunct="1">
              <a:spcBef>
                <a:spcPct val="0"/>
              </a:spcBef>
              <a:buFontTx/>
              <a:buChar char="-"/>
            </a:pPr>
            <a:r>
              <a:rPr lang="en-US" smtClean="0"/>
              <a:t>And interaction-recentcy, because I am more likely to focus on a player I interacted with recently, such as if I shot them recently</a:t>
            </a:r>
          </a:p>
          <a:p>
            <a:pPr eaLnBrk="1" hangingPunct="1">
              <a:spcBef>
                <a:spcPct val="0"/>
              </a:spcBef>
              <a:buFontTx/>
              <a:buChar char="-"/>
            </a:pPr>
            <a:r>
              <a:rPr lang="en-US" smtClean="0"/>
              <a:t>We found that these simple metrics were a fairly good indicator of player focus in Quake III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To illustrate, lets look at a Quake III game. Here, the players in my interest set are glowing and have a marker over their head. Of course, we wouldn’t actually show which players these are in a real game. These players are in my interest set because they are closer to me and close to my center of aim, shown as a circle and a dot at the center of the screen.</a:t>
            </a:r>
          </a:p>
          <a:p>
            <a:pPr eaLnBrk="1" hangingPunct="1">
              <a:spcBef>
                <a:spcPct val="0"/>
              </a:spcBef>
            </a:pPr>
            <a:endParaRPr lang="en-US" smtClean="0"/>
          </a:p>
          <a:p>
            <a:pPr eaLnBrk="1" hangingPunct="1">
              <a:spcBef>
                <a:spcPct val="0"/>
              </a:spcBef>
            </a:pPr>
            <a:r>
              <a:rPr lang="en-US" smtClean="0"/>
              <a:t>As I move around and follow the player I am trying to shoot, my interest set changes, but intuitively, those in my interest set are probably those that I am paying most attention to.</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BD6A8E-8636-41CF-B80C-951E83E32620}"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Of course, sometimes I will pick up a sniper weapon and then aim will be more important than proximity.</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BC85E6-494D-4685-B3AE-7CD2A8AE6B59}"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we see that while some players are closer to me, the ones closer to the center of my screen are in my interest set because I am more likely to be aiming to shoot one of them.</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1CB1FD-F16F-416C-A555-BA8B2E91B034}" type="slidenum">
              <a:rPr lang="en-US"/>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Thus, interest sets allow the game to replay players I am paying attention to with higher accuracy, which makes interactions more likely to appear consistent.</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41BCFD-DB6B-4863-A49E-36AF61D5A4F5}" type="slidenum">
              <a:rPr lang="en-US"/>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FFCE25-AC53-4264-A1E6-6B566200BFAD}" type="slidenum">
              <a:rPr lang="en-US"/>
              <a:pPr fontAlgn="base">
                <a:spcBef>
                  <a:spcPct val="0"/>
                </a:spcBef>
                <a:spcAft>
                  <a:spcPct val="0"/>
                </a:spcAft>
                <a:defRPr/>
              </a:pPr>
              <a:t>19</a:t>
            </a:fld>
            <a:endParaRPr lang="en-US"/>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Of course, the real questions are whether interest sets improve fun in low bandwidth games and how closely they can approximate a high-bandwidth, ideal game. To answer these questions, we conducted a user study with 44 pairs of players that played the game I just showed. Each pair compared one of two versions: a low bandwidth scenario using conventional approaches, a low bandwidth game using interest sets, and a high-bandwidth ideal game.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Multiplayer console games, like many xbox live games, are often hosted on the machines participating in the game rather than on dedicated servers in order to save costs and administrative overheads. However, this limits the scale of popular high-speed games, such as first person shooters, to a small number of players. Large-scale games, such as massively multiplayer games, support 1000 or 10s of thousands of players and are also very popular but they currently require dedicated servers.</a:t>
            </a:r>
          </a:p>
          <a:p>
            <a:pPr eaLnBrk="1" hangingPunct="1">
              <a:spcBef>
                <a:spcPct val="0"/>
              </a:spcBef>
            </a:pPr>
            <a:endParaRPr lang="en-US" smtClean="0"/>
          </a:p>
          <a:p>
            <a:pPr eaLnBrk="1" hangingPunct="1">
              <a:spcBef>
                <a:spcPct val="0"/>
              </a:spcBef>
            </a:pPr>
            <a:r>
              <a:rPr lang="en-US" smtClean="0"/>
              <a:t>So far, no game architecture has been able to support games that are high-speed, large-scale, and peer hosted. The question we ask in this talk is whether we can support all three.</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E64F94-FD80-492F-A263-DD62C4352D3C}"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A2DD03-A555-437E-9A10-6DD3F0BC9847}" type="slidenum">
              <a:rPr lang="en-US"/>
              <a:pPr fontAlgn="base">
                <a:spcBef>
                  <a:spcPct val="0"/>
                </a:spcBef>
                <a:spcAft>
                  <a:spcPct val="0"/>
                </a:spcAft>
                <a:defRPr/>
              </a:pPr>
              <a:t>20</a:t>
            </a:fld>
            <a:endParaRPr lang="en-US"/>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graph shows one of several metrics in our paper that all support the same conclusions. The x-axis shows the versions used in each head-to-head comparison and the y-axis shows the “fun score” that each player gave to each version. The error bars show 95 percentile confidence intervals. We see that players clearly preferred the game with interest sets than without in a low bandwidth setting. In addition, the difference in scores between the ideal case and a low bandwidth game with interest sets is statistically insignificant. We conclude that interest sets effectively preserve game fun when there is not enough bandwidth to send all updates.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9C5562-6CD1-410F-8EA7-6B596E419116}" type="slidenum">
              <a:rPr lang="en-US"/>
              <a:pPr fontAlgn="base">
                <a:spcBef>
                  <a:spcPct val="0"/>
                </a:spcBef>
                <a:spcAft>
                  <a:spcPct val="0"/>
                </a:spcAft>
                <a:defRPr/>
              </a:pPr>
              <a:t>21</a:t>
            </a:fld>
            <a:endParaRPr lang="en-US"/>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again show the scaling graph but here the red line shows how far we can get if we use interest sets. The bandwidth demand is still linear per player because each player still has to send infrequent updates to every other. But 20 updates per second are only received from 5 other players so the constant factor is much smaller. We see that we can probably support several hundred players if all peers only ever needed broadband capacities, but in order to meet out goal we still need some way to leverage the bandwidth resources of higher bandwidth peers to get the expected mean.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Thus, I will next describe Donnybrook’s update dissemination scheme to handle this heterogeneity.</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334EA-3680-4CAE-9444-EFCBB39987D9}"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first problem, of course, is that while the mean bandwidth is sufficient, some peers have much less bandwidth than others and still don’t individually have sufficient capacity.</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55CA2D-E1CD-4E23-BB38-8D2A1BAE847C}" type="slidenum">
              <a:rPr lang="en-US"/>
              <a:pPr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second, equally important problem is that interest is not uniformly distributed. Suppose I am the non-eyeball player here. We have one other player paying attention to me, so I only need to send updates to them. </a:t>
            </a:r>
          </a:p>
          <a:p>
            <a:pPr eaLnBrk="1" hangingPunct="1">
              <a:spcBef>
                <a:spcPct val="0"/>
              </a:spcBef>
            </a:pPr>
            <a:endParaRPr lang="en-US" smtClean="0"/>
          </a:p>
          <a:p>
            <a:pPr eaLnBrk="1" hangingPunct="1">
              <a:spcBef>
                <a:spcPct val="0"/>
              </a:spcBef>
            </a:pPr>
            <a:r>
              <a:rPr lang="en-US" smtClean="0"/>
              <a:t>But if I were to pickup an important item such as a flag in a capture the flag game or otherwise become more important, many more players will probably start paying attention to me and I may not have enough bandwidth alone to send updates to them all even if I have high capacity.</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A0293-986B-4E29-B5A9-4A0330E4CEBB}" type="slidenum">
              <a:rPr lang="en-US"/>
              <a:pPr fontAlgn="base">
                <a:spcBef>
                  <a:spcPct val="0"/>
                </a:spcBef>
                <a:spcAft>
                  <a:spcPct val="0"/>
                </a:spcAft>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Overlay multicast is the traditional solution to this problem. High bandwidth peers can help forward updates for low bandwidth peers. For game updates, we have 4 main requirements: first, we have a strict delay bound because updates older than 150ms are too stale; second, group membership changes very frequently because games are fast paced and attention shifts within seconds; third, we have bandwidth heterogeneity; and finally, we have many overlapping groups because each player is a source.</a:t>
            </a:r>
          </a:p>
          <a:p>
            <a:pPr eaLnBrk="1" hangingPunct="1">
              <a:spcBef>
                <a:spcPct val="0"/>
              </a:spcBef>
            </a:pPr>
            <a:endParaRPr lang="en-US" smtClean="0"/>
          </a:p>
          <a:p>
            <a:pPr eaLnBrk="1" hangingPunct="1">
              <a:spcBef>
                <a:spcPct val="0"/>
              </a:spcBef>
            </a:pPr>
            <a:r>
              <a:rPr lang="en-US" smtClean="0"/>
              <a:t>The problem with existing approaches is that they generally require subscribers to find good places to join the multicast tree themselves. For example, when this new eyeball player joins my group, it would have to figure out where to become a leaf node.</a:t>
            </a:r>
          </a:p>
          <a:p>
            <a:pPr eaLnBrk="1" hangingPunct="1">
              <a:spcBef>
                <a:spcPct val="0"/>
              </a:spcBef>
            </a:pPr>
            <a:endParaRPr lang="en-US" smtClean="0"/>
          </a:p>
          <a:p>
            <a:pPr eaLnBrk="1" hangingPunct="1">
              <a:spcBef>
                <a:spcPct val="0"/>
              </a:spcBef>
            </a:pPr>
            <a:r>
              <a:rPr lang="en-US" smtClean="0"/>
              <a:t>In unstructured approaches, this requires lots of coordination overhead which we can not amortize because groups change too frequently. In structured approaches, node placement is less flexible which makes meeting tight delay bounds difficult.</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69C768-E3D2-4D0E-9D35-C96D7B62BFA1}" type="slidenum">
              <a:rPr lang="en-US"/>
              <a:pPr fontAlgn="base">
                <a:spcBef>
                  <a:spcPct val="0"/>
                </a:spcBef>
                <a:spcAft>
                  <a:spcPct val="0"/>
                </a:spcAft>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Instead, we take the following approach:</a:t>
            </a:r>
          </a:p>
          <a:p>
            <a:pPr eaLnBrk="1" hangingPunct="1">
              <a:spcBef>
                <a:spcPct val="0"/>
              </a:spcBef>
            </a:pPr>
            <a:r>
              <a:rPr lang="en-US" smtClean="0"/>
              <a:t>We have well connected peers join a forwarding pool. Nodes detect locally whether they are a member of this pool using relative bandwidth and latency thresholds. These nodes advertise spare capacity to others. These advertisements are piggybacked on low frequency updates which recall are sent once per second. </a:t>
            </a:r>
          </a:p>
          <a:p>
            <a:pPr eaLnBrk="1" hangingPunct="1">
              <a:spcBef>
                <a:spcPct val="0"/>
              </a:spcBef>
            </a:pPr>
            <a:endParaRPr lang="en-US" smtClean="0"/>
          </a:p>
          <a:p>
            <a:pPr eaLnBrk="1" hangingPunct="1">
              <a:spcBef>
                <a:spcPct val="0"/>
              </a:spcBef>
            </a:pPr>
            <a:r>
              <a:rPr lang="en-US" smtClean="0"/>
              <a:t>Finally, when a low bandwidth node needs extra bandwidth to send its updates, it randomly picks enough forwarders in this pool to satisfy its needs. </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9775F1-1A9B-40A1-B298-7A55B5A0F484}" type="slidenum">
              <a:rPr lang="en-US"/>
              <a:pPr fontAlgn="base">
                <a:spcBef>
                  <a:spcPct val="0"/>
                </a:spcBef>
                <a:spcAft>
                  <a:spcPct val="0"/>
                </a:spcAft>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Since a node’s subscribers change very quickly --- for example, this eyeball can again join my group --- each node carries out this process again each frame. Thus, the tree may be different each frame.</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6E115A-7036-414F-9C28-47214E1F3D8C}" type="slidenum">
              <a:rPr lang="en-US"/>
              <a:pPr fontAlgn="base">
                <a:spcBef>
                  <a:spcPct val="0"/>
                </a:spcBef>
                <a:spcAft>
                  <a:spcPct val="0"/>
                </a:spcAft>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Thus, this approach meets all our main requirements.</a:t>
            </a:r>
          </a:p>
          <a:p>
            <a:pPr eaLnBrk="1" hangingPunct="1">
              <a:spcBef>
                <a:spcPct val="0"/>
              </a:spcBef>
            </a:pPr>
            <a:endParaRPr lang="en-US" smtClean="0"/>
          </a:p>
          <a:p>
            <a:pPr eaLnBrk="1" hangingPunct="1">
              <a:spcBef>
                <a:spcPct val="0"/>
              </a:spcBef>
            </a:pPr>
            <a:r>
              <a:rPr lang="en-US" smtClean="0"/>
              <a:t>The main trade-off of our approach is that many sources may randomly pick the same forwarder one frame. This forwarder will not have enough capacity to forward all the updates so it will have to drop some. To address this, we simply leave some headroom so some collisions are tolerated. Drops happen rarely and probably only causes loss for a single frame since a new randomized tree is constructed each frame. This is OK for games because a small amount of loss is imperceptible.</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D86643-DB70-406D-B2D0-C28B4F87EE82}" type="slidenum">
              <a:rPr lang="en-US"/>
              <a:pPr fontAlgn="base">
                <a:spcBef>
                  <a:spcPct val="0"/>
                </a:spcBef>
                <a:spcAft>
                  <a:spcPct val="0"/>
                </a:spcAft>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main question we want to answer however, is whether this approach can deliver enough updates on time to preserve fun game play. As mentioned before, this means delivering 90-95% of updates within 150ms.</a:t>
            </a:r>
          </a:p>
          <a:p>
            <a:pPr eaLnBrk="1" hangingPunct="1">
              <a:spcBef>
                <a:spcPct val="0"/>
              </a:spcBef>
            </a:pPr>
            <a:endParaRPr lang="en-US" smtClean="0"/>
          </a:p>
          <a:p>
            <a:pPr eaLnBrk="1" hangingPunct="1">
              <a:spcBef>
                <a:spcPct val="0"/>
              </a:spcBef>
            </a:pPr>
            <a:r>
              <a:rPr lang="en-US" smtClean="0"/>
              <a:t>To evaluate our approach, we implemented it with Quake 3. Like previous work, we used synthetic large-scale game workloads based on small scale capture the flag games. Finally, we simulated the network between nodes using empirical models for likely gaming hosts which are described in detail in the paper.</a:t>
            </a: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2C210B-2FFB-420F-8861-7000820C0B90}" type="slidenum">
              <a:rPr lang="en-US"/>
              <a:pPr fontAlgn="base">
                <a:spcBef>
                  <a:spcPct val="0"/>
                </a:spcBef>
                <a:spcAft>
                  <a:spcPct val="0"/>
                </a:spcAft>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72C06866-4703-471E-9599-363A60B509E2}" type="slidenum">
              <a:rPr lang="en-US" sz="1200">
                <a:latin typeface="+mn-lt"/>
              </a:rPr>
              <a:pPr algn="r">
                <a:defRPr/>
              </a:pPr>
              <a:t>3</a:t>
            </a:fld>
            <a:endParaRPr lang="en-US" sz="1200">
              <a:latin typeface="+mn-lt"/>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we show the percentage of updates that were received on time, averaged across several trials, as we increase the number of players in the game. Error bars show 95 percentile confidence intervals. The gray line shows the percentage of updates we want in order to preserve fun game play. We see that the red line is always above the grey line, so enough updates are delivered on time at all scales up to 1000 players. </a:t>
            </a:r>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C9651-B257-4E49-B633-C6611DB79401}" type="slidenum">
              <a:rPr lang="en-US"/>
              <a:pPr fontAlgn="base">
                <a:spcBef>
                  <a:spcPct val="0"/>
                </a:spcBef>
                <a:spcAft>
                  <a:spcPct val="0"/>
                </a:spcAft>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conclude that Donnybrook can preserve the fun of large-scale, high-speed games in peer-to-peer environments. We are currently working on a large scale deployment which hopefully you will be able to play soon.</a:t>
            </a:r>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0D52CC-71B1-4E43-B225-9EFDA613A9D4}" type="slidenum">
              <a:rPr lang="en-US"/>
              <a:pPr fontAlgn="base">
                <a:spcBef>
                  <a:spcPct val="0"/>
                </a:spcBef>
                <a:spcAft>
                  <a:spcPct val="0"/>
                </a:spcAft>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516F33-D631-4181-9B54-2E67CF3CD088}" type="slidenum">
              <a:rPr lang="en-US"/>
              <a:pPr fontAlgn="base">
                <a:spcBef>
                  <a:spcPct val="0"/>
                </a:spcBef>
                <a:spcAft>
                  <a:spcPct val="0"/>
                </a:spcAft>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1A2D68-9339-4D3A-A246-8ECD951E8F1E}" type="slidenum">
              <a:rPr lang="en-US"/>
              <a:pPr fontAlgn="base">
                <a:spcBef>
                  <a:spcPct val="0"/>
                </a:spcBef>
                <a:spcAft>
                  <a:spcPct val="0"/>
                </a:spcAft>
                <a:defRPr/>
              </a:pPr>
              <a:t>36</a:t>
            </a:fld>
            <a:endParaRPr lang="en-US"/>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FEB9C9-F31D-43D9-8499-579BD56ADF91}" type="slidenum">
              <a:rPr lang="en-US"/>
              <a:pPr fontAlgn="base">
                <a:spcBef>
                  <a:spcPct val="0"/>
                </a:spcBef>
                <a:spcAft>
                  <a:spcPct val="0"/>
                </a:spcAft>
                <a:defRPr/>
              </a:pPr>
              <a:t>37</a:t>
            </a:fld>
            <a:endParaRPr lang="en-US"/>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6D27DA-12D3-4AE5-8FD5-3FDEE594C756}" type="slidenum">
              <a:rPr lang="en-US"/>
              <a:pPr fontAlgn="base">
                <a:spcBef>
                  <a:spcPct val="0"/>
                </a:spcBef>
                <a:spcAft>
                  <a:spcPct val="0"/>
                </a:spcAft>
                <a:defRPr/>
              </a:pPr>
              <a:t>38</a:t>
            </a:fld>
            <a:endParaRPr lang="en-US"/>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B1FBF0-C730-40B0-A9D8-6C28BEF4DDB1}" type="slidenum">
              <a:rPr lang="en-US"/>
              <a:pPr fontAlgn="base">
                <a:spcBef>
                  <a:spcPct val="0"/>
                </a:spcBef>
                <a:spcAft>
                  <a:spcPct val="0"/>
                </a:spcAft>
                <a:defRPr/>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8A348C-421D-4694-AA5F-7508B4F650D1}" type="slidenum">
              <a:rPr lang="en-US"/>
              <a:pPr fontAlgn="base">
                <a:spcBef>
                  <a:spcPct val="0"/>
                </a:spcBef>
                <a:spcAft>
                  <a:spcPct val="0"/>
                </a:spcAft>
                <a:defRPr/>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3D5CF7-0300-4063-B6EB-3F96B3AD6573}" type="slidenum">
              <a:rPr lang="en-US"/>
              <a:pPr fontAlgn="base">
                <a:spcBef>
                  <a:spcPct val="0"/>
                </a:spcBef>
                <a:spcAft>
                  <a:spcPct val="0"/>
                </a:spcAft>
                <a:defRPr/>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B7379F-C7BD-4DB5-8625-DEFAE108914E}" type="slidenum">
              <a:rPr lang="en-US"/>
              <a:pPr fontAlgn="base">
                <a:spcBef>
                  <a:spcPct val="0"/>
                </a:spcBef>
                <a:spcAft>
                  <a:spcPct val="0"/>
                </a:spcAft>
                <a:defRPr/>
              </a:pPr>
              <a:t>43</a:t>
            </a:fld>
            <a:endParaRPr lang="en-US"/>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t>One metric we measure from this experiment is the total stay time, that is when comparing two versions, how much time does each pair spend on each version</a:t>
            </a:r>
          </a:p>
          <a:p>
            <a:pPr eaLnBrk="1" hangingPunct="1">
              <a:spcBef>
                <a:spcPct val="0"/>
              </a:spcBef>
              <a:buFontTx/>
              <a:buChar char="-"/>
            </a:pPr>
            <a:r>
              <a:rPr lang="en-US" smtClean="0"/>
              <a:t>This graph shows the mean stay time in our two comparisons, with error bars showing 95 percentile confidence intervals</a:t>
            </a:r>
          </a:p>
          <a:p>
            <a:pPr eaLnBrk="1" hangingPunct="1">
              <a:spcBef>
                <a:spcPct val="0"/>
              </a:spcBef>
              <a:buFontTx/>
              <a:buChar char="-"/>
            </a:pPr>
            <a:r>
              <a:rPr lang="en-US" smtClean="0"/>
              <a:t>On the left we show the results when comparing lobw with lowbw-donny. Of course, ½ the peers in these experiments started on lobw while the other ½ started on lobw-donny so we don’t bias the result toward the version they started on.</a:t>
            </a:r>
          </a:p>
          <a:p>
            <a:pPr eaLnBrk="1" hangingPunct="1">
              <a:spcBef>
                <a:spcPct val="0"/>
              </a:spcBef>
              <a:buFontTx/>
              <a:buChar char="-"/>
            </a:pPr>
            <a:r>
              <a:rPr lang="en-US" smtClean="0"/>
              <a:t>As you can see, players spent the vast majority of their time on lobw-donny.</a:t>
            </a:r>
          </a:p>
          <a:p>
            <a:pPr eaLnBrk="1" hangingPunct="1">
              <a:spcBef>
                <a:spcPct val="0"/>
              </a:spcBef>
              <a:buFontTx/>
              <a:buChar char="-"/>
            </a:pPr>
            <a:r>
              <a:rPr lang="en-US" smtClean="0"/>
              <a:t>In comparison, on the right, we show the results when comparing lobw-donny and the hibw scenario</a:t>
            </a:r>
          </a:p>
          <a:p>
            <a:pPr eaLnBrk="1" hangingPunct="1">
              <a:spcBef>
                <a:spcPct val="0"/>
              </a:spcBef>
              <a:buFontTx/>
              <a:buChar char="-"/>
            </a:pPr>
            <a:r>
              <a:rPr lang="en-US" smtClean="0"/>
              <a:t>Players slightly prefer the hibw version but only slightly. The difference in our experiment is actually not statistically signicant</a:t>
            </a:r>
          </a:p>
          <a:p>
            <a:pPr eaLnBrk="1" hangingPunct="1">
              <a:spcBef>
                <a:spcPct val="0"/>
              </a:spcBef>
              <a:buFontTx/>
              <a:buChar char="-"/>
            </a:pPr>
            <a:r>
              <a:rPr lang="en-US" smtClean="0"/>
              <a:t>Therefore, we conclude that donnybrook does substantially improve the playability of games in lobw environments and players are nearly as satisfied in a lobw scenario as they are on a hibw lan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7F53CD-9B9E-4CBD-BE87-29E30808C145}" type="slidenum">
              <a:rPr lang="en-US"/>
              <a:pPr fontAlgn="base">
                <a:spcBef>
                  <a:spcPct val="0"/>
                </a:spcBef>
                <a:spcAft>
                  <a:spcPct val="0"/>
                </a:spcAft>
                <a:defRPr/>
              </a:pPr>
              <a:t>4</a:t>
            </a:fld>
            <a:endParaRPr lang="en-US"/>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To understand why this is hard, lets consider an example. In peer-to-peer games, the objects in the game such as player avatars are hosted on the peers themselves. Sometimes one peer acts as a server and hosts all the objects but we’re going to look at the case when each peer hosts its own player to leverage all peers’ bandwidth resources. </a:t>
            </a:r>
          </a:p>
          <a:p>
            <a:pPr eaLnBrk="1" hangingPunct="1">
              <a:spcBef>
                <a:spcPct val="0"/>
              </a:spcBef>
            </a:pPr>
            <a:endParaRPr lang="en-US" smtClean="0"/>
          </a:p>
          <a:p>
            <a:pPr eaLnBrk="1" hangingPunct="1">
              <a:spcBef>
                <a:spcPct val="0"/>
              </a:spcBef>
            </a:pPr>
            <a:r>
              <a:rPr lang="en-US" smtClean="0"/>
              <a:t>Each peer sends updates about its object to all others so that everyone can create a replica and render the current view.</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9CC4D4-D4F3-419B-BA67-10C42F9E99A5}" type="slidenum">
              <a:rPr lang="en-US"/>
              <a:pPr fontAlgn="base">
                <a:spcBef>
                  <a:spcPct val="0"/>
                </a:spcBef>
                <a:spcAft>
                  <a:spcPct val="0"/>
                </a:spcAft>
                <a:defRPr/>
              </a:pPr>
              <a:t>44</a:t>
            </a:fld>
            <a:endParaRPr lang="en-US"/>
          </a:p>
        </p:txBody>
      </p:sp>
      <p:sp>
        <p:nvSpPr>
          <p:cNvPr id="1013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58DDE3-2C54-49A1-9644-95A4991C222F}" type="slidenum">
              <a:rPr lang="en-US"/>
              <a:pPr fontAlgn="base">
                <a:spcBef>
                  <a:spcPct val="0"/>
                </a:spcBef>
                <a:spcAft>
                  <a:spcPct val="0"/>
                </a:spcAft>
                <a:defRPr/>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4F4FB7-FC34-44FF-9CB8-D8FD92332EF4}" type="slidenum">
              <a:rPr lang="en-US"/>
              <a:pPr fontAlgn="base">
                <a:spcBef>
                  <a:spcPct val="0"/>
                </a:spcBef>
                <a:spcAft>
                  <a:spcPct val="0"/>
                </a:spcAft>
                <a:defRPr/>
              </a:pPr>
              <a:t>46</a:t>
            </a:fld>
            <a:endParaRPr lang="en-US"/>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892729-C04A-4215-A7D0-B0D26B878DCB}" type="slidenum">
              <a:rPr lang="en-US"/>
              <a:pPr fontAlgn="base">
                <a:spcBef>
                  <a:spcPct val="0"/>
                </a:spcBef>
                <a:spcAft>
                  <a:spcPct val="0"/>
                </a:spcAft>
                <a:defRPr/>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F71746-DA32-45C8-8273-6BC24D3CA493}" type="slidenum">
              <a:rPr lang="en-US"/>
              <a:pPr fontAlgn="base">
                <a:spcBef>
                  <a:spcPct val="0"/>
                </a:spcBef>
                <a:spcAft>
                  <a:spcPct val="0"/>
                </a:spcAft>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0E4A2D-052F-42C4-BC74-F509E4BC511B}" type="slidenum">
              <a:rPr lang="en-US"/>
              <a:pPr fontAlgn="base">
                <a:spcBef>
                  <a:spcPct val="0"/>
                </a:spcBef>
                <a:spcAft>
                  <a:spcPct val="0"/>
                </a:spcAft>
                <a:defRPr/>
              </a:pPr>
              <a:t>5</a:t>
            </a:fld>
            <a:endParaRPr lang="en-US"/>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high-speed games, interactions between objects, such as when one player shoots another, must be reflected very quickly, otherwise the game is no longer fun.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F4AD44-00A1-49B1-A4E2-8E86E8F7B621}" type="slidenum">
              <a:rPr lang="en-US"/>
              <a:pPr fontAlgn="base">
                <a:spcBef>
                  <a:spcPct val="0"/>
                </a:spcBef>
                <a:spcAft>
                  <a:spcPct val="0"/>
                </a:spcAft>
                <a:defRPr/>
              </a:pPr>
              <a:t>6</a:t>
            </a:fld>
            <a:endParaRPr lang="en-US"/>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implies that each peer must send updates very frequently so that when interactions occur, they appear consistently for the players involved. In practice, updates for FPS games are sent each game frame or 20 times per second and must be delivered within  150 milliseconds or else their staleness degrades the game play experience.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4B5BD5-C80B-439B-9B4E-9B5969BB4376}" type="slidenum">
              <a:rPr lang="en-US"/>
              <a:pPr fontAlgn="base">
                <a:spcBef>
                  <a:spcPct val="0"/>
                </a:spcBef>
                <a:spcAft>
                  <a:spcPct val="0"/>
                </a:spcAft>
                <a:defRPr/>
              </a:pPr>
              <a:t>7</a:t>
            </a:fld>
            <a:endParaRPr lang="en-US"/>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Finally, to achieve large-scale, a copy of each update must be delivered to each new player that enters the game. Thus, the aggregate upload capacity needed scales quadratically with the number of players. Because of the high-update rate, the constant factor is also very large.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Previous work has tried to address this problem by using area-of-interest filtering. Some game worlds can be partitioned into different regions and players only need to receive updates from others in the same region, such as those that are currently visible. However, area-of-interest filtering can not help when the map can not be partitioned or when game developers want to engineer a large scale game event such as a large battle. </a:t>
            </a:r>
          </a:p>
          <a:p>
            <a:pPr eaLnBrk="1" hangingPunct="1">
              <a:spcBef>
                <a:spcPct val="0"/>
              </a:spcBef>
            </a:pPr>
            <a:endParaRPr lang="en-US" smtClean="0"/>
          </a:p>
          <a:p>
            <a:pPr eaLnBrk="1" hangingPunct="1">
              <a:spcBef>
                <a:spcPct val="0"/>
              </a:spcBef>
            </a:pPr>
            <a:r>
              <a:rPr lang="en-US" smtClean="0"/>
              <a:t>Furthermore, it has been shown that even in maps that are partitioned, the population in different regions follows a power-law. Thus, if there are 1000s or 10s of thousands of players in the game, it is still likely that there are about 1000 players in a single region.</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B1673C-364B-4984-9CFA-A482232094FB}"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3C69E6-60B4-49A3-BB66-634AD0D80C18}" type="slidenum">
              <a:rPr lang="en-US"/>
              <a:pPr fontAlgn="base">
                <a:spcBef>
                  <a:spcPct val="0"/>
                </a:spcBef>
                <a:spcAft>
                  <a:spcPct val="0"/>
                </a:spcAft>
                <a:defRPr/>
              </a:pPr>
              <a:t>9</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graph shows the maximum number of players that we can support as we increase the upload capacity per peer on the x-axis. The grey line shows how far we get using existing approaches. </a:t>
            </a:r>
          </a:p>
          <a:p>
            <a:pPr eaLnBrk="1" hangingPunct="1">
              <a:spcBef>
                <a:spcPct val="0"/>
              </a:spcBef>
            </a:pPr>
            <a:endParaRPr lang="en-US" smtClean="0"/>
          </a:p>
          <a:p>
            <a:pPr eaLnBrk="1" hangingPunct="1">
              <a:spcBef>
                <a:spcPct val="0"/>
              </a:spcBef>
            </a:pPr>
            <a:r>
              <a:rPr lang="en-US" smtClean="0"/>
              <a:t>These blue boxes give you a sense of where we are today. Clearly, if we only rely on home broadband users, we can not even reach 100 players. But even if we could aggregate the bandwidth of all typical peers in a game, including those with better connectivity at universities, we would still be no where near our goal of 1000 players.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userDrawn="1"/>
        </p:nvSpPr>
        <p:spPr>
          <a:xfrm>
            <a:off x="0" y="1981200"/>
            <a:ext cx="9144000"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152400" y="2130425"/>
            <a:ext cx="8839200" cy="1470025"/>
          </a:xfrm>
        </p:spPr>
        <p:txBody>
          <a:bodyPr/>
          <a:lstStyle>
            <a:lvl1pPr>
              <a:defRPr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Donnybrook | Jeffrey Pang (CMU) | SIGCOMM 2008</a:t>
            </a:r>
          </a:p>
        </p:txBody>
      </p:sp>
      <p:sp>
        <p:nvSpPr>
          <p:cNvPr id="7" name="Slide Number Placeholder 5"/>
          <p:cNvSpPr>
            <a:spLocks noGrp="1"/>
          </p:cNvSpPr>
          <p:nvPr>
            <p:ph type="sldNum" sz="quarter" idx="12"/>
          </p:nvPr>
        </p:nvSpPr>
        <p:spPr/>
        <p:txBody>
          <a:bodyPr/>
          <a:lstStyle>
            <a:lvl1pPr>
              <a:defRPr/>
            </a:lvl1pPr>
          </a:lstStyle>
          <a:p>
            <a:pPr>
              <a:defRPr/>
            </a:pPr>
            <a:fld id="{C880ED9E-4EDC-4E70-8EA4-B7E7025FDC4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Donnybrook | Jeffrey Pang (CMU) | SIGCOMM 2008</a:t>
            </a:r>
          </a:p>
        </p:txBody>
      </p:sp>
      <p:sp>
        <p:nvSpPr>
          <p:cNvPr id="6" name="Slide Number Placeholder 5"/>
          <p:cNvSpPr>
            <a:spLocks noGrp="1"/>
          </p:cNvSpPr>
          <p:nvPr>
            <p:ph type="sldNum" sz="quarter" idx="12"/>
          </p:nvPr>
        </p:nvSpPr>
        <p:spPr/>
        <p:txBody>
          <a:bodyPr/>
          <a:lstStyle>
            <a:lvl1pPr>
              <a:defRPr/>
            </a:lvl1pPr>
          </a:lstStyle>
          <a:p>
            <a:pPr>
              <a:defRPr/>
            </a:pPr>
            <a:fld id="{7D768B03-84D8-4FC9-9F38-77D6333C55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Donnybrook | Jeffrey Pang (CMU) | SIGCOMM 2008</a:t>
            </a:r>
          </a:p>
        </p:txBody>
      </p:sp>
      <p:sp>
        <p:nvSpPr>
          <p:cNvPr id="6" name="Slide Number Placeholder 5"/>
          <p:cNvSpPr>
            <a:spLocks noGrp="1"/>
          </p:cNvSpPr>
          <p:nvPr>
            <p:ph type="sldNum" sz="quarter" idx="12"/>
          </p:nvPr>
        </p:nvSpPr>
        <p:spPr/>
        <p:txBody>
          <a:bodyPr/>
          <a:lstStyle>
            <a:lvl1pPr>
              <a:defRPr/>
            </a:lvl1pPr>
          </a:lstStyle>
          <a:p>
            <a:pPr>
              <a:defRPr/>
            </a:pPr>
            <a:fld id="{A562EDB3-4286-4D54-A19B-05E815D9DCD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7"/>
          <p:cNvSpPr/>
          <p:nvPr userDrawn="1"/>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6"/>
          <p:cNvSpPr/>
          <p:nvPr userDrawn="1"/>
        </p:nvSpPr>
        <p:spPr>
          <a:xfrm>
            <a:off x="0" y="662940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75000"/>
                </a:schemeClr>
              </a:solidFill>
            </a:endParaRPr>
          </a:p>
        </p:txBody>
      </p:sp>
      <p:sp>
        <p:nvSpPr>
          <p:cNvPr id="2" name="Title 1"/>
          <p:cNvSpPr>
            <a:spLocks noGrp="1"/>
          </p:cNvSpPr>
          <p:nvPr>
            <p:ph type="title"/>
          </p:nvPr>
        </p:nvSpPr>
        <p:spPr>
          <a:xfrm>
            <a:off x="228600" y="381000"/>
            <a:ext cx="8686800" cy="7620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0" y="6629400"/>
            <a:ext cx="7010400" cy="228600"/>
          </a:xfrm>
        </p:spPr>
        <p:txBody>
          <a:bodyPr/>
          <a:lstStyle>
            <a:lvl1pPr algn="l">
              <a:defRPr sz="1400">
                <a:solidFill>
                  <a:schemeClr val="bg1">
                    <a:lumMod val="85000"/>
                  </a:schemeClr>
                </a:solidFill>
              </a:defRPr>
            </a:lvl1pPr>
          </a:lstStyle>
          <a:p>
            <a:pPr>
              <a:defRPr/>
            </a:pPr>
            <a:r>
              <a:rPr lang="en-US"/>
              <a:t>Donnybrook | Jeffrey Pang (CMU) | SIGCOMM 2008</a:t>
            </a:r>
            <a:endParaRPr lang="en-US" dirty="0"/>
          </a:p>
        </p:txBody>
      </p:sp>
      <p:sp>
        <p:nvSpPr>
          <p:cNvPr id="7" name="Slide Number Placeholder 5"/>
          <p:cNvSpPr>
            <a:spLocks noGrp="1"/>
          </p:cNvSpPr>
          <p:nvPr>
            <p:ph type="sldNum" sz="quarter" idx="11"/>
          </p:nvPr>
        </p:nvSpPr>
        <p:spPr>
          <a:xfrm>
            <a:off x="7010400" y="6629400"/>
            <a:ext cx="2133600" cy="228600"/>
          </a:xfrm>
        </p:spPr>
        <p:txBody>
          <a:bodyPr/>
          <a:lstStyle>
            <a:lvl1pPr>
              <a:defRPr sz="1400">
                <a:solidFill>
                  <a:schemeClr val="bg1">
                    <a:lumMod val="85000"/>
                  </a:schemeClr>
                </a:solidFill>
              </a:defRPr>
            </a:lvl1pPr>
          </a:lstStyle>
          <a:p>
            <a:pPr>
              <a:defRPr/>
            </a:pPr>
            <a:fld id="{66232A8B-CD4B-4FAE-91B6-3C05D24ED0F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7"/>
          <p:cNvSpPr/>
          <p:nvPr userDrawn="1"/>
        </p:nvSpPr>
        <p:spPr>
          <a:xfrm>
            <a:off x="0" y="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6"/>
          <p:cNvSpPr/>
          <p:nvPr userDrawn="1"/>
        </p:nvSpPr>
        <p:spPr>
          <a:xfrm>
            <a:off x="0" y="662940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65000"/>
                  <a:lumOff val="35000"/>
                </a:schemeClr>
              </a:solidFill>
            </a:endParaRPr>
          </a:p>
        </p:txBody>
      </p:sp>
      <p:sp>
        <p:nvSpPr>
          <p:cNvPr id="4" name="Footer Placeholder 4"/>
          <p:cNvSpPr>
            <a:spLocks noGrp="1"/>
          </p:cNvSpPr>
          <p:nvPr>
            <p:ph type="ftr" sz="quarter" idx="10"/>
          </p:nvPr>
        </p:nvSpPr>
        <p:spPr>
          <a:xfrm>
            <a:off x="0" y="6629400"/>
            <a:ext cx="7010400" cy="228600"/>
          </a:xfrm>
        </p:spPr>
        <p:txBody>
          <a:bodyPr/>
          <a:lstStyle>
            <a:lvl1pPr algn="l">
              <a:defRPr sz="1400">
                <a:solidFill>
                  <a:schemeClr val="bg1">
                    <a:lumMod val="85000"/>
                  </a:schemeClr>
                </a:solidFill>
              </a:defRPr>
            </a:lvl1pPr>
          </a:lstStyle>
          <a:p>
            <a:pPr>
              <a:defRPr/>
            </a:pPr>
            <a:r>
              <a:rPr lang="en-US"/>
              <a:t>Donnybrook | Jeffrey Pang (CMU) | SIGCOMM 2008</a:t>
            </a:r>
            <a:endParaRPr lang="en-US" dirty="0"/>
          </a:p>
        </p:txBody>
      </p:sp>
      <p:sp>
        <p:nvSpPr>
          <p:cNvPr id="5" name="Slide Number Placeholder 5"/>
          <p:cNvSpPr>
            <a:spLocks noGrp="1"/>
          </p:cNvSpPr>
          <p:nvPr>
            <p:ph type="sldNum" sz="quarter" idx="11"/>
          </p:nvPr>
        </p:nvSpPr>
        <p:spPr>
          <a:xfrm>
            <a:off x="7010400" y="6629400"/>
            <a:ext cx="2133600" cy="228600"/>
          </a:xfrm>
        </p:spPr>
        <p:txBody>
          <a:bodyPr/>
          <a:lstStyle>
            <a:lvl1pPr>
              <a:defRPr sz="1400">
                <a:solidFill>
                  <a:schemeClr val="bg1">
                    <a:lumMod val="85000"/>
                  </a:schemeClr>
                </a:solidFill>
              </a:defRPr>
            </a:lvl1pPr>
          </a:lstStyle>
          <a:p>
            <a:pPr>
              <a:defRPr/>
            </a:pPr>
            <a:fld id="{8EBC225A-A188-43B2-84FB-23387A5AFE9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Donnybrook | Jeffrey Pang (CMU) | SIGCOMM 2008</a:t>
            </a:r>
          </a:p>
        </p:txBody>
      </p:sp>
      <p:sp>
        <p:nvSpPr>
          <p:cNvPr id="6" name="Slide Number Placeholder 5"/>
          <p:cNvSpPr>
            <a:spLocks noGrp="1"/>
          </p:cNvSpPr>
          <p:nvPr>
            <p:ph type="sldNum" sz="quarter" idx="12"/>
          </p:nvPr>
        </p:nvSpPr>
        <p:spPr/>
        <p:txBody>
          <a:bodyPr/>
          <a:lstStyle>
            <a:lvl1pPr>
              <a:defRPr/>
            </a:lvl1pPr>
          </a:lstStyle>
          <a:p>
            <a:pPr>
              <a:defRPr/>
            </a:pPr>
            <a:fld id="{875C8A98-E070-4CEC-803C-6E5DEDAB9D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a:xfrm>
            <a:off x="0" y="6629400"/>
            <a:ext cx="2895600" cy="228600"/>
          </a:xfrm>
        </p:spPr>
        <p:txBody>
          <a:bodyPr/>
          <a:lstStyle>
            <a:lvl1pPr algn="l">
              <a:defRPr sz="1400"/>
            </a:lvl1pPr>
          </a:lstStyle>
          <a:p>
            <a:pPr>
              <a:defRPr/>
            </a:pPr>
            <a:r>
              <a:rPr lang="en-US"/>
              <a:t>Donnybrook | Jeffrey Pang (CMU) | SIGCOMM 2008</a:t>
            </a:r>
          </a:p>
        </p:txBody>
      </p:sp>
      <p:sp>
        <p:nvSpPr>
          <p:cNvPr id="6" name="Slide Number Placeholder 6"/>
          <p:cNvSpPr>
            <a:spLocks noGrp="1"/>
          </p:cNvSpPr>
          <p:nvPr>
            <p:ph type="sldNum" sz="quarter" idx="11"/>
          </p:nvPr>
        </p:nvSpPr>
        <p:spPr>
          <a:xfrm>
            <a:off x="7010400" y="6629400"/>
            <a:ext cx="2133600" cy="228600"/>
          </a:xfrm>
        </p:spPr>
        <p:txBody>
          <a:bodyPr/>
          <a:lstStyle>
            <a:lvl1pPr>
              <a:defRPr sz="1400"/>
            </a:lvl1pPr>
          </a:lstStyle>
          <a:p>
            <a:pPr>
              <a:defRPr/>
            </a:pPr>
            <a:fld id="{B81DAA41-488F-470F-93C1-0391F614A0B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Donnybrook | Jeffrey Pang (CMU) | SIGCOMM 2008</a:t>
            </a:r>
          </a:p>
        </p:txBody>
      </p:sp>
      <p:sp>
        <p:nvSpPr>
          <p:cNvPr id="9" name="Slide Number Placeholder 5"/>
          <p:cNvSpPr>
            <a:spLocks noGrp="1"/>
          </p:cNvSpPr>
          <p:nvPr>
            <p:ph type="sldNum" sz="quarter" idx="12"/>
          </p:nvPr>
        </p:nvSpPr>
        <p:spPr/>
        <p:txBody>
          <a:bodyPr/>
          <a:lstStyle>
            <a:lvl1pPr>
              <a:defRPr/>
            </a:lvl1pPr>
          </a:lstStyle>
          <a:p>
            <a:pPr>
              <a:defRPr/>
            </a:pPr>
            <a:fld id="{4AB835B5-0D07-4EA4-924C-B6723FA0273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Donnybrook | Jeffrey Pang (CMU) | SIGCOMM 2008</a:t>
            </a:r>
          </a:p>
        </p:txBody>
      </p:sp>
      <p:sp>
        <p:nvSpPr>
          <p:cNvPr id="5" name="Slide Number Placeholder 5"/>
          <p:cNvSpPr>
            <a:spLocks noGrp="1"/>
          </p:cNvSpPr>
          <p:nvPr>
            <p:ph type="sldNum" sz="quarter" idx="12"/>
          </p:nvPr>
        </p:nvSpPr>
        <p:spPr/>
        <p:txBody>
          <a:bodyPr/>
          <a:lstStyle>
            <a:lvl1pPr>
              <a:defRPr/>
            </a:lvl1pPr>
          </a:lstStyle>
          <a:p>
            <a:pPr>
              <a:defRPr/>
            </a:pPr>
            <a:fld id="{DF15DED0-BA88-4FB1-92B5-5AB606019C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Donnybrook | Jeffrey Pang (CMU) | SIGCOMM 2008</a:t>
            </a:r>
          </a:p>
        </p:txBody>
      </p:sp>
      <p:sp>
        <p:nvSpPr>
          <p:cNvPr id="4" name="Slide Number Placeholder 5"/>
          <p:cNvSpPr>
            <a:spLocks noGrp="1"/>
          </p:cNvSpPr>
          <p:nvPr>
            <p:ph type="sldNum" sz="quarter" idx="12"/>
          </p:nvPr>
        </p:nvSpPr>
        <p:spPr/>
        <p:txBody>
          <a:bodyPr/>
          <a:lstStyle>
            <a:lvl1pPr>
              <a:defRPr/>
            </a:lvl1pPr>
          </a:lstStyle>
          <a:p>
            <a:pPr>
              <a:defRPr/>
            </a:pPr>
            <a:fld id="{D30C128B-4802-4A41-BCBD-F8FD4F8E3E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Donnybrook | Jeffrey Pang (CMU) | SIGCOMM 2008</a:t>
            </a:r>
          </a:p>
        </p:txBody>
      </p:sp>
      <p:sp>
        <p:nvSpPr>
          <p:cNvPr id="7" name="Slide Number Placeholder 5"/>
          <p:cNvSpPr>
            <a:spLocks noGrp="1"/>
          </p:cNvSpPr>
          <p:nvPr>
            <p:ph type="sldNum" sz="quarter" idx="12"/>
          </p:nvPr>
        </p:nvSpPr>
        <p:spPr/>
        <p:txBody>
          <a:bodyPr/>
          <a:lstStyle>
            <a:lvl1pPr>
              <a:defRPr/>
            </a:lvl1pPr>
          </a:lstStyle>
          <a:p>
            <a:pPr>
              <a:defRPr/>
            </a:pPr>
            <a:fld id="{871C1A1B-8110-4F9C-9E0D-9636B93440C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3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Donnybrook | Jeffrey Pang (CMU) | SIGCOMM 2008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49335C-9E45-4CDB-90F1-A9871D9AF1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53" r:id="rId4"/>
    <p:sldLayoutId id="2147483664"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jeffpang\Documents\Presentations\sigcomm08\S.avi" TargetMode="External"/><Relationship Id="rId1" Type="http://schemas.openxmlformats.org/officeDocument/2006/relationships/video" Target="file:///C:\Users\jeffpang\Documents\Presentations\sigcomm08\Q.avi" TargetMode="Externa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C:\Users\jeffpang\Documents\Presentations\sigcomm08\intrec2.avi" TargetMode="External"/><Relationship Id="rId6" Type="http://schemas.openxmlformats.org/officeDocument/2006/relationships/image" Target="../media/image31.png"/><Relationship Id="rId5" Type="http://schemas.openxmlformats.org/officeDocument/2006/relationships/image" Target="../media/image15.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ideo" Target="file:///C:\Users\jeffpang\Documents\Presentations\sigcomm08\focusset-part1-gamma.avi"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ideo" Target="file:///C:\Users\jeffpang\Documents\Presentations\sigcomm08\focusset-part2-gamma.avi" TargetMode="Externa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ideo" Target="file:///C:\Users\jeffpang\Documents\Presentations\sigcomm08\focusset-part3-gamma.avi" TargetMode="Externa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2.xml"/><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Chart2.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Chart3.xls"/></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14.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4.png"/><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1.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14.png"/><Relationship Id="rId4" Type="http://schemas.openxmlformats.org/officeDocument/2006/relationships/image" Target="../media/image46.gif"/></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6.gi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2.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6.gi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2.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Microsoft_Office_Excel_Chart4.xls"/><Relationship Id="rId3" Type="http://schemas.openxmlformats.org/officeDocument/2006/relationships/notesSlide" Target="../notesSlides/notesSlide31.xml"/><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jeffpang\Documents\Presentations\sigcomm08\D.avi" TargetMode="External"/><Relationship Id="rId1" Type="http://schemas.openxmlformats.org/officeDocument/2006/relationships/video" Target="file:///C:\Users\jeffpang\Documents\Presentations\sigcomm08\S.avi" TargetMode="External"/><Relationship Id="rId5" Type="http://schemas.openxmlformats.org/officeDocument/2006/relationships/image" Target="../media/image54.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97-2003_Worksheet5.xls"/></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Excel_97-2003_Worksheet6.xls"/></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Microsoft_Office_Excel_97-2003_Worksheet8.xls"/><Relationship Id="rId4" Type="http://schemas.openxmlformats.org/officeDocument/2006/relationships/oleObject" Target="../embeddings/Microsoft_Office_Excel_97-2003_Worksheet7.xls"/></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Microsoft_Office_Excel_97-2003_Worksheet9.xls"/></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hart" Target="../charts/chart1.xml"/><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jpe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457200" y="2057400"/>
            <a:ext cx="8229600" cy="1470025"/>
          </a:xfrm>
        </p:spPr>
        <p:txBody>
          <a:bodyPr/>
          <a:lstStyle/>
          <a:p>
            <a:pPr eaLnBrk="1" hangingPunct="1"/>
            <a:r>
              <a:rPr lang="en-US" smtClean="0"/>
              <a:t>Donnybrook: Enabling Large-Scale, High-Speed, Peer-to-Peer Games</a:t>
            </a:r>
          </a:p>
        </p:txBody>
      </p:sp>
      <p:sp>
        <p:nvSpPr>
          <p:cNvPr id="15362" name="Subtitle 2"/>
          <p:cNvSpPr>
            <a:spLocks noGrp="1"/>
          </p:cNvSpPr>
          <p:nvPr>
            <p:ph type="subTitle" idx="1"/>
          </p:nvPr>
        </p:nvSpPr>
        <p:spPr>
          <a:xfrm>
            <a:off x="609600" y="4038600"/>
            <a:ext cx="4267200" cy="1828800"/>
          </a:xfrm>
        </p:spPr>
        <p:txBody>
          <a:bodyPr/>
          <a:lstStyle/>
          <a:p>
            <a:pPr eaLnBrk="1" hangingPunct="1"/>
            <a:r>
              <a:rPr lang="en-US" sz="2400" smtClean="0">
                <a:solidFill>
                  <a:schemeClr val="tx1"/>
                </a:solidFill>
              </a:rPr>
              <a:t>Ashwin Bharambe</a:t>
            </a:r>
            <a:br>
              <a:rPr lang="en-US" sz="2400" smtClean="0">
                <a:solidFill>
                  <a:schemeClr val="tx1"/>
                </a:solidFill>
              </a:rPr>
            </a:br>
            <a:r>
              <a:rPr lang="en-US" sz="2400" smtClean="0">
                <a:solidFill>
                  <a:srgbClr val="FF0000"/>
                </a:solidFill>
              </a:rPr>
              <a:t>Jeffrey Pang</a:t>
            </a:r>
            <a:r>
              <a:rPr lang="en-US" sz="2400" smtClean="0">
                <a:solidFill>
                  <a:schemeClr val="tx1"/>
                </a:solidFill>
              </a:rPr>
              <a:t/>
            </a:r>
            <a:br>
              <a:rPr lang="en-US" sz="2400" smtClean="0">
                <a:solidFill>
                  <a:schemeClr val="tx1"/>
                </a:solidFill>
              </a:rPr>
            </a:br>
            <a:r>
              <a:rPr lang="en-US" sz="2400" smtClean="0">
                <a:solidFill>
                  <a:schemeClr val="tx1"/>
                </a:solidFill>
              </a:rPr>
              <a:t>Srinivasan Seshan</a:t>
            </a:r>
            <a:br>
              <a:rPr lang="en-US" sz="2400" smtClean="0">
                <a:solidFill>
                  <a:schemeClr val="tx1"/>
                </a:solidFill>
              </a:rPr>
            </a:br>
            <a:r>
              <a:rPr lang="en-US" sz="2400" smtClean="0">
                <a:solidFill>
                  <a:schemeClr val="tx1"/>
                </a:solidFill>
              </a:rPr>
              <a:t>Xinyu Zhuang </a:t>
            </a:r>
          </a:p>
        </p:txBody>
      </p:sp>
      <p:pic>
        <p:nvPicPr>
          <p:cNvPr id="15363" name="Picture 4" descr="microsoft_logo.jpg"/>
          <p:cNvPicPr>
            <a:picLocks noChangeAspect="1"/>
          </p:cNvPicPr>
          <p:nvPr/>
        </p:nvPicPr>
        <p:blipFill>
          <a:blip r:embed="rId3" cstate="print"/>
          <a:srcRect/>
          <a:stretch>
            <a:fillRect/>
          </a:stretch>
        </p:blipFill>
        <p:spPr bwMode="auto">
          <a:xfrm>
            <a:off x="5486400" y="5715000"/>
            <a:ext cx="1997075" cy="479425"/>
          </a:xfrm>
          <a:prstGeom prst="rect">
            <a:avLst/>
          </a:prstGeom>
          <a:noFill/>
          <a:ln w="9525">
            <a:noFill/>
            <a:miter lim="800000"/>
            <a:headEnd/>
            <a:tailEnd/>
          </a:ln>
        </p:spPr>
      </p:pic>
      <p:sp>
        <p:nvSpPr>
          <p:cNvPr id="15364" name="Subtitle 2"/>
          <p:cNvSpPr txBox="1">
            <a:spLocks/>
          </p:cNvSpPr>
          <p:nvPr/>
        </p:nvSpPr>
        <p:spPr bwMode="auto">
          <a:xfrm>
            <a:off x="4419600" y="4267200"/>
            <a:ext cx="4114800" cy="1600200"/>
          </a:xfrm>
          <a:prstGeom prst="rect">
            <a:avLst/>
          </a:prstGeom>
          <a:noFill/>
          <a:ln w="9525">
            <a:noFill/>
            <a:miter lim="800000"/>
            <a:headEnd/>
            <a:tailEnd/>
          </a:ln>
        </p:spPr>
        <p:txBody>
          <a:bodyPr/>
          <a:lstStyle/>
          <a:p>
            <a:pPr algn="ctr">
              <a:spcBef>
                <a:spcPts val="2000"/>
              </a:spcBef>
              <a:buFont typeface="Arial" charset="0"/>
              <a:buNone/>
            </a:pPr>
            <a:r>
              <a:rPr lang="en-US" sz="2400">
                <a:latin typeface="Calibri" pitchFamily="34" charset="0"/>
              </a:rPr>
              <a:t>John R. Douceur</a:t>
            </a:r>
            <a:br>
              <a:rPr lang="en-US" sz="2400">
                <a:latin typeface="Calibri" pitchFamily="34" charset="0"/>
              </a:rPr>
            </a:br>
            <a:r>
              <a:rPr lang="en-US" sz="2400">
                <a:latin typeface="Calibri" pitchFamily="34" charset="0"/>
              </a:rPr>
              <a:t>Jacob R. Lorch</a:t>
            </a:r>
            <a:br>
              <a:rPr lang="en-US" sz="2400">
                <a:latin typeface="Calibri" pitchFamily="34" charset="0"/>
              </a:rPr>
            </a:br>
            <a:r>
              <a:rPr lang="en-US" sz="2400">
                <a:latin typeface="Calibri" pitchFamily="34" charset="0"/>
              </a:rPr>
              <a:t>Thomas Moscibroda</a:t>
            </a:r>
            <a:br>
              <a:rPr lang="en-US" sz="2400">
                <a:latin typeface="Calibri" pitchFamily="34" charset="0"/>
              </a:rPr>
            </a:br>
            <a:endParaRPr lang="en-US" sz="2400">
              <a:latin typeface="Calibri" pitchFamily="34" charset="0"/>
            </a:endParaRPr>
          </a:p>
        </p:txBody>
      </p:sp>
      <p:pic>
        <p:nvPicPr>
          <p:cNvPr id="15365" name="Picture 8" descr="cmu3.gif"/>
          <p:cNvPicPr>
            <a:picLocks noChangeAspect="1"/>
          </p:cNvPicPr>
          <p:nvPr/>
        </p:nvPicPr>
        <p:blipFill>
          <a:blip r:embed="rId4" cstate="print"/>
          <a:srcRect/>
          <a:stretch>
            <a:fillRect/>
          </a:stretch>
        </p:blipFill>
        <p:spPr bwMode="auto">
          <a:xfrm>
            <a:off x="1600200" y="5854700"/>
            <a:ext cx="2286000" cy="36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Not Enough Bandwidth</a:t>
            </a:r>
          </a:p>
        </p:txBody>
      </p:sp>
      <p:sp>
        <p:nvSpPr>
          <p:cNvPr id="6" name="Text Box 8"/>
          <p:cNvSpPr txBox="1">
            <a:spLocks noChangeArrowheads="1"/>
          </p:cNvSpPr>
          <p:nvPr/>
        </p:nvSpPr>
        <p:spPr bwMode="auto">
          <a:xfrm>
            <a:off x="1371600" y="5029200"/>
            <a:ext cx="2084388" cy="830263"/>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400" dirty="0">
                <a:latin typeface="+mn-lt"/>
              </a:rPr>
              <a:t>Ideal</a:t>
            </a:r>
          </a:p>
          <a:p>
            <a:pPr algn="ctr" fontAlgn="auto">
              <a:spcBef>
                <a:spcPts val="0"/>
              </a:spcBef>
              <a:spcAft>
                <a:spcPts val="0"/>
              </a:spcAft>
              <a:defRPr/>
            </a:pPr>
            <a:r>
              <a:rPr lang="en-US" sz="2400" dirty="0">
                <a:solidFill>
                  <a:schemeClr val="tx1">
                    <a:lumMod val="50000"/>
                    <a:lumOff val="50000"/>
                  </a:schemeClr>
                </a:solidFill>
                <a:latin typeface="+mn-lt"/>
              </a:rPr>
              <a:t>20 updates/sec</a:t>
            </a:r>
          </a:p>
        </p:txBody>
      </p:sp>
      <p:sp>
        <p:nvSpPr>
          <p:cNvPr id="7" name="Text Box 9"/>
          <p:cNvSpPr txBox="1">
            <a:spLocks noChangeArrowheads="1"/>
          </p:cNvSpPr>
          <p:nvPr/>
        </p:nvSpPr>
        <p:spPr bwMode="auto">
          <a:xfrm>
            <a:off x="5105400" y="5029200"/>
            <a:ext cx="3308350" cy="830263"/>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400" dirty="0">
                <a:latin typeface="+mn-lt"/>
              </a:rPr>
              <a:t>Cable Modem (128 kbps)</a:t>
            </a:r>
          </a:p>
          <a:p>
            <a:pPr algn="ctr" fontAlgn="auto">
              <a:spcBef>
                <a:spcPts val="0"/>
              </a:spcBef>
              <a:spcAft>
                <a:spcPts val="0"/>
              </a:spcAft>
              <a:defRPr/>
            </a:pPr>
            <a:r>
              <a:rPr lang="en-US" sz="2400" dirty="0">
                <a:solidFill>
                  <a:schemeClr val="tx1">
                    <a:lumMod val="50000"/>
                    <a:lumOff val="50000"/>
                  </a:schemeClr>
                </a:solidFill>
                <a:latin typeface="+mn-lt"/>
              </a:rPr>
              <a:t>5 updates/sec</a:t>
            </a:r>
          </a:p>
        </p:txBody>
      </p:sp>
      <p:pic>
        <p:nvPicPr>
          <p:cNvPr id="8" name="Q.avi">
            <a:hlinkClick r:id="" action="ppaction://media"/>
          </p:cNvPr>
          <p:cNvPicPr>
            <a:picLocks noGrp="1" noRot="1" noChangeAspect="1"/>
          </p:cNvPicPr>
          <p:nvPr>
            <p:ph sz="half" idx="1"/>
            <a:videoFile r:link="rId1"/>
          </p:nvPr>
        </p:nvPicPr>
        <p:blipFill>
          <a:blip r:embed="rId5" cstate="print"/>
          <a:srcRect/>
          <a:stretch>
            <a:fillRect/>
          </a:stretch>
        </p:blipFill>
        <p:spPr>
          <a:xfrm>
            <a:off x="304800" y="1752600"/>
            <a:ext cx="4203700" cy="3152775"/>
          </a:xfrm>
        </p:spPr>
      </p:pic>
      <p:pic>
        <p:nvPicPr>
          <p:cNvPr id="9" name="S.avi">
            <a:hlinkClick r:id="" action="ppaction://media"/>
          </p:cNvPr>
          <p:cNvPicPr>
            <a:picLocks noRot="1" noChangeAspect="1"/>
          </p:cNvPicPr>
          <p:nvPr>
            <a:videoFile r:link="rId2"/>
          </p:nvPr>
        </p:nvPicPr>
        <p:blipFill>
          <a:blip r:embed="rId6" cstate="print"/>
          <a:srcRect/>
          <a:stretch>
            <a:fillRect/>
          </a:stretch>
        </p:blipFill>
        <p:spPr bwMode="auto">
          <a:xfrm>
            <a:off x="4648200" y="1752600"/>
            <a:ext cx="4203700" cy="3152775"/>
          </a:xfrm>
          <a:prstGeom prst="rect">
            <a:avLst/>
          </a:prstGeom>
          <a:noFill/>
          <a:ln w="9525">
            <a:noFill/>
            <a:miter lim="800000"/>
            <a:headEnd/>
            <a:tailEnd/>
          </a:ln>
        </p:spPr>
      </p:pic>
      <p:sp>
        <p:nvSpPr>
          <p:cNvPr id="10" name="TextBox 9"/>
          <p:cNvSpPr txBox="1"/>
          <p:nvPr/>
        </p:nvSpPr>
        <p:spPr>
          <a:xfrm flipH="1">
            <a:off x="3276600" y="6096000"/>
            <a:ext cx="2590800" cy="461963"/>
          </a:xfrm>
          <a:prstGeom prst="rect">
            <a:avLst/>
          </a:prstGeom>
          <a:noFill/>
        </p:spPr>
        <p:txBody>
          <a:bodyPr>
            <a:spAutoFit/>
          </a:bodyPr>
          <a:lstStyle/>
          <a:p>
            <a:pPr algn="ctr" fontAlgn="auto">
              <a:spcBef>
                <a:spcPts val="0"/>
              </a:spcBef>
              <a:spcAft>
                <a:spcPts val="0"/>
              </a:spcAft>
              <a:defRPr/>
            </a:pPr>
            <a:r>
              <a:rPr lang="en-US" sz="2400" dirty="0">
                <a:solidFill>
                  <a:schemeClr val="bg1">
                    <a:lumMod val="50000"/>
                  </a:schemeClr>
                </a:solidFill>
                <a:latin typeface="+mn-lt"/>
              </a:rPr>
              <a:t>[P2P Quake 3]</a:t>
            </a:r>
          </a:p>
        </p:txBody>
      </p:sp>
      <p:sp>
        <p:nvSpPr>
          <p:cNvPr id="14" name="Footer Placeholder 13"/>
          <p:cNvSpPr>
            <a:spLocks noGrp="1"/>
          </p:cNvSpPr>
          <p:nvPr>
            <p:ph type="ftr" sz="quarter" idx="10"/>
          </p:nvPr>
        </p:nvSpPr>
        <p:spPr/>
        <p:txBody>
          <a:bodyPr/>
          <a:lstStyle/>
          <a:p>
            <a:pPr>
              <a:defRPr/>
            </a:pPr>
            <a:r>
              <a:rPr lang="en-US"/>
              <a:t>Donnybrook | Jeffrey Pang (CMU) | SIGCOMM 2008</a:t>
            </a:r>
            <a:endParaRPr lang="en-US" dirty="0"/>
          </a:p>
        </p:txBody>
      </p:sp>
      <p:sp>
        <p:nvSpPr>
          <p:cNvPr id="12" name="Slide Number Placeholder 11"/>
          <p:cNvSpPr>
            <a:spLocks noGrp="1"/>
          </p:cNvSpPr>
          <p:nvPr>
            <p:ph type="sldNum" sz="quarter" idx="11"/>
          </p:nvPr>
        </p:nvSpPr>
        <p:spPr/>
        <p:txBody>
          <a:bodyPr/>
          <a:lstStyle/>
          <a:p>
            <a:pPr>
              <a:defRPr/>
            </a:pPr>
            <a:fld id="{36827C5E-DC1C-433C-89FA-47044687C04D}" type="slidenum">
              <a:rPr lang="en-US"/>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1" presetClass="mediacall" presetSubtype="0" fill="hold" nodeType="withEffect">
                                  <p:stCondLst>
                                    <p:cond delay="0"/>
                                  </p:stCondLst>
                                  <p:childTnLst>
                                    <p:cmd type="call" cmd="playFrom(0.0)">
                                      <p:cBhvr>
                                        <p:cTn id="8"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8"/>
                                        </p:tgtEl>
                                      </p:cBhvr>
                                    </p:cmd>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9"/>
                                        </p:tgtEl>
                                      </p:cBhvr>
                                    </p:cmd>
                                  </p:childTnLst>
                                </p:cTn>
                              </p:par>
                            </p:childTnLst>
                          </p:cTn>
                        </p:par>
                      </p:childTnLst>
                    </p:cTn>
                  </p:par>
                </p:childTnLst>
              </p:cTn>
              <p:nextCondLst>
                <p:cond evt="onClick" delay="0">
                  <p:tgtEl>
                    <p:spTgt spid="9"/>
                  </p:tgtEl>
                </p:cond>
              </p:nextCondLst>
            </p:seq>
            <p:video>
              <p:cMediaNode>
                <p:cTn id="19" repeatCount="indefinite" fill="hold" display="0">
                  <p:stCondLst>
                    <p:cond delay="indefinite"/>
                  </p:stCondLst>
                  <p:endCondLst>
                    <p:cond evt="onPrev" delay="0">
                      <p:tgtEl>
                        <p:sldTgt/>
                      </p:tgtEl>
                    </p:cond>
                  </p:endCondLst>
                </p:cTn>
                <p:tgtEl>
                  <p:spTgt spid="8"/>
                </p:tgtEl>
              </p:cMediaNode>
            </p:video>
            <p:video>
              <p:cMediaNode>
                <p:cTn id="20" repeatCount="indefinite" fill="hold" display="0">
                  <p:stCondLst>
                    <p:cond delay="indefinite"/>
                  </p:stCondLst>
                  <p:endCondLst>
                    <p:cond evt="onPrev" delay="0">
                      <p:tgtEl>
                        <p:sldTgt/>
                      </p:tgtEl>
                    </p:cond>
                  </p:endCondLst>
                </p:cTn>
                <p:tgtEl>
                  <p:spTgt spid="9"/>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Talk Outline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z="4000" dirty="0" smtClean="0">
                <a:solidFill>
                  <a:schemeClr val="bg1">
                    <a:lumMod val="50000"/>
                  </a:schemeClr>
                </a:solidFill>
              </a:rPr>
              <a:t>Motivation and Goals</a:t>
            </a:r>
          </a:p>
          <a:p>
            <a:pPr eaLnBrk="1" fontAlgn="auto" hangingPunct="1">
              <a:spcAft>
                <a:spcPts val="0"/>
              </a:spcAft>
              <a:buFont typeface="Arial" pitchFamily="34" charset="0"/>
              <a:buChar char="•"/>
              <a:defRPr/>
            </a:pPr>
            <a:r>
              <a:rPr lang="en-US" sz="4000" dirty="0" smtClean="0"/>
              <a:t>Donnybrook: Interest Sets</a:t>
            </a:r>
          </a:p>
          <a:p>
            <a:pPr lvl="1" eaLnBrk="1" fontAlgn="auto" hangingPunct="1">
              <a:spcAft>
                <a:spcPts val="0"/>
              </a:spcAft>
              <a:buFont typeface="Arial" pitchFamily="34" charset="0"/>
              <a:buChar char="–"/>
              <a:defRPr/>
            </a:pPr>
            <a:r>
              <a:rPr lang="en-US" dirty="0" smtClean="0"/>
              <a:t>Reduces mean bandwidth demands</a:t>
            </a:r>
          </a:p>
          <a:p>
            <a:pPr eaLnBrk="1" fontAlgn="auto" hangingPunct="1">
              <a:spcAft>
                <a:spcPts val="0"/>
              </a:spcAft>
              <a:buFont typeface="Arial" pitchFamily="34" charset="0"/>
              <a:buChar char="•"/>
              <a:defRPr/>
            </a:pPr>
            <a:r>
              <a:rPr lang="en-US" sz="4000" dirty="0" smtClean="0"/>
              <a:t>Donnybrook: Update Dissemination</a:t>
            </a:r>
          </a:p>
          <a:p>
            <a:pPr lvl="1" eaLnBrk="1" fontAlgn="auto" hangingPunct="1">
              <a:spcAft>
                <a:spcPts val="0"/>
              </a:spcAft>
              <a:buFont typeface="Arial" pitchFamily="34" charset="0"/>
              <a:buChar char="–"/>
              <a:defRPr/>
            </a:pPr>
            <a:r>
              <a:rPr lang="en-US" dirty="0" smtClean="0"/>
              <a:t>Handles interest and bandwidth heterogeneity</a:t>
            </a:r>
          </a:p>
          <a:p>
            <a:pPr eaLnBrk="1" fontAlgn="auto" hangingPunct="1">
              <a:spcAft>
                <a:spcPts val="0"/>
              </a:spcAft>
              <a:buFont typeface="Arial" pitchFamily="34" charset="0"/>
              <a:buChar char="•"/>
              <a:defRPr/>
            </a:pPr>
            <a:r>
              <a:rPr lang="en-US" sz="4000" dirty="0" smtClean="0"/>
              <a:t>Evaluation</a:t>
            </a:r>
          </a:p>
        </p:txBody>
      </p:sp>
      <p:sp>
        <p:nvSpPr>
          <p:cNvPr id="10" name="Footer Placeholder 9"/>
          <p:cNvSpPr>
            <a:spLocks noGrp="1"/>
          </p:cNvSpPr>
          <p:nvPr>
            <p:ph type="ftr" sz="quarter" idx="10"/>
          </p:nvPr>
        </p:nvSpPr>
        <p:spPr/>
        <p:txBody>
          <a:bodyPr/>
          <a:lstStyle/>
          <a:p>
            <a:pPr>
              <a:defRPr/>
            </a:pPr>
            <a:r>
              <a:rPr lang="en-US"/>
              <a:t>Donnybrook | Jeffrey Pang (CMU) | SIGCOMM 2008</a:t>
            </a:r>
            <a:endParaRPr lang="en-US" dirty="0"/>
          </a:p>
        </p:txBody>
      </p:sp>
      <p:sp>
        <p:nvSpPr>
          <p:cNvPr id="7" name="Slide Number Placeholder 6"/>
          <p:cNvSpPr>
            <a:spLocks noGrp="1"/>
          </p:cNvSpPr>
          <p:nvPr>
            <p:ph type="sldNum" sz="quarter" idx="11"/>
          </p:nvPr>
        </p:nvSpPr>
        <p:spPr/>
        <p:txBody>
          <a:bodyPr/>
          <a:lstStyle/>
          <a:p>
            <a:pPr>
              <a:defRPr/>
            </a:pPr>
            <a:fld id="{648FA39B-B70E-4D06-98D3-826E31D9C20F}" type="slidenum">
              <a:rPr lang="en-US"/>
              <a:pPr>
                <a:defRPr/>
              </a:pPr>
              <a:t>11</a:t>
            </a:fld>
            <a:endParaRPr lang="en-US" dirty="0"/>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6"/>
          <p:cNvSpPr>
            <a:spLocks noChangeArrowheads="1"/>
          </p:cNvSpPr>
          <p:nvPr/>
        </p:nvSpPr>
        <p:spPr bwMode="auto">
          <a:xfrm>
            <a:off x="381000" y="4191000"/>
            <a:ext cx="4038600" cy="2286000"/>
          </a:xfrm>
          <a:prstGeom prst="rect">
            <a:avLst/>
          </a:prstGeom>
          <a:solidFill>
            <a:srgbClr val="CCECFF"/>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endParaRPr lang="en-US" dirty="0">
              <a:latin typeface="+mn-lt"/>
            </a:endParaRPr>
          </a:p>
        </p:txBody>
      </p:sp>
      <p:sp>
        <p:nvSpPr>
          <p:cNvPr id="35842" name="Rectangle 2"/>
          <p:cNvSpPr>
            <a:spLocks noGrp="1" noChangeArrowheads="1"/>
          </p:cNvSpPr>
          <p:nvPr>
            <p:ph type="title"/>
          </p:nvPr>
        </p:nvSpPr>
        <p:spPr/>
        <p:txBody>
          <a:bodyPr/>
          <a:lstStyle/>
          <a:p>
            <a:pPr eaLnBrk="1" hangingPunct="1"/>
            <a:r>
              <a:rPr lang="en-US" smtClean="0"/>
              <a:t>Smoothing Infrequent Updates</a:t>
            </a:r>
          </a:p>
        </p:txBody>
      </p:sp>
      <p:sp>
        <p:nvSpPr>
          <p:cNvPr id="33795" name="Rectangle 3"/>
          <p:cNvSpPr>
            <a:spLocks noGrp="1" noChangeArrowheads="1"/>
          </p:cNvSpPr>
          <p:nvPr>
            <p:ph type="body" idx="1"/>
          </p:nvPr>
        </p:nvSpPr>
        <p:spPr>
          <a:xfrm>
            <a:off x="381000" y="1524000"/>
            <a:ext cx="4191000" cy="1981200"/>
          </a:xfrm>
        </p:spPr>
        <p:txBody>
          <a:bodyPr rtlCol="0">
            <a:normAutofit lnSpcReduction="10000"/>
          </a:bodyPr>
          <a:lstStyle/>
          <a:p>
            <a:pPr marL="344488" indent="-344488" eaLnBrk="1" fontAlgn="auto" hangingPunct="1">
              <a:spcAft>
                <a:spcPts val="0"/>
              </a:spcAft>
              <a:buFont typeface="Arial" pitchFamily="34" charset="0"/>
              <a:buChar char="•"/>
              <a:defRPr/>
            </a:pPr>
            <a:r>
              <a:rPr lang="en-US" sz="2400" dirty="0" smtClean="0"/>
              <a:t>Send </a:t>
            </a:r>
            <a:r>
              <a:rPr lang="en-US" sz="2400" i="1" dirty="0" smtClean="0"/>
              <a:t>guidance</a:t>
            </a:r>
            <a:r>
              <a:rPr lang="en-US" sz="2400" dirty="0" smtClean="0"/>
              <a:t> (predictions) </a:t>
            </a:r>
            <a:r>
              <a:rPr lang="en-US" sz="2800" dirty="0" smtClean="0"/>
              <a:t>i</a:t>
            </a:r>
            <a:r>
              <a:rPr lang="en-US" sz="2400" dirty="0" smtClean="0"/>
              <a:t>nstead of state updates</a:t>
            </a:r>
            <a:endParaRPr lang="en-US" sz="2000" dirty="0" smtClean="0"/>
          </a:p>
          <a:p>
            <a:pPr marL="344488" indent="-344488" eaLnBrk="1" fontAlgn="auto" hangingPunct="1">
              <a:spcAft>
                <a:spcPts val="0"/>
              </a:spcAft>
              <a:buFont typeface="Arial" pitchFamily="34" charset="0"/>
              <a:buChar char="•"/>
              <a:defRPr/>
            </a:pPr>
            <a:r>
              <a:rPr lang="en-US" sz="2400" i="1" dirty="0" smtClean="0"/>
              <a:t>Guidable AI</a:t>
            </a:r>
            <a:r>
              <a:rPr lang="en-US" sz="2400" dirty="0" smtClean="0"/>
              <a:t> extrapolates transitions between points</a:t>
            </a:r>
            <a:endParaRPr lang="en-US" sz="2400" dirty="0" smtClean="0">
              <a:solidFill>
                <a:schemeClr val="bg1">
                  <a:lumMod val="50000"/>
                </a:schemeClr>
              </a:solidFill>
            </a:endParaRPr>
          </a:p>
          <a:p>
            <a:pPr marL="630238" lvl="1" eaLnBrk="1" fontAlgn="auto" hangingPunct="1">
              <a:spcAft>
                <a:spcPts val="0"/>
              </a:spcAft>
              <a:buFont typeface="Arial" pitchFamily="34" charset="0"/>
              <a:buChar char="–"/>
              <a:defRPr/>
            </a:pPr>
            <a:r>
              <a:rPr lang="en-US" sz="2000" dirty="0" smtClean="0"/>
              <a:t>E.g., game path-finding code</a:t>
            </a:r>
          </a:p>
        </p:txBody>
      </p:sp>
      <p:sp>
        <p:nvSpPr>
          <p:cNvPr id="22" name="Footer Placeholder 21"/>
          <p:cNvSpPr>
            <a:spLocks noGrp="1"/>
          </p:cNvSpPr>
          <p:nvPr>
            <p:ph type="ftr" sz="quarter" idx="10"/>
          </p:nvPr>
        </p:nvSpPr>
        <p:spPr/>
        <p:txBody>
          <a:bodyPr/>
          <a:lstStyle/>
          <a:p>
            <a:pPr>
              <a:defRPr/>
            </a:pPr>
            <a:r>
              <a:rPr lang="en-US"/>
              <a:t>Donnybrook | Jeffrey Pang (CMU) | SIGCOMM 2008</a:t>
            </a:r>
            <a:endParaRPr lang="en-US" dirty="0"/>
          </a:p>
        </p:txBody>
      </p:sp>
      <p:grpSp>
        <p:nvGrpSpPr>
          <p:cNvPr id="2" name="Group 7"/>
          <p:cNvGrpSpPr>
            <a:grpSpLocks/>
          </p:cNvGrpSpPr>
          <p:nvPr/>
        </p:nvGrpSpPr>
        <p:grpSpPr bwMode="auto">
          <a:xfrm>
            <a:off x="1143000" y="4724400"/>
            <a:ext cx="492125" cy="673100"/>
            <a:chOff x="1248" y="2074"/>
            <a:chExt cx="672" cy="806"/>
          </a:xfrm>
        </p:grpSpPr>
        <p:sp>
          <p:nvSpPr>
            <p:cNvPr id="35873" name="Line 5"/>
            <p:cNvSpPr>
              <a:spLocks noChangeShapeType="1"/>
            </p:cNvSpPr>
            <p:nvPr/>
          </p:nvSpPr>
          <p:spPr bwMode="auto">
            <a:xfrm>
              <a:off x="1920" y="2544"/>
              <a:ext cx="0" cy="336"/>
            </a:xfrm>
            <a:prstGeom prst="line">
              <a:avLst/>
            </a:prstGeom>
            <a:noFill/>
            <a:ln w="76200">
              <a:solidFill>
                <a:srgbClr val="FF0000"/>
              </a:solidFill>
              <a:round/>
              <a:headEnd/>
              <a:tailEnd type="triangle" w="med" len="med"/>
            </a:ln>
          </p:spPr>
          <p:txBody>
            <a:bodyPr/>
            <a:lstStyle/>
            <a:p>
              <a:endParaRPr lang="en-US"/>
            </a:p>
          </p:txBody>
        </p:sp>
        <p:sp>
          <p:nvSpPr>
            <p:cNvPr id="35874" name="Text Box 6"/>
            <p:cNvSpPr txBox="1">
              <a:spLocks noChangeArrowheads="1"/>
            </p:cNvSpPr>
            <p:nvPr/>
          </p:nvSpPr>
          <p:spPr bwMode="auto">
            <a:xfrm>
              <a:off x="1248" y="2074"/>
              <a:ext cx="659" cy="233"/>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guidance</a:t>
              </a:r>
            </a:p>
          </p:txBody>
        </p:sp>
      </p:grpSp>
      <p:sp>
        <p:nvSpPr>
          <p:cNvPr id="35846" name="Firewall"/>
          <p:cNvSpPr>
            <a:spLocks noEditPoints="1" noChangeArrowheads="1"/>
          </p:cNvSpPr>
          <p:nvPr/>
        </p:nvSpPr>
        <p:spPr bwMode="auto">
          <a:xfrm>
            <a:off x="1108075" y="5410200"/>
            <a:ext cx="1177925" cy="914400"/>
          </a:xfrm>
          <a:custGeom>
            <a:avLst/>
            <a:gdLst>
              <a:gd name="T0" fmla="*/ 0 w 21600"/>
              <a:gd name="T1" fmla="*/ 0 h 21600"/>
              <a:gd name="T2" fmla="*/ 32124907 w 21600"/>
              <a:gd name="T3" fmla="*/ 0 h 21600"/>
              <a:gd name="T4" fmla="*/ 64249760 w 21600"/>
              <a:gd name="T5" fmla="*/ 0 h 21600"/>
              <a:gd name="T6" fmla="*/ 62643529 w 21600"/>
              <a:gd name="T7" fmla="*/ 19354798 h 21600"/>
              <a:gd name="T8" fmla="*/ 62643529 w 21600"/>
              <a:gd name="T9" fmla="*/ 38709597 h 21600"/>
              <a:gd name="T10" fmla="*/ 32124907 w 21600"/>
              <a:gd name="T11" fmla="*/ 38709597 h 21600"/>
              <a:gd name="T12" fmla="*/ 1606231 w 21600"/>
              <a:gd name="T13" fmla="*/ 38709597 h 21600"/>
              <a:gd name="T14" fmla="*/ 1606231 w 21600"/>
              <a:gd name="T15" fmla="*/ 19354798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2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p:spPr>
        <p:txBody>
          <a:bodyPr/>
          <a:lstStyle/>
          <a:p>
            <a:endParaRPr lang="en-US">
              <a:latin typeface="Calibri" pitchFamily="34" charset="0"/>
            </a:endParaRPr>
          </a:p>
        </p:txBody>
      </p:sp>
      <p:sp>
        <p:nvSpPr>
          <p:cNvPr id="35847" name="Firewall"/>
          <p:cNvSpPr>
            <a:spLocks noEditPoints="1" noChangeArrowheads="1"/>
          </p:cNvSpPr>
          <p:nvPr/>
        </p:nvSpPr>
        <p:spPr bwMode="auto">
          <a:xfrm>
            <a:off x="2971800" y="5410200"/>
            <a:ext cx="1336675" cy="914400"/>
          </a:xfrm>
          <a:custGeom>
            <a:avLst/>
            <a:gdLst>
              <a:gd name="T0" fmla="*/ 0 w 21600"/>
              <a:gd name="T1" fmla="*/ 0 h 21600"/>
              <a:gd name="T2" fmla="*/ 41351279 w 21600"/>
              <a:gd name="T3" fmla="*/ 0 h 21600"/>
              <a:gd name="T4" fmla="*/ 82702497 w 21600"/>
              <a:gd name="T5" fmla="*/ 0 h 21600"/>
              <a:gd name="T6" fmla="*/ 80634921 w 21600"/>
              <a:gd name="T7" fmla="*/ 19354798 h 21600"/>
              <a:gd name="T8" fmla="*/ 80634921 w 21600"/>
              <a:gd name="T9" fmla="*/ 38709597 h 21600"/>
              <a:gd name="T10" fmla="*/ 41351279 w 21600"/>
              <a:gd name="T11" fmla="*/ 38709597 h 21600"/>
              <a:gd name="T12" fmla="*/ 2067577 w 21600"/>
              <a:gd name="T13" fmla="*/ 38709597 h 21600"/>
              <a:gd name="T14" fmla="*/ 2067577 w 21600"/>
              <a:gd name="T15" fmla="*/ 19354798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2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p:spPr>
        <p:txBody>
          <a:bodyPr/>
          <a:lstStyle/>
          <a:p>
            <a:endParaRPr lang="en-US">
              <a:latin typeface="Calibri" pitchFamily="34" charset="0"/>
            </a:endParaRPr>
          </a:p>
        </p:txBody>
      </p:sp>
      <p:pic>
        <p:nvPicPr>
          <p:cNvPr id="35848" name="Picture 67" descr="orb"/>
          <p:cNvPicPr>
            <a:picLocks noChangeAspect="1" noChangeArrowheads="1"/>
          </p:cNvPicPr>
          <p:nvPr/>
        </p:nvPicPr>
        <p:blipFill>
          <a:blip r:embed="rId3" cstate="print"/>
          <a:srcRect/>
          <a:stretch>
            <a:fillRect/>
          </a:stretch>
        </p:blipFill>
        <p:spPr bwMode="auto">
          <a:xfrm>
            <a:off x="3810000" y="4648200"/>
            <a:ext cx="525463" cy="762000"/>
          </a:xfrm>
          <a:prstGeom prst="rect">
            <a:avLst/>
          </a:prstGeom>
          <a:noFill/>
          <a:ln w="9525">
            <a:noFill/>
            <a:miter lim="800000"/>
            <a:headEnd/>
            <a:tailEnd/>
          </a:ln>
        </p:spPr>
      </p:pic>
      <p:pic>
        <p:nvPicPr>
          <p:cNvPr id="35849" name="Picture 67" descr="orb"/>
          <p:cNvPicPr>
            <a:picLocks noChangeAspect="1" noChangeArrowheads="1"/>
          </p:cNvPicPr>
          <p:nvPr/>
        </p:nvPicPr>
        <p:blipFill>
          <a:blip r:embed="rId3" cstate="print"/>
          <a:srcRect/>
          <a:stretch>
            <a:fillRect/>
          </a:stretch>
        </p:blipFill>
        <p:spPr bwMode="auto">
          <a:xfrm>
            <a:off x="762000" y="3505200"/>
            <a:ext cx="457200" cy="663575"/>
          </a:xfrm>
          <a:prstGeom prst="rect">
            <a:avLst/>
          </a:prstGeom>
          <a:noFill/>
          <a:ln w="9525">
            <a:noFill/>
            <a:miter lim="800000"/>
            <a:headEnd/>
            <a:tailEnd/>
          </a:ln>
        </p:spPr>
      </p:pic>
      <p:grpSp>
        <p:nvGrpSpPr>
          <p:cNvPr id="39" name="Group 38"/>
          <p:cNvGrpSpPr>
            <a:grpSpLocks/>
          </p:cNvGrpSpPr>
          <p:nvPr/>
        </p:nvGrpSpPr>
        <p:grpSpPr bwMode="auto">
          <a:xfrm>
            <a:off x="4800600" y="4203700"/>
            <a:ext cx="4038600" cy="2286000"/>
            <a:chOff x="381000" y="4114800"/>
            <a:chExt cx="4038600" cy="2286000"/>
          </a:xfrm>
        </p:grpSpPr>
        <p:sp>
          <p:nvSpPr>
            <p:cNvPr id="24" name="Rectangle 26"/>
            <p:cNvSpPr>
              <a:spLocks noChangeArrowheads="1"/>
            </p:cNvSpPr>
            <p:nvPr/>
          </p:nvSpPr>
          <p:spPr bwMode="auto">
            <a:xfrm>
              <a:off x="381000" y="4114800"/>
              <a:ext cx="4038600" cy="2286000"/>
            </a:xfrm>
            <a:prstGeom prst="rect">
              <a:avLst/>
            </a:prstGeom>
            <a:solidFill>
              <a:srgbClr val="CCECFF"/>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endParaRPr lang="en-US" dirty="0">
                <a:latin typeface="+mn-lt"/>
              </a:endParaRPr>
            </a:p>
          </p:txBody>
        </p:sp>
        <p:sp>
          <p:nvSpPr>
            <p:cNvPr id="35870" name="Firewall"/>
            <p:cNvSpPr>
              <a:spLocks noEditPoints="1" noChangeArrowheads="1"/>
            </p:cNvSpPr>
            <p:nvPr/>
          </p:nvSpPr>
          <p:spPr bwMode="auto">
            <a:xfrm>
              <a:off x="1107831" y="5334000"/>
              <a:ext cx="1178169" cy="914400"/>
            </a:xfrm>
            <a:custGeom>
              <a:avLst/>
              <a:gdLst>
                <a:gd name="T0" fmla="*/ 0 w 21600"/>
                <a:gd name="T1" fmla="*/ 0 h 21600"/>
                <a:gd name="T2" fmla="*/ 32131562 w 21600"/>
                <a:gd name="T3" fmla="*/ 0 h 21600"/>
                <a:gd name="T4" fmla="*/ 64263068 w 21600"/>
                <a:gd name="T5" fmla="*/ 0 h 21600"/>
                <a:gd name="T6" fmla="*/ 62656505 w 21600"/>
                <a:gd name="T7" fmla="*/ 19354798 h 21600"/>
                <a:gd name="T8" fmla="*/ 62656505 w 21600"/>
                <a:gd name="T9" fmla="*/ 38709597 h 21600"/>
                <a:gd name="T10" fmla="*/ 32131562 w 21600"/>
                <a:gd name="T11" fmla="*/ 38709597 h 21600"/>
                <a:gd name="T12" fmla="*/ 1606564 w 21600"/>
                <a:gd name="T13" fmla="*/ 38709597 h 21600"/>
                <a:gd name="T14" fmla="*/ 1606564 w 21600"/>
                <a:gd name="T15" fmla="*/ 19354798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2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p:spPr>
          <p:txBody>
            <a:bodyPr/>
            <a:lstStyle/>
            <a:p>
              <a:endParaRPr lang="en-US">
                <a:latin typeface="Calibri" pitchFamily="34" charset="0"/>
              </a:endParaRPr>
            </a:p>
          </p:txBody>
        </p:sp>
        <p:sp>
          <p:nvSpPr>
            <p:cNvPr id="35871" name="Firewall"/>
            <p:cNvSpPr>
              <a:spLocks noEditPoints="1" noChangeArrowheads="1"/>
            </p:cNvSpPr>
            <p:nvPr/>
          </p:nvSpPr>
          <p:spPr bwMode="auto">
            <a:xfrm>
              <a:off x="2971800" y="5334000"/>
              <a:ext cx="1336431" cy="914400"/>
            </a:xfrm>
            <a:custGeom>
              <a:avLst/>
              <a:gdLst>
                <a:gd name="T0" fmla="*/ 0 w 21600"/>
                <a:gd name="T1" fmla="*/ 0 h 21600"/>
                <a:gd name="T2" fmla="*/ 41343731 w 21600"/>
                <a:gd name="T3" fmla="*/ 0 h 21600"/>
                <a:gd name="T4" fmla="*/ 82687400 w 21600"/>
                <a:gd name="T5" fmla="*/ 0 h 21600"/>
                <a:gd name="T6" fmla="*/ 80620202 w 21600"/>
                <a:gd name="T7" fmla="*/ 19354798 h 21600"/>
                <a:gd name="T8" fmla="*/ 80620202 w 21600"/>
                <a:gd name="T9" fmla="*/ 38709597 h 21600"/>
                <a:gd name="T10" fmla="*/ 41343731 w 21600"/>
                <a:gd name="T11" fmla="*/ 38709597 h 21600"/>
                <a:gd name="T12" fmla="*/ 2067199 w 21600"/>
                <a:gd name="T13" fmla="*/ 38709597 h 21600"/>
                <a:gd name="T14" fmla="*/ 2067199 w 21600"/>
                <a:gd name="T15" fmla="*/ 19354798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2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p:spPr>
          <p:txBody>
            <a:bodyPr/>
            <a:lstStyle/>
            <a:p>
              <a:endParaRPr lang="en-US">
                <a:latin typeface="Calibri" pitchFamily="34" charset="0"/>
              </a:endParaRPr>
            </a:p>
          </p:txBody>
        </p:sp>
        <p:pic>
          <p:nvPicPr>
            <p:cNvPr id="35872" name="Picture 67" descr="orb"/>
            <p:cNvPicPr>
              <a:picLocks noChangeAspect="1" noChangeArrowheads="1"/>
            </p:cNvPicPr>
            <p:nvPr/>
          </p:nvPicPr>
          <p:blipFill>
            <a:blip r:embed="rId4" cstate="print"/>
            <a:srcRect/>
            <a:stretch>
              <a:fillRect/>
            </a:stretch>
          </p:blipFill>
          <p:spPr bwMode="auto">
            <a:xfrm flipH="1">
              <a:off x="3810000" y="4572000"/>
              <a:ext cx="525463" cy="762000"/>
            </a:xfrm>
            <a:prstGeom prst="rect">
              <a:avLst/>
            </a:prstGeom>
            <a:noFill/>
            <a:ln w="9525">
              <a:noFill/>
              <a:miter lim="800000"/>
              <a:headEnd/>
              <a:tailEnd/>
            </a:ln>
          </p:spPr>
        </p:pic>
      </p:grpSp>
      <p:grpSp>
        <p:nvGrpSpPr>
          <p:cNvPr id="36" name="Group 7"/>
          <p:cNvGrpSpPr>
            <a:grpSpLocks/>
          </p:cNvGrpSpPr>
          <p:nvPr/>
        </p:nvGrpSpPr>
        <p:grpSpPr bwMode="auto">
          <a:xfrm>
            <a:off x="2667000" y="4724400"/>
            <a:ext cx="492125" cy="673100"/>
            <a:chOff x="1248" y="2074"/>
            <a:chExt cx="672" cy="806"/>
          </a:xfrm>
        </p:grpSpPr>
        <p:sp>
          <p:nvSpPr>
            <p:cNvPr id="35867" name="Line 5"/>
            <p:cNvSpPr>
              <a:spLocks noChangeShapeType="1"/>
            </p:cNvSpPr>
            <p:nvPr/>
          </p:nvSpPr>
          <p:spPr bwMode="auto">
            <a:xfrm>
              <a:off x="1920" y="2544"/>
              <a:ext cx="0" cy="336"/>
            </a:xfrm>
            <a:prstGeom prst="line">
              <a:avLst/>
            </a:prstGeom>
            <a:noFill/>
            <a:ln w="76200">
              <a:solidFill>
                <a:srgbClr val="FF0000"/>
              </a:solidFill>
              <a:round/>
              <a:headEnd/>
              <a:tailEnd type="triangle" w="med" len="med"/>
            </a:ln>
          </p:spPr>
          <p:txBody>
            <a:bodyPr/>
            <a:lstStyle/>
            <a:p>
              <a:endParaRPr lang="en-US"/>
            </a:p>
          </p:txBody>
        </p:sp>
        <p:sp>
          <p:nvSpPr>
            <p:cNvPr id="35868" name="Text Box 6"/>
            <p:cNvSpPr txBox="1">
              <a:spLocks noChangeArrowheads="1"/>
            </p:cNvSpPr>
            <p:nvPr/>
          </p:nvSpPr>
          <p:spPr bwMode="auto">
            <a:xfrm>
              <a:off x="1248" y="2074"/>
              <a:ext cx="659" cy="233"/>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guidance</a:t>
              </a:r>
            </a:p>
          </p:txBody>
        </p:sp>
      </p:grpSp>
      <p:pic>
        <p:nvPicPr>
          <p:cNvPr id="16" name="Picture 4" descr="sarge"/>
          <p:cNvPicPr>
            <a:picLocks noChangeAspect="1" noChangeArrowheads="1"/>
          </p:cNvPicPr>
          <p:nvPr/>
        </p:nvPicPr>
        <p:blipFill>
          <a:blip r:embed="rId5" cstate="print"/>
          <a:srcRect/>
          <a:stretch>
            <a:fillRect/>
          </a:stretch>
        </p:blipFill>
        <p:spPr bwMode="auto">
          <a:xfrm>
            <a:off x="4876800" y="5499100"/>
            <a:ext cx="495300" cy="819150"/>
          </a:xfrm>
          <a:prstGeom prst="rect">
            <a:avLst/>
          </a:prstGeom>
          <a:noFill/>
          <a:ln w="9525">
            <a:noFill/>
            <a:miter lim="800000"/>
            <a:headEnd/>
            <a:tailEnd/>
          </a:ln>
        </p:spPr>
      </p:pic>
      <p:pic>
        <p:nvPicPr>
          <p:cNvPr id="31" name="Picture 4" descr="sarge"/>
          <p:cNvPicPr>
            <a:picLocks noChangeAspect="1" noChangeArrowheads="1"/>
          </p:cNvPicPr>
          <p:nvPr/>
        </p:nvPicPr>
        <p:blipFill>
          <a:blip r:embed="rId5" cstate="print"/>
          <a:srcRect/>
          <a:stretch>
            <a:fillRect/>
          </a:stretch>
        </p:blipFill>
        <p:spPr bwMode="auto">
          <a:xfrm>
            <a:off x="457200" y="5486400"/>
            <a:ext cx="495300" cy="819150"/>
          </a:xfrm>
          <a:prstGeom prst="rect">
            <a:avLst/>
          </a:prstGeom>
          <a:noFill/>
          <a:ln w="9525">
            <a:noFill/>
            <a:miter lim="800000"/>
            <a:headEnd/>
            <a:tailEnd/>
          </a:ln>
        </p:spPr>
      </p:pic>
      <p:sp>
        <p:nvSpPr>
          <p:cNvPr id="41" name="TextBox 40"/>
          <p:cNvSpPr txBox="1"/>
          <p:nvPr/>
        </p:nvSpPr>
        <p:spPr>
          <a:xfrm>
            <a:off x="4800600" y="3886200"/>
            <a:ext cx="1260475" cy="369888"/>
          </a:xfrm>
          <a:prstGeom prst="rect">
            <a:avLst/>
          </a:prstGeom>
          <a:noFill/>
        </p:spPr>
        <p:txBody>
          <a:bodyPr wrap="none">
            <a:spAutoFit/>
          </a:bodyPr>
          <a:lstStyle/>
          <a:p>
            <a:pPr fontAlgn="auto">
              <a:spcBef>
                <a:spcPts val="0"/>
              </a:spcBef>
              <a:spcAft>
                <a:spcPts val="0"/>
              </a:spcAft>
              <a:defRPr/>
            </a:pPr>
            <a:r>
              <a:rPr lang="en-US" dirty="0">
                <a:solidFill>
                  <a:schemeClr val="bg1">
                    <a:lumMod val="50000"/>
                  </a:schemeClr>
                </a:solidFill>
                <a:latin typeface="+mn-lt"/>
              </a:rPr>
              <a:t>Actual path</a:t>
            </a:r>
          </a:p>
        </p:txBody>
      </p:sp>
      <p:cxnSp>
        <p:nvCxnSpPr>
          <p:cNvPr id="42" name="Straight Connector 41"/>
          <p:cNvCxnSpPr/>
          <p:nvPr/>
        </p:nvCxnSpPr>
        <p:spPr>
          <a:xfrm rot="10800000">
            <a:off x="3149846" y="4821740"/>
            <a:ext cx="890003" cy="268671"/>
          </a:xfrm>
          <a:prstGeom prst="line">
            <a:avLst/>
          </a:prstGeom>
          <a:ln w="57150">
            <a:solidFill>
              <a:srgbClr val="7030A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7553206" y="4822436"/>
            <a:ext cx="890003" cy="268671"/>
          </a:xfrm>
          <a:prstGeom prst="line">
            <a:avLst/>
          </a:prstGeom>
          <a:ln w="57150">
            <a:solidFill>
              <a:srgbClr val="7030A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48" name="Picture 47" descr="blood_splatter.png"/>
          <p:cNvPicPr>
            <a:picLocks noChangeAspect="1"/>
          </p:cNvPicPr>
          <p:nvPr/>
        </p:nvPicPr>
        <p:blipFill>
          <a:blip r:embed="rId6" cstate="print"/>
          <a:srcRect/>
          <a:stretch>
            <a:fillRect/>
          </a:stretch>
        </p:blipFill>
        <p:spPr bwMode="auto">
          <a:xfrm>
            <a:off x="2212975" y="4184650"/>
            <a:ext cx="1828800" cy="1371600"/>
          </a:xfrm>
          <a:prstGeom prst="rect">
            <a:avLst/>
          </a:prstGeom>
          <a:noFill/>
          <a:ln w="9525">
            <a:noFill/>
            <a:miter lim="800000"/>
            <a:headEnd/>
            <a:tailEnd/>
          </a:ln>
        </p:spPr>
      </p:pic>
      <p:sp>
        <p:nvSpPr>
          <p:cNvPr id="49" name="TextBox 48"/>
          <p:cNvSpPr txBox="1"/>
          <p:nvPr/>
        </p:nvSpPr>
        <p:spPr>
          <a:xfrm>
            <a:off x="7162800" y="4432300"/>
            <a:ext cx="300038" cy="646113"/>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3600" b="1" dirty="0">
                <a:solidFill>
                  <a:srgbClr val="FF0000"/>
                </a:solidFill>
                <a:latin typeface="+mn-lt"/>
              </a:rPr>
              <a:t>?</a:t>
            </a:r>
          </a:p>
        </p:txBody>
      </p:sp>
      <p:pic>
        <p:nvPicPr>
          <p:cNvPr id="50" name="Picture 49" descr="blood_splatter.png"/>
          <p:cNvPicPr>
            <a:picLocks noChangeAspect="1"/>
          </p:cNvPicPr>
          <p:nvPr/>
        </p:nvPicPr>
        <p:blipFill>
          <a:blip r:embed="rId6" cstate="print"/>
          <a:srcRect/>
          <a:stretch>
            <a:fillRect/>
          </a:stretch>
        </p:blipFill>
        <p:spPr bwMode="auto">
          <a:xfrm>
            <a:off x="6062663" y="5159375"/>
            <a:ext cx="1828800" cy="1371600"/>
          </a:xfrm>
          <a:prstGeom prst="rect">
            <a:avLst/>
          </a:prstGeom>
          <a:noFill/>
          <a:ln w="9525">
            <a:noFill/>
            <a:miter lim="800000"/>
            <a:headEnd/>
            <a:tailEnd/>
          </a:ln>
        </p:spPr>
      </p:pic>
      <p:sp>
        <p:nvSpPr>
          <p:cNvPr id="52" name="Rectangle 3"/>
          <p:cNvSpPr txBox="1">
            <a:spLocks noChangeArrowheads="1"/>
          </p:cNvSpPr>
          <p:nvPr/>
        </p:nvSpPr>
        <p:spPr>
          <a:xfrm>
            <a:off x="4648200" y="1524000"/>
            <a:ext cx="4191000" cy="1981200"/>
          </a:xfrm>
          <a:prstGeom prst="rect">
            <a:avLst/>
          </a:prstGeom>
        </p:spPr>
        <p:txBody>
          <a:bodyPr>
            <a:normAutofit/>
          </a:bodyPr>
          <a:lstStyle/>
          <a:p>
            <a:pPr marL="344488" indent="-344488" fontAlgn="auto">
              <a:spcBef>
                <a:spcPct val="20000"/>
              </a:spcBef>
              <a:spcAft>
                <a:spcPts val="0"/>
              </a:spcAft>
              <a:buFont typeface="Arial" pitchFamily="34" charset="0"/>
              <a:buChar char="•"/>
              <a:defRPr/>
            </a:pPr>
            <a:r>
              <a:rPr lang="en-US" sz="2400" b="1" dirty="0">
                <a:solidFill>
                  <a:srgbClr val="FF0000"/>
                </a:solidFill>
                <a:latin typeface="+mn-lt"/>
              </a:rPr>
              <a:t>Problem</a:t>
            </a:r>
            <a:r>
              <a:rPr lang="en-US" sz="2400" dirty="0">
                <a:latin typeface="+mn-lt"/>
              </a:rPr>
              <a:t>: Predictions are not always accurate</a:t>
            </a:r>
            <a:endParaRPr lang="en-US" sz="2400" dirty="0">
              <a:solidFill>
                <a:schemeClr val="bg1">
                  <a:lumMod val="50000"/>
                </a:schemeClr>
              </a:solidFill>
              <a:latin typeface="+mn-lt"/>
            </a:endParaRPr>
          </a:p>
          <a:p>
            <a:pPr marL="465138" lvl="1" indent="-239713" fontAlgn="auto">
              <a:spcBef>
                <a:spcPct val="20000"/>
              </a:spcBef>
              <a:spcAft>
                <a:spcPts val="0"/>
              </a:spcAft>
              <a:buFont typeface="Arial" pitchFamily="34" charset="0"/>
              <a:buChar char="–"/>
              <a:defRPr/>
            </a:pPr>
            <a:r>
              <a:rPr lang="en-US" sz="2000" dirty="0">
                <a:latin typeface="+mn-lt"/>
              </a:rPr>
              <a:t>Interactions appear inconsistent</a:t>
            </a:r>
          </a:p>
          <a:p>
            <a:pPr marL="465138" lvl="1" indent="-239713" fontAlgn="auto">
              <a:spcBef>
                <a:spcPct val="20000"/>
              </a:spcBef>
              <a:spcAft>
                <a:spcPts val="0"/>
              </a:spcAft>
              <a:buFont typeface="Arial" pitchFamily="34" charset="0"/>
              <a:buChar char="–"/>
              <a:defRPr/>
            </a:pPr>
            <a:r>
              <a:rPr lang="en-US" sz="2000" dirty="0">
                <a:latin typeface="+mn-lt"/>
              </a:rPr>
              <a:t>Jarring if player is paying attention</a:t>
            </a:r>
          </a:p>
          <a:p>
            <a:pPr marL="465138" lvl="1" indent="-239713" fontAlgn="auto">
              <a:spcBef>
                <a:spcPct val="20000"/>
              </a:spcBef>
              <a:spcAft>
                <a:spcPts val="0"/>
              </a:spcAft>
              <a:buFont typeface="Arial" pitchFamily="34" charset="0"/>
              <a:buChar char="–"/>
              <a:defRPr/>
            </a:pPr>
            <a:endParaRPr lang="en-US" sz="2000" dirty="0">
              <a:latin typeface="+mn-lt"/>
            </a:endParaRPr>
          </a:p>
        </p:txBody>
      </p:sp>
      <p:pic>
        <p:nvPicPr>
          <p:cNvPr id="35861" name="Picture 52" descr="xbox1.png"/>
          <p:cNvPicPr>
            <a:picLocks noChangeAspect="1"/>
          </p:cNvPicPr>
          <p:nvPr/>
        </p:nvPicPr>
        <p:blipFill>
          <a:blip r:embed="rId7" cstate="print"/>
          <a:srcRect/>
          <a:stretch>
            <a:fillRect/>
          </a:stretch>
        </p:blipFill>
        <p:spPr bwMode="auto">
          <a:xfrm>
            <a:off x="381000" y="3581400"/>
            <a:ext cx="381000" cy="561975"/>
          </a:xfrm>
          <a:prstGeom prst="rect">
            <a:avLst/>
          </a:prstGeom>
          <a:noFill/>
          <a:ln w="9525">
            <a:noFill/>
            <a:miter lim="800000"/>
            <a:headEnd/>
            <a:tailEnd/>
          </a:ln>
        </p:spPr>
      </p:pic>
      <p:pic>
        <p:nvPicPr>
          <p:cNvPr id="54" name="Picture 4" descr="sarge"/>
          <p:cNvPicPr>
            <a:picLocks noChangeAspect="1" noChangeArrowheads="1"/>
          </p:cNvPicPr>
          <p:nvPr/>
        </p:nvPicPr>
        <p:blipFill>
          <a:blip r:embed="rId5" cstate="print"/>
          <a:srcRect/>
          <a:stretch>
            <a:fillRect/>
          </a:stretch>
        </p:blipFill>
        <p:spPr bwMode="auto">
          <a:xfrm>
            <a:off x="8001000" y="3532188"/>
            <a:ext cx="385763" cy="636587"/>
          </a:xfrm>
          <a:prstGeom prst="rect">
            <a:avLst/>
          </a:prstGeom>
          <a:noFill/>
          <a:ln w="9525">
            <a:noFill/>
            <a:miter lim="800000"/>
            <a:headEnd/>
            <a:tailEnd/>
          </a:ln>
        </p:spPr>
      </p:pic>
      <p:pic>
        <p:nvPicPr>
          <p:cNvPr id="55" name="Picture 54" descr="xbox1.png"/>
          <p:cNvPicPr>
            <a:picLocks noChangeAspect="1"/>
          </p:cNvPicPr>
          <p:nvPr/>
        </p:nvPicPr>
        <p:blipFill>
          <a:blip r:embed="rId7" cstate="print"/>
          <a:srcRect/>
          <a:stretch>
            <a:fillRect/>
          </a:stretch>
        </p:blipFill>
        <p:spPr bwMode="auto">
          <a:xfrm>
            <a:off x="8458200" y="3581400"/>
            <a:ext cx="381000" cy="561975"/>
          </a:xfrm>
          <a:prstGeom prst="rect">
            <a:avLst/>
          </a:prstGeom>
          <a:noFill/>
          <a:ln w="9525">
            <a:noFill/>
            <a:miter lim="800000"/>
            <a:headEnd/>
            <a:tailEnd/>
          </a:ln>
        </p:spPr>
      </p:pic>
      <p:sp>
        <p:nvSpPr>
          <p:cNvPr id="56" name="Slide Number Placeholder 55"/>
          <p:cNvSpPr>
            <a:spLocks noGrp="1"/>
          </p:cNvSpPr>
          <p:nvPr>
            <p:ph type="sldNum" sz="quarter" idx="11"/>
          </p:nvPr>
        </p:nvSpPr>
        <p:spPr/>
        <p:txBody>
          <a:bodyPr/>
          <a:lstStyle/>
          <a:p>
            <a:pPr>
              <a:defRPr/>
            </a:pPr>
            <a:fld id="{7907725F-E9FD-4DB2-A9F1-5F794E7FBADB}" type="slidenum">
              <a:rPr lang="en-US"/>
              <a:pPr>
                <a:defRPr/>
              </a:pPr>
              <a:t>12</a:t>
            </a:fld>
            <a:endParaRPr lang="en-US" dirty="0"/>
          </a:p>
        </p:txBody>
      </p:sp>
      <p:sp>
        <p:nvSpPr>
          <p:cNvPr id="57" name="Text Box 44"/>
          <p:cNvSpPr txBox="1">
            <a:spLocks noChangeArrowheads="1"/>
          </p:cNvSpPr>
          <p:nvPr/>
        </p:nvSpPr>
        <p:spPr bwMode="auto">
          <a:xfrm>
            <a:off x="457200" y="4267200"/>
            <a:ext cx="1497013" cy="369888"/>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Replica object</a:t>
            </a:r>
          </a:p>
        </p:txBody>
      </p:sp>
      <p:cxnSp>
        <p:nvCxnSpPr>
          <p:cNvPr id="59" name="Straight Arrow Connector 58"/>
          <p:cNvCxnSpPr/>
          <p:nvPr/>
        </p:nvCxnSpPr>
        <p:spPr>
          <a:xfrm rot="5400000">
            <a:off x="304800" y="4953000"/>
            <a:ext cx="762000" cy="152400"/>
          </a:xfrm>
          <a:prstGeom prst="straightConnector1">
            <a:avLst/>
          </a:prstGeom>
          <a:ln w="127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9"/>
                                        </p:tgtEl>
                                      </p:cBhvr>
                                    </p:animEffect>
                                    <p:set>
                                      <p:cBhvr>
                                        <p:cTn id="10" dur="1" fill="hold">
                                          <p:stCondLst>
                                            <p:cond delay="499"/>
                                          </p:stCondLst>
                                        </p:cTn>
                                        <p:tgtEl>
                                          <p:spTgt spid="59"/>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0" presetClass="path" presetSubtype="0" fill="hold" nodeType="withEffect">
                                  <p:stCondLst>
                                    <p:cond delay="0"/>
                                  </p:stCondLst>
                                  <p:childTnLst>
                                    <p:animMotion origin="layout" path="M -3.33333E-6 -5.78035E-8 C 0.01059 -0.08046 0.02136 -0.16069 0.03264 -0.18243 C 0.04393 -0.20393 0.04375 -0.13919 0.06719 -0.13017 C 0.09063 -0.12092 0.14931 -0.11746 0.17361 -0.1274 C 0.19792 -0.13757 0.19584 -0.1889 0.21302 -0.19006 C 0.23021 -0.19168 0.25348 -0.16347 0.27691 -0.13503 " pathEditMode="relative" rAng="0" ptsTypes="aaaaaA">
                                      <p:cBhvr>
                                        <p:cTn id="15" dur="3000" fill="hold"/>
                                        <p:tgtEl>
                                          <p:spTgt spid="31"/>
                                        </p:tgtEl>
                                        <p:attrNameLst>
                                          <p:attrName>ppt_x</p:attrName>
                                          <p:attrName>ppt_y</p:attrName>
                                        </p:attrNameLst>
                                      </p:cBhvr>
                                      <p:rCtr x="138" y="-102"/>
                                    </p:animMotion>
                                  </p:childTnLst>
                                </p:cTn>
                              </p:par>
                              <p:par>
                                <p:cTn id="16" presetID="1" presetClass="entr" presetSubtype="0" fill="hold" nodeType="withEffect">
                                  <p:stCondLst>
                                    <p:cond delay="1700"/>
                                  </p:stCondLst>
                                  <p:childTnLst>
                                    <p:set>
                                      <p:cBhvr>
                                        <p:cTn id="17" dur="1" fill="hold">
                                          <p:stCondLst>
                                            <p:cond delay="0"/>
                                          </p:stCondLst>
                                        </p:cTn>
                                        <p:tgtEl>
                                          <p:spTgt spid="3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par>
                          <p:cTn id="38" fill="hold">
                            <p:stCondLst>
                              <p:cond delay="500"/>
                            </p:stCondLst>
                            <p:childTnLst>
                              <p:par>
                                <p:cTn id="39" presetID="0" presetClass="path" presetSubtype="0" fill="hold" nodeType="afterEffect">
                                  <p:stCondLst>
                                    <p:cond delay="0"/>
                                  </p:stCondLst>
                                  <p:childTnLst>
                                    <p:animMotion origin="layout" path="M -3.33333E-6 -0.00046 C 0.00625 -0.07098 0.01285 -0.14173 0.02466 -0.16185 C 0.03664 -0.18173 0.04532 -0.12693 0.07101 -0.12139 C 0.09636 -0.11584 0.15348 -0.14936 0.17743 -0.12855 C 0.20105 -0.10774 0.20816 -0.0178 0.21459 0.00439 " pathEditMode="relative" rAng="0" ptsTypes="aaaaA">
                                      <p:cBhvr>
                                        <p:cTn id="40" dur="3000" fill="hold"/>
                                        <p:tgtEl>
                                          <p:spTgt spid="16"/>
                                        </p:tgtEl>
                                        <p:attrNameLst>
                                          <p:attrName>ppt_x</p:attrName>
                                          <p:attrName>ppt_y</p:attrName>
                                        </p:attrNameLst>
                                      </p:cBhvr>
                                      <p:rCtr x="107" y="-88"/>
                                    </p:animMotion>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500"/>
                                        <p:tgtEl>
                                          <p:spTgt spid="42"/>
                                        </p:tgtEl>
                                      </p:cBhvr>
                                    </p:animEffect>
                                  </p:childTnLst>
                                </p:cTn>
                              </p:par>
                              <p:par>
                                <p:cTn id="46" presetID="22" presetClass="entr" presetSubtype="4"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down)">
                                      <p:cBhvr>
                                        <p:cTn id="48" dur="500"/>
                                        <p:tgtEl>
                                          <p:spTgt spid="47"/>
                                        </p:tgtEl>
                                      </p:cBhvr>
                                    </p:animEffect>
                                  </p:childTnLst>
                                </p:cTn>
                              </p:par>
                              <p:par>
                                <p:cTn id="49" presetID="1" presetClass="exit" presetSubtype="0" fill="hold" nodeType="withEffect">
                                  <p:stCondLst>
                                    <p:cond delay="400"/>
                                  </p:stCondLst>
                                  <p:childTnLst>
                                    <p:set>
                                      <p:cBhvr>
                                        <p:cTn id="50" dur="1" fill="hold">
                                          <p:stCondLst>
                                            <p:cond delay="0"/>
                                          </p:stCondLst>
                                        </p:cTn>
                                        <p:tgtEl>
                                          <p:spTgt spid="31"/>
                                        </p:tgtEl>
                                        <p:attrNameLst>
                                          <p:attrName>style.visibility</p:attrName>
                                        </p:attrNameLst>
                                      </p:cBhvr>
                                      <p:to>
                                        <p:strVal val="hidden"/>
                                      </p:to>
                                    </p:set>
                                  </p:childTnLst>
                                </p:cTn>
                              </p:par>
                              <p:par>
                                <p:cTn id="51" presetID="1" presetClass="exit" presetSubtype="0" fill="hold" nodeType="withEffect">
                                  <p:stCondLst>
                                    <p:cond delay="400"/>
                                  </p:stCondLst>
                                  <p:childTnLst>
                                    <p:set>
                                      <p:cBhvr>
                                        <p:cTn id="52" dur="1" fill="hold">
                                          <p:stCondLst>
                                            <p:cond delay="0"/>
                                          </p:stCondLst>
                                        </p:cTn>
                                        <p:tgtEl>
                                          <p:spTgt spid="16"/>
                                        </p:tgtEl>
                                        <p:attrNameLst>
                                          <p:attrName>style.visibility</p:attrName>
                                        </p:attrNameLst>
                                      </p:cBhvr>
                                      <p:to>
                                        <p:strVal val="hidden"/>
                                      </p:to>
                                    </p:set>
                                  </p:childTnLst>
                                </p:cTn>
                              </p:par>
                              <p:par>
                                <p:cTn id="53" presetID="53" presetClass="entr" presetSubtype="0" fill="hold" nodeType="withEffect">
                                  <p:stCondLst>
                                    <p:cond delay="500"/>
                                  </p:stCondLst>
                                  <p:childTnLst>
                                    <p:set>
                                      <p:cBhvr>
                                        <p:cTn id="54" dur="1" fill="hold">
                                          <p:stCondLst>
                                            <p:cond delay="0"/>
                                          </p:stCondLst>
                                        </p:cTn>
                                        <p:tgtEl>
                                          <p:spTgt spid="48"/>
                                        </p:tgtEl>
                                        <p:attrNameLst>
                                          <p:attrName>style.visibility</p:attrName>
                                        </p:attrNameLst>
                                      </p:cBhvr>
                                      <p:to>
                                        <p:strVal val="visible"/>
                                      </p:to>
                                    </p:set>
                                    <p:anim calcmode="lin" valueType="num">
                                      <p:cBhvr>
                                        <p:cTn id="55" dur="300" fill="hold"/>
                                        <p:tgtEl>
                                          <p:spTgt spid="48"/>
                                        </p:tgtEl>
                                        <p:attrNameLst>
                                          <p:attrName>ppt_w</p:attrName>
                                        </p:attrNameLst>
                                      </p:cBhvr>
                                      <p:tavLst>
                                        <p:tav tm="0">
                                          <p:val>
                                            <p:fltVal val="0"/>
                                          </p:val>
                                        </p:tav>
                                        <p:tav tm="100000">
                                          <p:val>
                                            <p:strVal val="#ppt_w"/>
                                          </p:val>
                                        </p:tav>
                                      </p:tavLst>
                                    </p:anim>
                                    <p:anim calcmode="lin" valueType="num">
                                      <p:cBhvr>
                                        <p:cTn id="56" dur="300" fill="hold"/>
                                        <p:tgtEl>
                                          <p:spTgt spid="48"/>
                                        </p:tgtEl>
                                        <p:attrNameLst>
                                          <p:attrName>ppt_h</p:attrName>
                                        </p:attrNameLst>
                                      </p:cBhvr>
                                      <p:tavLst>
                                        <p:tav tm="0">
                                          <p:val>
                                            <p:fltVal val="0"/>
                                          </p:val>
                                        </p:tav>
                                        <p:tav tm="100000">
                                          <p:val>
                                            <p:strVal val="#ppt_h"/>
                                          </p:val>
                                        </p:tav>
                                      </p:tavLst>
                                    </p:anim>
                                    <p:animEffect transition="in" filter="fade">
                                      <p:cBhvr>
                                        <p:cTn id="57" dur="300"/>
                                        <p:tgtEl>
                                          <p:spTgt spid="48"/>
                                        </p:tgtEl>
                                      </p:cBhvr>
                                    </p:animEffect>
                                  </p:childTnLst>
                                </p:cTn>
                              </p:par>
                              <p:par>
                                <p:cTn id="58" presetID="53" presetClass="entr" presetSubtype="0" fill="hold" grpId="0" nodeType="withEffect">
                                  <p:stCondLst>
                                    <p:cond delay="500"/>
                                  </p:stCondLst>
                                  <p:childTnLst>
                                    <p:set>
                                      <p:cBhvr>
                                        <p:cTn id="59" dur="1" fill="hold">
                                          <p:stCondLst>
                                            <p:cond delay="0"/>
                                          </p:stCondLst>
                                        </p:cTn>
                                        <p:tgtEl>
                                          <p:spTgt spid="49"/>
                                        </p:tgtEl>
                                        <p:attrNameLst>
                                          <p:attrName>style.visibility</p:attrName>
                                        </p:attrNameLst>
                                      </p:cBhvr>
                                      <p:to>
                                        <p:strVal val="visible"/>
                                      </p:to>
                                    </p:set>
                                    <p:anim calcmode="lin" valueType="num">
                                      <p:cBhvr>
                                        <p:cTn id="60" dur="300" fill="hold"/>
                                        <p:tgtEl>
                                          <p:spTgt spid="49"/>
                                        </p:tgtEl>
                                        <p:attrNameLst>
                                          <p:attrName>ppt_w</p:attrName>
                                        </p:attrNameLst>
                                      </p:cBhvr>
                                      <p:tavLst>
                                        <p:tav tm="0">
                                          <p:val>
                                            <p:fltVal val="0"/>
                                          </p:val>
                                        </p:tav>
                                        <p:tav tm="100000">
                                          <p:val>
                                            <p:strVal val="#ppt_w"/>
                                          </p:val>
                                        </p:tav>
                                      </p:tavLst>
                                    </p:anim>
                                    <p:anim calcmode="lin" valueType="num">
                                      <p:cBhvr>
                                        <p:cTn id="61" dur="300" fill="hold"/>
                                        <p:tgtEl>
                                          <p:spTgt spid="49"/>
                                        </p:tgtEl>
                                        <p:attrNameLst>
                                          <p:attrName>ppt_h</p:attrName>
                                        </p:attrNameLst>
                                      </p:cBhvr>
                                      <p:tavLst>
                                        <p:tav tm="0">
                                          <p:val>
                                            <p:fltVal val="0"/>
                                          </p:val>
                                        </p:tav>
                                        <p:tav tm="100000">
                                          <p:val>
                                            <p:strVal val="#ppt_h"/>
                                          </p:val>
                                        </p:tav>
                                      </p:tavLst>
                                    </p:anim>
                                    <p:animEffect transition="in" filter="fade">
                                      <p:cBhvr>
                                        <p:cTn id="62" dur="300"/>
                                        <p:tgtEl>
                                          <p:spTgt spid="49"/>
                                        </p:tgtEl>
                                      </p:cBhvr>
                                    </p:animEffect>
                                  </p:childTnLst>
                                </p:cTn>
                              </p:par>
                              <p:par>
                                <p:cTn id="63" presetID="53" presetClass="entr" presetSubtype="0" fill="hold" nodeType="withEffect">
                                  <p:stCondLst>
                                    <p:cond delay="500"/>
                                  </p:stCondLst>
                                  <p:childTnLst>
                                    <p:set>
                                      <p:cBhvr>
                                        <p:cTn id="64" dur="1" fill="hold">
                                          <p:stCondLst>
                                            <p:cond delay="0"/>
                                          </p:stCondLst>
                                        </p:cTn>
                                        <p:tgtEl>
                                          <p:spTgt spid="50"/>
                                        </p:tgtEl>
                                        <p:attrNameLst>
                                          <p:attrName>style.visibility</p:attrName>
                                        </p:attrNameLst>
                                      </p:cBhvr>
                                      <p:to>
                                        <p:strVal val="visible"/>
                                      </p:to>
                                    </p:set>
                                    <p:anim calcmode="lin" valueType="num">
                                      <p:cBhvr>
                                        <p:cTn id="65" dur="300" fill="hold"/>
                                        <p:tgtEl>
                                          <p:spTgt spid="50"/>
                                        </p:tgtEl>
                                        <p:attrNameLst>
                                          <p:attrName>ppt_w</p:attrName>
                                        </p:attrNameLst>
                                      </p:cBhvr>
                                      <p:tavLst>
                                        <p:tav tm="0">
                                          <p:val>
                                            <p:fltVal val="0"/>
                                          </p:val>
                                        </p:tav>
                                        <p:tav tm="100000">
                                          <p:val>
                                            <p:strVal val="#ppt_w"/>
                                          </p:val>
                                        </p:tav>
                                      </p:tavLst>
                                    </p:anim>
                                    <p:anim calcmode="lin" valueType="num">
                                      <p:cBhvr>
                                        <p:cTn id="66" dur="300" fill="hold"/>
                                        <p:tgtEl>
                                          <p:spTgt spid="50"/>
                                        </p:tgtEl>
                                        <p:attrNameLst>
                                          <p:attrName>ppt_h</p:attrName>
                                        </p:attrNameLst>
                                      </p:cBhvr>
                                      <p:tavLst>
                                        <p:tav tm="0">
                                          <p:val>
                                            <p:fltVal val="0"/>
                                          </p:val>
                                        </p:tav>
                                        <p:tav tm="100000">
                                          <p:val>
                                            <p:strVal val="#ppt_h"/>
                                          </p:val>
                                        </p:tav>
                                      </p:tavLst>
                                    </p:anim>
                                    <p:animEffect transition="in" filter="fade">
                                      <p:cBhvr>
                                        <p:cTn id="67" dur="3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9" grpId="0"/>
      <p:bldP spid="52"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smtClean="0"/>
              <a:t>Donnybrook: Interest Sets</a:t>
            </a:r>
          </a:p>
        </p:txBody>
      </p:sp>
      <p:sp>
        <p:nvSpPr>
          <p:cNvPr id="31747" name="Rectangle 3"/>
          <p:cNvSpPr>
            <a:spLocks noGrp="1" noChangeArrowheads="1"/>
          </p:cNvSpPr>
          <p:nvPr>
            <p:ph type="body" idx="1"/>
          </p:nvPr>
        </p:nvSpPr>
        <p:spPr>
          <a:xfrm>
            <a:off x="457200" y="1600200"/>
            <a:ext cx="4191000" cy="4876800"/>
          </a:xfrm>
        </p:spPr>
        <p:txBody>
          <a:bodyPr rtlCol="0">
            <a:noAutofit/>
          </a:bodyPr>
          <a:lstStyle/>
          <a:p>
            <a:pPr eaLnBrk="1" fontAlgn="auto" hangingPunct="1">
              <a:spcAft>
                <a:spcPts val="0"/>
              </a:spcAft>
              <a:buFont typeface="Arial" pitchFamily="34" charset="0"/>
              <a:buChar char="•"/>
              <a:defRPr/>
            </a:pPr>
            <a:r>
              <a:rPr lang="en-US" sz="2400" b="1" dirty="0" smtClean="0"/>
              <a:t>Intuition</a:t>
            </a:r>
            <a:r>
              <a:rPr lang="en-US" sz="2400" dirty="0" smtClean="0"/>
              <a:t>: A human can only focus on a constant number of objects at once </a:t>
            </a:r>
            <a:br>
              <a:rPr lang="en-US" sz="2400" dirty="0" smtClean="0"/>
            </a:br>
            <a:r>
              <a:rPr lang="en-US" sz="2400" dirty="0" smtClean="0">
                <a:solidFill>
                  <a:schemeClr val="bg1">
                    <a:lumMod val="50000"/>
                  </a:schemeClr>
                </a:solidFill>
              </a:rPr>
              <a:t>[Cowan ‘01, Robson ‘81]</a:t>
            </a:r>
          </a:p>
          <a:p>
            <a:pPr lvl="1" eaLnBrk="1" fontAlgn="auto" hangingPunct="1">
              <a:spcAft>
                <a:spcPts val="0"/>
              </a:spcAft>
              <a:buFont typeface="Symbol"/>
              <a:buChar char="Þ"/>
              <a:defRPr/>
            </a:pPr>
            <a:r>
              <a:rPr lang="en-US" sz="2000" dirty="0" smtClean="0"/>
              <a:t>Only need a constant number of high-accuracy replicas</a:t>
            </a:r>
          </a:p>
          <a:p>
            <a:pPr lvl="1" eaLnBrk="1" fontAlgn="auto" hangingPunct="1">
              <a:spcAft>
                <a:spcPts val="0"/>
              </a:spcAft>
              <a:buFont typeface="Symbol"/>
              <a:buChar char="Þ"/>
              <a:defRPr/>
            </a:pPr>
            <a:endParaRPr lang="en-US" sz="2000" dirty="0" smtClean="0"/>
          </a:p>
          <a:p>
            <a:pPr eaLnBrk="1" fontAlgn="auto" hangingPunct="1">
              <a:spcAft>
                <a:spcPts val="0"/>
              </a:spcAft>
              <a:buFont typeface="Arial" pitchFamily="34" charset="0"/>
              <a:buChar char="•"/>
              <a:defRPr/>
            </a:pPr>
            <a:r>
              <a:rPr lang="en-US" sz="2400" b="1" dirty="0" smtClean="0"/>
              <a:t>Interest Set</a:t>
            </a:r>
            <a:r>
              <a:rPr lang="en-US" sz="2400" dirty="0"/>
              <a:t>: </a:t>
            </a:r>
            <a:r>
              <a:rPr lang="en-US" sz="2400" dirty="0" smtClean="0"/>
              <a:t>The 5 players that I am most interested in</a:t>
            </a:r>
          </a:p>
          <a:p>
            <a:pPr lvl="1" eaLnBrk="1" fontAlgn="auto" hangingPunct="1">
              <a:spcAft>
                <a:spcPts val="0"/>
              </a:spcAft>
              <a:buFont typeface="Arial" pitchFamily="34" charset="0"/>
              <a:buChar char="–"/>
              <a:defRPr/>
            </a:pPr>
            <a:r>
              <a:rPr lang="en-US" sz="2000" i="1" dirty="0" smtClean="0"/>
              <a:t>Subscribe</a:t>
            </a:r>
            <a:r>
              <a:rPr lang="en-US" sz="2000" dirty="0" smtClean="0"/>
              <a:t> to these players to receive 20 updates/sec</a:t>
            </a:r>
          </a:p>
          <a:p>
            <a:pPr lvl="1" eaLnBrk="1" fontAlgn="auto" hangingPunct="1">
              <a:spcAft>
                <a:spcPts val="0"/>
              </a:spcAft>
              <a:buFont typeface="Arial" pitchFamily="34" charset="0"/>
              <a:buChar char="–"/>
              <a:defRPr/>
            </a:pPr>
            <a:r>
              <a:rPr lang="en-US" sz="2000" dirty="0" smtClean="0"/>
              <a:t>Only get 1 update/sec from everyone else</a:t>
            </a:r>
            <a:endParaRPr lang="en-US" sz="2000" dirty="0" smtClean="0">
              <a:solidFill>
                <a:schemeClr val="bg1">
                  <a:lumMod val="50000"/>
                </a:schemeClr>
              </a:solidFill>
            </a:endParaRPr>
          </a:p>
        </p:txBody>
      </p:sp>
      <p:sp>
        <p:nvSpPr>
          <p:cNvPr id="10" name="Footer Placeholder 9"/>
          <p:cNvSpPr>
            <a:spLocks noGrp="1"/>
          </p:cNvSpPr>
          <p:nvPr>
            <p:ph type="ftr" sz="quarter" idx="10"/>
          </p:nvPr>
        </p:nvSpPr>
        <p:spPr/>
        <p:txBody>
          <a:bodyPr/>
          <a:lstStyle/>
          <a:p>
            <a:pPr>
              <a:defRPr/>
            </a:pPr>
            <a:r>
              <a:rPr lang="en-US"/>
              <a:t>Donnybrook | Jeffrey Pang (CMU) | SIGCOMM 2008</a:t>
            </a:r>
            <a:endParaRPr lang="en-US" dirty="0"/>
          </a:p>
        </p:txBody>
      </p:sp>
      <p:sp>
        <p:nvSpPr>
          <p:cNvPr id="7" name="Slide Number Placeholder 6"/>
          <p:cNvSpPr>
            <a:spLocks noGrp="1"/>
          </p:cNvSpPr>
          <p:nvPr>
            <p:ph type="sldNum" sz="quarter" idx="11"/>
          </p:nvPr>
        </p:nvSpPr>
        <p:spPr/>
        <p:txBody>
          <a:bodyPr/>
          <a:lstStyle/>
          <a:p>
            <a:pPr>
              <a:defRPr/>
            </a:pPr>
            <a:fld id="{BC98F2D2-11D5-4346-8850-E84512FC62E0}" type="slidenum">
              <a:rPr lang="en-US"/>
              <a:pPr>
                <a:defRPr/>
              </a:pPr>
              <a:t>13</a:t>
            </a:fld>
            <a:endParaRPr lang="en-US" dirty="0"/>
          </a:p>
        </p:txBody>
      </p:sp>
      <p:pic>
        <p:nvPicPr>
          <p:cNvPr id="37893" name="Picture 4" descr="q3map"/>
          <p:cNvPicPr>
            <a:picLocks noChangeAspect="1" noChangeArrowheads="1"/>
          </p:cNvPicPr>
          <p:nvPr/>
        </p:nvPicPr>
        <p:blipFill>
          <a:blip r:embed="rId3" cstate="print">
            <a:lum bright="30000" contrast="6000"/>
            <a:grayscl/>
          </a:blip>
          <a:srcRect/>
          <a:stretch>
            <a:fillRect/>
          </a:stretch>
        </p:blipFill>
        <p:spPr bwMode="auto">
          <a:xfrm>
            <a:off x="4572000" y="2209800"/>
            <a:ext cx="4343400" cy="3275013"/>
          </a:xfrm>
          <a:prstGeom prst="rect">
            <a:avLst/>
          </a:prstGeom>
          <a:noFill/>
          <a:ln w="9525">
            <a:noFill/>
            <a:miter lim="800000"/>
            <a:headEnd/>
            <a:tailEnd/>
          </a:ln>
        </p:spPr>
      </p:pic>
      <p:sp>
        <p:nvSpPr>
          <p:cNvPr id="87" name="Freeform 86"/>
          <p:cNvSpPr/>
          <p:nvPr/>
        </p:nvSpPr>
        <p:spPr>
          <a:xfrm>
            <a:off x="5338763" y="2300288"/>
            <a:ext cx="1787525" cy="1568450"/>
          </a:xfrm>
          <a:custGeom>
            <a:avLst/>
            <a:gdLst>
              <a:gd name="connsiteX0" fmla="*/ 0 w 1787857"/>
              <a:gd name="connsiteY0" fmla="*/ 491319 h 1569492"/>
              <a:gd name="connsiteX1" fmla="*/ 1105469 w 1787857"/>
              <a:gd name="connsiteY1" fmla="*/ 1569492 h 1569492"/>
              <a:gd name="connsiteX2" fmla="*/ 1501254 w 1787857"/>
              <a:gd name="connsiteY2" fmla="*/ 1241946 h 1569492"/>
              <a:gd name="connsiteX3" fmla="*/ 1555845 w 1787857"/>
              <a:gd name="connsiteY3" fmla="*/ 989462 h 1569492"/>
              <a:gd name="connsiteX4" fmla="*/ 1603612 w 1787857"/>
              <a:gd name="connsiteY4" fmla="*/ 1037230 h 1569492"/>
              <a:gd name="connsiteX5" fmla="*/ 1787857 w 1787857"/>
              <a:gd name="connsiteY5" fmla="*/ 873456 h 1569492"/>
              <a:gd name="connsiteX6" fmla="*/ 852985 w 1787857"/>
              <a:gd name="connsiteY6" fmla="*/ 6824 h 1569492"/>
              <a:gd name="connsiteX7" fmla="*/ 614150 w 1787857"/>
              <a:gd name="connsiteY7" fmla="*/ 0 h 1569492"/>
              <a:gd name="connsiteX8" fmla="*/ 0 w 1787857"/>
              <a:gd name="connsiteY8" fmla="*/ 491319 h 156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7857" h="1569492">
                <a:moveTo>
                  <a:pt x="0" y="491319"/>
                </a:moveTo>
                <a:lnTo>
                  <a:pt x="1105469" y="1569492"/>
                </a:lnTo>
                <a:lnTo>
                  <a:pt x="1501254" y="1241946"/>
                </a:lnTo>
                <a:lnTo>
                  <a:pt x="1555845" y="989462"/>
                </a:lnTo>
                <a:lnTo>
                  <a:pt x="1603612" y="1037230"/>
                </a:lnTo>
                <a:lnTo>
                  <a:pt x="1787857" y="873456"/>
                </a:lnTo>
                <a:lnTo>
                  <a:pt x="852985" y="6824"/>
                </a:lnTo>
                <a:lnTo>
                  <a:pt x="614150" y="0"/>
                </a:lnTo>
                <a:lnTo>
                  <a:pt x="0" y="491319"/>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Freeform 87"/>
          <p:cNvSpPr/>
          <p:nvPr/>
        </p:nvSpPr>
        <p:spPr>
          <a:xfrm>
            <a:off x="7146925" y="2559050"/>
            <a:ext cx="1522413" cy="1193800"/>
          </a:xfrm>
          <a:custGeom>
            <a:avLst/>
            <a:gdLst>
              <a:gd name="connsiteX0" fmla="*/ 0 w 1521725"/>
              <a:gd name="connsiteY0" fmla="*/ 620973 h 1194179"/>
              <a:gd name="connsiteX1" fmla="*/ 450376 w 1521725"/>
              <a:gd name="connsiteY1" fmla="*/ 1084997 h 1194179"/>
              <a:gd name="connsiteX2" fmla="*/ 559558 w 1521725"/>
              <a:gd name="connsiteY2" fmla="*/ 982639 h 1194179"/>
              <a:gd name="connsiteX3" fmla="*/ 764274 w 1521725"/>
              <a:gd name="connsiteY3" fmla="*/ 1194179 h 1194179"/>
              <a:gd name="connsiteX4" fmla="*/ 1521725 w 1521725"/>
              <a:gd name="connsiteY4" fmla="*/ 627797 h 1194179"/>
              <a:gd name="connsiteX5" fmla="*/ 805218 w 1521725"/>
              <a:gd name="connsiteY5" fmla="*/ 0 h 1194179"/>
              <a:gd name="connsiteX6" fmla="*/ 0 w 1521725"/>
              <a:gd name="connsiteY6" fmla="*/ 620973 h 119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725" h="1194179">
                <a:moveTo>
                  <a:pt x="0" y="620973"/>
                </a:moveTo>
                <a:lnTo>
                  <a:pt x="450376" y="1084997"/>
                </a:lnTo>
                <a:cubicBezTo>
                  <a:pt x="568088" y="981134"/>
                  <a:pt x="617951" y="982639"/>
                  <a:pt x="559558" y="982639"/>
                </a:cubicBezTo>
                <a:lnTo>
                  <a:pt x="764274" y="1194179"/>
                </a:lnTo>
                <a:lnTo>
                  <a:pt x="1521725" y="627797"/>
                </a:lnTo>
                <a:lnTo>
                  <a:pt x="805218" y="0"/>
                </a:lnTo>
                <a:lnTo>
                  <a:pt x="0" y="620973"/>
                </a:lnTo>
                <a:close/>
              </a:path>
            </a:pathLst>
          </a:cu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Freeform 88"/>
          <p:cNvSpPr/>
          <p:nvPr/>
        </p:nvSpPr>
        <p:spPr>
          <a:xfrm>
            <a:off x="7693025" y="3595688"/>
            <a:ext cx="1112838" cy="942975"/>
          </a:xfrm>
          <a:custGeom>
            <a:avLst/>
            <a:gdLst>
              <a:gd name="connsiteX0" fmla="*/ 0 w 1112293"/>
              <a:gd name="connsiteY0" fmla="*/ 470848 h 941696"/>
              <a:gd name="connsiteX1" fmla="*/ 627797 w 1112293"/>
              <a:gd name="connsiteY1" fmla="*/ 0 h 941696"/>
              <a:gd name="connsiteX2" fmla="*/ 1057702 w 1112293"/>
              <a:gd name="connsiteY2" fmla="*/ 429905 h 941696"/>
              <a:gd name="connsiteX3" fmla="*/ 989463 w 1112293"/>
              <a:gd name="connsiteY3" fmla="*/ 511791 h 941696"/>
              <a:gd name="connsiteX4" fmla="*/ 1112293 w 1112293"/>
              <a:gd name="connsiteY4" fmla="*/ 634621 h 941696"/>
              <a:gd name="connsiteX5" fmla="*/ 723331 w 1112293"/>
              <a:gd name="connsiteY5" fmla="*/ 941696 h 941696"/>
              <a:gd name="connsiteX6" fmla="*/ 552734 w 1112293"/>
              <a:gd name="connsiteY6" fmla="*/ 791570 h 941696"/>
              <a:gd name="connsiteX7" fmla="*/ 429905 w 1112293"/>
              <a:gd name="connsiteY7" fmla="*/ 907576 h 941696"/>
              <a:gd name="connsiteX8" fmla="*/ 0 w 1112293"/>
              <a:gd name="connsiteY8" fmla="*/ 470848 h 94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93" h="941696">
                <a:moveTo>
                  <a:pt x="0" y="470848"/>
                </a:moveTo>
                <a:lnTo>
                  <a:pt x="627797" y="0"/>
                </a:lnTo>
                <a:lnTo>
                  <a:pt x="1057702" y="429905"/>
                </a:lnTo>
                <a:lnTo>
                  <a:pt x="989463" y="511791"/>
                </a:lnTo>
                <a:lnTo>
                  <a:pt x="1112293" y="634621"/>
                </a:lnTo>
                <a:lnTo>
                  <a:pt x="723331" y="941696"/>
                </a:lnTo>
                <a:lnTo>
                  <a:pt x="552734" y="791570"/>
                </a:lnTo>
                <a:lnTo>
                  <a:pt x="429905" y="907576"/>
                </a:lnTo>
                <a:lnTo>
                  <a:pt x="0" y="470848"/>
                </a:lnTo>
                <a:close/>
              </a:path>
            </a:pathLst>
          </a:cu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Freeform 89"/>
          <p:cNvSpPr/>
          <p:nvPr/>
        </p:nvSpPr>
        <p:spPr>
          <a:xfrm>
            <a:off x="6478588" y="3848100"/>
            <a:ext cx="1562100" cy="1543050"/>
          </a:xfrm>
          <a:custGeom>
            <a:avLst/>
            <a:gdLst>
              <a:gd name="connsiteX0" fmla="*/ 54591 w 1562669"/>
              <a:gd name="connsiteY0" fmla="*/ 327546 h 1542197"/>
              <a:gd name="connsiteX1" fmla="*/ 423081 w 1562669"/>
              <a:gd name="connsiteY1" fmla="*/ 0 h 1542197"/>
              <a:gd name="connsiteX2" fmla="*/ 832514 w 1562669"/>
              <a:gd name="connsiteY2" fmla="*/ 395785 h 1542197"/>
              <a:gd name="connsiteX3" fmla="*/ 1071350 w 1562669"/>
              <a:gd name="connsiteY3" fmla="*/ 177421 h 1542197"/>
              <a:gd name="connsiteX4" fmla="*/ 1562669 w 1562669"/>
              <a:gd name="connsiteY4" fmla="*/ 675564 h 1542197"/>
              <a:gd name="connsiteX5" fmla="*/ 477672 w 1562669"/>
              <a:gd name="connsiteY5" fmla="*/ 1542197 h 1542197"/>
              <a:gd name="connsiteX6" fmla="*/ 0 w 1562669"/>
              <a:gd name="connsiteY6" fmla="*/ 1119116 h 1542197"/>
              <a:gd name="connsiteX7" fmla="*/ 477672 w 1562669"/>
              <a:gd name="connsiteY7" fmla="*/ 764274 h 1542197"/>
              <a:gd name="connsiteX8" fmla="*/ 54591 w 1562669"/>
              <a:gd name="connsiteY8" fmla="*/ 327546 h 154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669" h="1542197">
                <a:moveTo>
                  <a:pt x="54591" y="327546"/>
                </a:moveTo>
                <a:lnTo>
                  <a:pt x="423081" y="0"/>
                </a:lnTo>
                <a:lnTo>
                  <a:pt x="832514" y="395785"/>
                </a:lnTo>
                <a:lnTo>
                  <a:pt x="1071350" y="177421"/>
                </a:lnTo>
                <a:lnTo>
                  <a:pt x="1562669" y="675564"/>
                </a:lnTo>
                <a:lnTo>
                  <a:pt x="477672" y="1542197"/>
                </a:lnTo>
                <a:lnTo>
                  <a:pt x="0" y="1119116"/>
                </a:lnTo>
                <a:lnTo>
                  <a:pt x="477672" y="764274"/>
                </a:lnTo>
                <a:lnTo>
                  <a:pt x="54591" y="327546"/>
                </a:lnTo>
                <a:close/>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4" name="Picture 65" descr="orb"/>
          <p:cNvPicPr>
            <a:picLocks noChangeAspect="1" noChangeArrowheads="1"/>
          </p:cNvPicPr>
          <p:nvPr/>
        </p:nvPicPr>
        <p:blipFill>
          <a:blip r:embed="rId4" cstate="print"/>
          <a:srcRect/>
          <a:stretch>
            <a:fillRect/>
          </a:stretch>
        </p:blipFill>
        <p:spPr bwMode="auto">
          <a:xfrm>
            <a:off x="6172200" y="3173413"/>
            <a:ext cx="228600" cy="331787"/>
          </a:xfrm>
          <a:prstGeom prst="rect">
            <a:avLst/>
          </a:prstGeom>
          <a:noFill/>
          <a:effectLst>
            <a:outerShdw blurRad="50800" dist="38100" dir="2700000" algn="tl" rotWithShape="0">
              <a:prstClr val="black">
                <a:alpha val="40000"/>
              </a:prstClr>
            </a:outerShdw>
          </a:effectLst>
        </p:spPr>
      </p:pic>
      <p:pic>
        <p:nvPicPr>
          <p:cNvPr id="109" name="Picture 65" descr="orb"/>
          <p:cNvPicPr>
            <a:picLocks noChangeAspect="1" noChangeArrowheads="1"/>
          </p:cNvPicPr>
          <p:nvPr/>
        </p:nvPicPr>
        <p:blipFill>
          <a:blip r:embed="rId4" cstate="print"/>
          <a:srcRect/>
          <a:stretch>
            <a:fillRect/>
          </a:stretch>
        </p:blipFill>
        <p:spPr bwMode="auto">
          <a:xfrm>
            <a:off x="6324600" y="3325813"/>
            <a:ext cx="228600" cy="331787"/>
          </a:xfrm>
          <a:prstGeom prst="rect">
            <a:avLst/>
          </a:prstGeom>
          <a:noFill/>
          <a:effectLst>
            <a:outerShdw blurRad="50800" dist="38100" dir="2700000" algn="tl" rotWithShape="0">
              <a:prstClr val="black">
                <a:alpha val="40000"/>
              </a:prstClr>
            </a:outerShdw>
          </a:effectLst>
        </p:spPr>
      </p:pic>
      <p:pic>
        <p:nvPicPr>
          <p:cNvPr id="110" name="Picture 65" descr="orb"/>
          <p:cNvPicPr>
            <a:picLocks noChangeAspect="1" noChangeArrowheads="1"/>
          </p:cNvPicPr>
          <p:nvPr/>
        </p:nvPicPr>
        <p:blipFill>
          <a:blip r:embed="rId4" cstate="print"/>
          <a:srcRect/>
          <a:stretch>
            <a:fillRect/>
          </a:stretch>
        </p:blipFill>
        <p:spPr bwMode="auto">
          <a:xfrm>
            <a:off x="6477000" y="3276600"/>
            <a:ext cx="228600" cy="331788"/>
          </a:xfrm>
          <a:prstGeom prst="rect">
            <a:avLst/>
          </a:prstGeom>
          <a:noFill/>
          <a:effectLst>
            <a:outerShdw blurRad="50800" dist="38100" dir="2700000" algn="tl" rotWithShape="0">
              <a:prstClr val="black">
                <a:alpha val="40000"/>
              </a:prstClr>
            </a:outerShdw>
          </a:effectLst>
        </p:spPr>
      </p:pic>
      <p:pic>
        <p:nvPicPr>
          <p:cNvPr id="111" name="Picture 65" descr="orb"/>
          <p:cNvPicPr>
            <a:picLocks noChangeAspect="1" noChangeArrowheads="1"/>
          </p:cNvPicPr>
          <p:nvPr/>
        </p:nvPicPr>
        <p:blipFill>
          <a:blip r:embed="rId4" cstate="print"/>
          <a:srcRect/>
          <a:stretch>
            <a:fillRect/>
          </a:stretch>
        </p:blipFill>
        <p:spPr bwMode="auto">
          <a:xfrm>
            <a:off x="6324600" y="3429000"/>
            <a:ext cx="228600" cy="331788"/>
          </a:xfrm>
          <a:prstGeom prst="rect">
            <a:avLst/>
          </a:prstGeom>
          <a:noFill/>
          <a:effectLst>
            <a:outerShdw blurRad="50800" dist="38100" dir="2700000" algn="tl" rotWithShape="0">
              <a:prstClr val="black">
                <a:alpha val="40000"/>
              </a:prstClr>
            </a:outerShdw>
          </a:effectLst>
        </p:spPr>
      </p:pic>
      <p:pic>
        <p:nvPicPr>
          <p:cNvPr id="112" name="Picture 65" descr="orb"/>
          <p:cNvPicPr>
            <a:picLocks noChangeAspect="1" noChangeArrowheads="1"/>
          </p:cNvPicPr>
          <p:nvPr/>
        </p:nvPicPr>
        <p:blipFill>
          <a:blip r:embed="rId4" cstate="print"/>
          <a:srcRect/>
          <a:stretch>
            <a:fillRect/>
          </a:stretch>
        </p:blipFill>
        <p:spPr bwMode="auto">
          <a:xfrm>
            <a:off x="6781800" y="2971800"/>
            <a:ext cx="228600" cy="331788"/>
          </a:xfrm>
          <a:prstGeom prst="rect">
            <a:avLst/>
          </a:prstGeom>
          <a:noFill/>
          <a:effectLst>
            <a:outerShdw blurRad="50800" dist="38100" dir="2700000" algn="tl" rotWithShape="0">
              <a:prstClr val="black">
                <a:alpha val="40000"/>
              </a:prstClr>
            </a:outerShdw>
          </a:effectLst>
        </p:spPr>
      </p:pic>
      <p:pic>
        <p:nvPicPr>
          <p:cNvPr id="113" name="Picture 65" descr="orb"/>
          <p:cNvPicPr>
            <a:picLocks noChangeAspect="1" noChangeArrowheads="1"/>
          </p:cNvPicPr>
          <p:nvPr/>
        </p:nvPicPr>
        <p:blipFill>
          <a:blip r:embed="rId4" cstate="print"/>
          <a:srcRect/>
          <a:stretch>
            <a:fillRect/>
          </a:stretch>
        </p:blipFill>
        <p:spPr bwMode="auto">
          <a:xfrm>
            <a:off x="5638800" y="2667000"/>
            <a:ext cx="228600" cy="331788"/>
          </a:xfrm>
          <a:prstGeom prst="rect">
            <a:avLst/>
          </a:prstGeom>
          <a:noFill/>
          <a:effectLst>
            <a:outerShdw blurRad="50800" dist="38100" dir="2700000" algn="tl" rotWithShape="0">
              <a:prstClr val="black">
                <a:alpha val="40000"/>
              </a:prstClr>
            </a:outerShdw>
          </a:effectLst>
        </p:spPr>
      </p:pic>
      <p:pic>
        <p:nvPicPr>
          <p:cNvPr id="114" name="Picture 65" descr="orb"/>
          <p:cNvPicPr>
            <a:picLocks noChangeAspect="1" noChangeArrowheads="1"/>
          </p:cNvPicPr>
          <p:nvPr/>
        </p:nvPicPr>
        <p:blipFill>
          <a:blip r:embed="rId4" cstate="print"/>
          <a:srcRect/>
          <a:stretch>
            <a:fillRect/>
          </a:stretch>
        </p:blipFill>
        <p:spPr bwMode="auto">
          <a:xfrm>
            <a:off x="6096000" y="2895600"/>
            <a:ext cx="228600" cy="331788"/>
          </a:xfrm>
          <a:prstGeom prst="rect">
            <a:avLst/>
          </a:prstGeom>
          <a:noFill/>
          <a:effectLst>
            <a:outerShdw blurRad="50800" dist="38100" dir="2700000" algn="tl" rotWithShape="0">
              <a:prstClr val="black">
                <a:alpha val="40000"/>
              </a:prstClr>
            </a:outerShdw>
          </a:effectLst>
        </p:spPr>
      </p:pic>
      <p:pic>
        <p:nvPicPr>
          <p:cNvPr id="115" name="Picture 65" descr="orb"/>
          <p:cNvPicPr>
            <a:picLocks noChangeAspect="1" noChangeArrowheads="1"/>
          </p:cNvPicPr>
          <p:nvPr/>
        </p:nvPicPr>
        <p:blipFill>
          <a:blip r:embed="rId4" cstate="print"/>
          <a:srcRect/>
          <a:stretch>
            <a:fillRect/>
          </a:stretch>
        </p:blipFill>
        <p:spPr bwMode="auto">
          <a:xfrm>
            <a:off x="6629400" y="2743200"/>
            <a:ext cx="228600" cy="331788"/>
          </a:xfrm>
          <a:prstGeom prst="rect">
            <a:avLst/>
          </a:prstGeom>
          <a:noFill/>
          <a:effectLst>
            <a:outerShdw blurRad="50800" dist="38100" dir="2700000" algn="tl" rotWithShape="0">
              <a:prstClr val="black">
                <a:alpha val="40000"/>
              </a:prstClr>
            </a:outerShdw>
          </a:effectLst>
        </p:spPr>
      </p:pic>
      <p:pic>
        <p:nvPicPr>
          <p:cNvPr id="116" name="Picture 65" descr="orb"/>
          <p:cNvPicPr>
            <a:picLocks noChangeAspect="1" noChangeArrowheads="1"/>
          </p:cNvPicPr>
          <p:nvPr/>
        </p:nvPicPr>
        <p:blipFill>
          <a:blip r:embed="rId4" cstate="print"/>
          <a:srcRect/>
          <a:stretch>
            <a:fillRect/>
          </a:stretch>
        </p:blipFill>
        <p:spPr bwMode="auto">
          <a:xfrm>
            <a:off x="5943600" y="3048000"/>
            <a:ext cx="228600" cy="331788"/>
          </a:xfrm>
          <a:prstGeom prst="rect">
            <a:avLst/>
          </a:prstGeom>
          <a:noFill/>
          <a:effectLst>
            <a:outerShdw blurRad="50800" dist="38100" dir="2700000" algn="tl" rotWithShape="0">
              <a:prstClr val="black">
                <a:alpha val="40000"/>
              </a:prstClr>
            </a:outerShdw>
          </a:effectLst>
        </p:spPr>
      </p:pic>
      <p:pic>
        <p:nvPicPr>
          <p:cNvPr id="118" name="Picture 65" descr="orb"/>
          <p:cNvPicPr>
            <a:picLocks noChangeAspect="1" noChangeArrowheads="1"/>
          </p:cNvPicPr>
          <p:nvPr/>
        </p:nvPicPr>
        <p:blipFill>
          <a:blip r:embed="rId4" cstate="print"/>
          <a:srcRect/>
          <a:stretch>
            <a:fillRect/>
          </a:stretch>
        </p:blipFill>
        <p:spPr bwMode="auto">
          <a:xfrm>
            <a:off x="6477000" y="2971800"/>
            <a:ext cx="228600" cy="331788"/>
          </a:xfrm>
          <a:prstGeom prst="rect">
            <a:avLst/>
          </a:prstGeom>
          <a:noFill/>
          <a:effectLst>
            <a:outerShdw blurRad="50800" dist="38100" dir="2700000" algn="tl" rotWithShape="0">
              <a:prstClr val="black">
                <a:alpha val="40000"/>
              </a:prstClr>
            </a:outerShdw>
          </a:effectLst>
        </p:spPr>
      </p:pic>
      <p:pic>
        <p:nvPicPr>
          <p:cNvPr id="119" name="Picture 65" descr="orb"/>
          <p:cNvPicPr>
            <a:picLocks noChangeAspect="1" noChangeArrowheads="1"/>
          </p:cNvPicPr>
          <p:nvPr/>
        </p:nvPicPr>
        <p:blipFill>
          <a:blip r:embed="rId4" cstate="print"/>
          <a:srcRect/>
          <a:stretch>
            <a:fillRect/>
          </a:stretch>
        </p:blipFill>
        <p:spPr bwMode="auto">
          <a:xfrm>
            <a:off x="6629400" y="3124200"/>
            <a:ext cx="228600" cy="331788"/>
          </a:xfrm>
          <a:prstGeom prst="rect">
            <a:avLst/>
          </a:prstGeom>
          <a:noFill/>
          <a:effectLst>
            <a:outerShdw blurRad="50800" dist="38100" dir="2700000" algn="tl" rotWithShape="0">
              <a:prstClr val="black">
                <a:alpha val="40000"/>
              </a:prstClr>
            </a:outerShdw>
          </a:effectLst>
        </p:spPr>
      </p:pic>
      <p:pic>
        <p:nvPicPr>
          <p:cNvPr id="120" name="Picture 65" descr="orb"/>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6172200" y="2286000"/>
            <a:ext cx="228600" cy="331505"/>
          </a:xfrm>
          <a:prstGeom prst="rect">
            <a:avLst/>
          </a:prstGeom>
          <a:noFill/>
          <a:effectLst>
            <a:outerShdw blurRad="50800" dist="38100" dir="2700000" algn="tl" rotWithShape="0">
              <a:prstClr val="black">
                <a:alpha val="40000"/>
              </a:prstClr>
            </a:outerShdw>
          </a:effectLst>
        </p:spPr>
      </p:pic>
      <p:pic>
        <p:nvPicPr>
          <p:cNvPr id="121" name="Picture 65" descr="orb"/>
          <p:cNvPicPr>
            <a:picLocks noChangeAspect="1" noChangeArrowheads="1"/>
          </p:cNvPicPr>
          <p:nvPr/>
        </p:nvPicPr>
        <p:blipFill>
          <a:blip r:embed="rId4" cstate="print"/>
          <a:srcRect/>
          <a:stretch>
            <a:fillRect/>
          </a:stretch>
        </p:blipFill>
        <p:spPr bwMode="auto">
          <a:xfrm>
            <a:off x="6324600" y="3048000"/>
            <a:ext cx="228600" cy="331788"/>
          </a:xfrm>
          <a:prstGeom prst="rect">
            <a:avLst/>
          </a:prstGeom>
          <a:noFill/>
          <a:effectLst>
            <a:outerShdw blurRad="50800" dist="38100" dir="2700000" algn="tl" rotWithShape="0">
              <a:prstClr val="black">
                <a:alpha val="40000"/>
              </a:prstClr>
            </a:outerShdw>
          </a:effectLst>
        </p:spPr>
      </p:pic>
      <p:pic>
        <p:nvPicPr>
          <p:cNvPr id="122" name="Picture 65" descr="orb"/>
          <p:cNvPicPr>
            <a:picLocks noChangeAspect="1" noChangeArrowheads="1"/>
          </p:cNvPicPr>
          <p:nvPr/>
        </p:nvPicPr>
        <p:blipFill>
          <a:blip r:embed="rId4" cstate="print"/>
          <a:srcRect/>
          <a:stretch>
            <a:fillRect/>
          </a:stretch>
        </p:blipFill>
        <p:spPr bwMode="auto">
          <a:xfrm>
            <a:off x="6096000" y="3276600"/>
            <a:ext cx="228600" cy="331788"/>
          </a:xfrm>
          <a:prstGeom prst="rect">
            <a:avLst/>
          </a:prstGeom>
          <a:noFill/>
          <a:effectLst>
            <a:outerShdw blurRad="50800" dist="38100" dir="2700000" algn="tl" rotWithShape="0">
              <a:prstClr val="black">
                <a:alpha val="40000"/>
              </a:prstClr>
            </a:outerShdw>
          </a:effectLst>
        </p:spPr>
      </p:pic>
      <p:pic>
        <p:nvPicPr>
          <p:cNvPr id="123" name="Picture 65" descr="orb"/>
          <p:cNvPicPr>
            <a:picLocks noChangeAspect="1" noChangeArrowheads="1"/>
          </p:cNvPicPr>
          <p:nvPr/>
        </p:nvPicPr>
        <p:blipFill>
          <a:blip r:embed="rId4" cstate="print"/>
          <a:srcRect/>
          <a:stretch>
            <a:fillRect/>
          </a:stretch>
        </p:blipFill>
        <p:spPr bwMode="auto">
          <a:xfrm>
            <a:off x="6477000" y="2743200"/>
            <a:ext cx="228600" cy="331788"/>
          </a:xfrm>
          <a:prstGeom prst="rect">
            <a:avLst/>
          </a:prstGeom>
          <a:noFill/>
          <a:effectLst>
            <a:outerShdw blurRad="50800" dist="38100" dir="2700000" algn="tl" rotWithShape="0">
              <a:prstClr val="black">
                <a:alpha val="40000"/>
              </a:prstClr>
            </a:outerShdw>
          </a:effectLst>
        </p:spPr>
      </p:pic>
      <p:pic>
        <p:nvPicPr>
          <p:cNvPr id="124" name="Picture 65" descr="orb"/>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5715000" y="2362200"/>
            <a:ext cx="228600" cy="331505"/>
          </a:xfrm>
          <a:prstGeom prst="rect">
            <a:avLst/>
          </a:prstGeom>
          <a:noFill/>
          <a:effectLst>
            <a:outerShdw blurRad="50800" dist="38100" dir="2700000" algn="tl" rotWithShape="0">
              <a:prstClr val="black">
                <a:alpha val="40000"/>
              </a:prstClr>
            </a:outerShdw>
          </a:effectLst>
        </p:spPr>
      </p:pic>
      <p:pic>
        <p:nvPicPr>
          <p:cNvPr id="125" name="Picture 65" descr="orb"/>
          <p:cNvPicPr>
            <a:picLocks noChangeAspect="1" noChangeArrowheads="1"/>
          </p:cNvPicPr>
          <p:nvPr/>
        </p:nvPicPr>
        <p:blipFill>
          <a:blip r:embed="rId4" cstate="print"/>
          <a:srcRect/>
          <a:stretch>
            <a:fillRect/>
          </a:stretch>
        </p:blipFill>
        <p:spPr bwMode="auto">
          <a:xfrm>
            <a:off x="5410200" y="2590800"/>
            <a:ext cx="228600" cy="331788"/>
          </a:xfrm>
          <a:prstGeom prst="rect">
            <a:avLst/>
          </a:prstGeom>
          <a:noFill/>
          <a:effectLst>
            <a:outerShdw blurRad="50800" dist="38100" dir="2700000" algn="tl" rotWithShape="0">
              <a:prstClr val="black">
                <a:alpha val="40000"/>
              </a:prstClr>
            </a:outerShdw>
          </a:effectLst>
        </p:spPr>
      </p:pic>
      <p:pic>
        <p:nvPicPr>
          <p:cNvPr id="127" name="Picture 65" descr="orb"/>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5943600" y="2209800"/>
            <a:ext cx="228600" cy="331505"/>
          </a:xfrm>
          <a:prstGeom prst="rect">
            <a:avLst/>
          </a:prstGeom>
          <a:noFill/>
          <a:effectLst>
            <a:outerShdw blurRad="50800" dist="38100" dir="2700000" algn="tl" rotWithShape="0">
              <a:prstClr val="black">
                <a:alpha val="40000"/>
              </a:prstClr>
            </a:outerShdw>
          </a:effectLst>
        </p:spPr>
      </p:pic>
      <p:pic>
        <p:nvPicPr>
          <p:cNvPr id="128" name="Picture 65" descr="orb"/>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6248400" y="2438400"/>
            <a:ext cx="228600" cy="331505"/>
          </a:xfrm>
          <a:prstGeom prst="rect">
            <a:avLst/>
          </a:prstGeom>
          <a:noFill/>
          <a:effectLst>
            <a:outerShdw blurRad="50800" dist="38100" dir="2700000" algn="tl" rotWithShape="0">
              <a:prstClr val="black">
                <a:alpha val="40000"/>
              </a:prstClr>
            </a:outerShdw>
          </a:effectLst>
        </p:spPr>
      </p:pic>
      <p:pic>
        <p:nvPicPr>
          <p:cNvPr id="131" name="Picture 65" descr="orb"/>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6172200" y="2590800"/>
            <a:ext cx="228600" cy="331505"/>
          </a:xfrm>
          <a:prstGeom prst="rect">
            <a:avLst/>
          </a:prstGeom>
          <a:noFill/>
          <a:effectLst>
            <a:outerShdw blurRad="50800" dist="38100" dir="2700000" algn="tl" rotWithShape="0">
              <a:prstClr val="black">
                <a:alpha val="40000"/>
              </a:prstClr>
            </a:outerShdw>
          </a:effectLst>
        </p:spPr>
      </p:pic>
      <p:sp>
        <p:nvSpPr>
          <p:cNvPr id="132" name="Oval 131"/>
          <p:cNvSpPr/>
          <p:nvPr/>
        </p:nvSpPr>
        <p:spPr>
          <a:xfrm>
            <a:off x="5867400" y="2895600"/>
            <a:ext cx="304800" cy="76200"/>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 name="Picture 4" descr="sarge"/>
          <p:cNvPicPr>
            <a:picLocks noChangeAspect="1" noChangeArrowheads="1"/>
          </p:cNvPicPr>
          <p:nvPr/>
        </p:nvPicPr>
        <p:blipFill>
          <a:blip r:embed="rId5" cstate="print"/>
          <a:srcRect/>
          <a:stretch>
            <a:fillRect/>
          </a:stretch>
        </p:blipFill>
        <p:spPr bwMode="auto">
          <a:xfrm>
            <a:off x="5943600" y="2590800"/>
            <a:ext cx="228600" cy="377825"/>
          </a:xfrm>
          <a:prstGeom prst="rect">
            <a:avLst/>
          </a:prstGeom>
          <a:noFill/>
          <a:effectLst>
            <a:outerShdw blurRad="50800" dist="38100" dir="2700000" algn="tl" rotWithShape="0">
              <a:prstClr val="black">
                <a:alpha val="40000"/>
              </a:prstClr>
            </a:outerShdw>
          </a:effectLst>
        </p:spPr>
      </p:pic>
      <p:cxnSp>
        <p:nvCxnSpPr>
          <p:cNvPr id="134" name="Straight Arrow Connector 133"/>
          <p:cNvCxnSpPr/>
          <p:nvPr/>
        </p:nvCxnSpPr>
        <p:spPr>
          <a:xfrm rot="5400000" flipH="1" flipV="1">
            <a:off x="5467350" y="2990850"/>
            <a:ext cx="457200" cy="419100"/>
          </a:xfrm>
          <a:prstGeom prst="straightConnector1">
            <a:avLst/>
          </a:prstGeom>
          <a:ln w="28575">
            <a:solidFill>
              <a:srgbClr val="FF0000">
                <a:alpha val="70000"/>
              </a:srgb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7921" name="TextBox 134"/>
          <p:cNvSpPr txBox="1">
            <a:spLocks noChangeArrowheads="1"/>
          </p:cNvSpPr>
          <p:nvPr/>
        </p:nvSpPr>
        <p:spPr bwMode="auto">
          <a:xfrm>
            <a:off x="5181600" y="3352800"/>
            <a:ext cx="531813" cy="400050"/>
          </a:xfrm>
          <a:prstGeom prst="rect">
            <a:avLst/>
          </a:prstGeom>
          <a:noFill/>
          <a:ln w="9525">
            <a:noFill/>
            <a:miter lim="800000"/>
            <a:headEnd/>
            <a:tailEnd/>
          </a:ln>
        </p:spPr>
        <p:txBody>
          <a:bodyPr wrap="none">
            <a:spAutoFit/>
          </a:bodyPr>
          <a:lstStyle/>
          <a:p>
            <a:r>
              <a:rPr lang="en-US" sz="2000">
                <a:solidFill>
                  <a:srgbClr val="FF0000"/>
                </a:solidFill>
                <a:latin typeface="Calibri" pitchFamily="34" charset="0"/>
              </a:rPr>
              <a:t>Me</a:t>
            </a:r>
          </a:p>
        </p:txBody>
      </p:sp>
      <p:pic>
        <p:nvPicPr>
          <p:cNvPr id="139" name="Picture 65" descr="orb"/>
          <p:cNvPicPr>
            <a:picLocks noChangeAspect="1" noChangeArrowheads="1"/>
          </p:cNvPicPr>
          <p:nvPr/>
        </p:nvPicPr>
        <p:blipFill>
          <a:blip r:embed="rId4" cstate="print"/>
          <a:srcRect/>
          <a:stretch>
            <a:fillRect/>
          </a:stretch>
        </p:blipFill>
        <p:spPr bwMode="auto">
          <a:xfrm>
            <a:off x="6629400" y="3200400"/>
            <a:ext cx="228600" cy="331788"/>
          </a:xfrm>
          <a:prstGeom prst="rect">
            <a:avLst/>
          </a:prstGeom>
          <a:noFill/>
          <a:effectLst>
            <a:outerShdw blurRad="50800" dist="38100" dir="2700000" algn="tl" rotWithShape="0">
              <a:prstClr val="black">
                <a:alpha val="40000"/>
              </a:prstClr>
            </a:outerShdw>
          </a:effectLst>
        </p:spPr>
      </p:pic>
      <p:pic>
        <p:nvPicPr>
          <p:cNvPr id="142" name="Picture 65" descr="orb"/>
          <p:cNvPicPr>
            <a:picLocks noChangeAspect="1" noChangeArrowheads="1"/>
          </p:cNvPicPr>
          <p:nvPr/>
        </p:nvPicPr>
        <p:blipFill>
          <a:blip r:embed="rId4" cstate="print"/>
          <a:srcRect/>
          <a:stretch>
            <a:fillRect/>
          </a:stretch>
        </p:blipFill>
        <p:spPr bwMode="auto">
          <a:xfrm>
            <a:off x="8001000" y="2667000"/>
            <a:ext cx="228600" cy="331788"/>
          </a:xfrm>
          <a:prstGeom prst="rect">
            <a:avLst/>
          </a:prstGeom>
          <a:noFill/>
          <a:effectLst>
            <a:outerShdw blurRad="50800" dist="38100" dir="2700000" algn="tl" rotWithShape="0">
              <a:prstClr val="black">
                <a:alpha val="40000"/>
              </a:prstClr>
            </a:outerShdw>
          </a:effectLst>
        </p:spPr>
      </p:pic>
      <p:pic>
        <p:nvPicPr>
          <p:cNvPr id="144" name="Picture 65" descr="orb"/>
          <p:cNvPicPr>
            <a:picLocks noChangeAspect="1" noChangeArrowheads="1"/>
          </p:cNvPicPr>
          <p:nvPr/>
        </p:nvPicPr>
        <p:blipFill>
          <a:blip r:embed="rId4" cstate="print"/>
          <a:srcRect/>
          <a:stretch>
            <a:fillRect/>
          </a:stretch>
        </p:blipFill>
        <p:spPr bwMode="auto">
          <a:xfrm>
            <a:off x="7848600" y="3276600"/>
            <a:ext cx="228600" cy="331788"/>
          </a:xfrm>
          <a:prstGeom prst="rect">
            <a:avLst/>
          </a:prstGeom>
          <a:noFill/>
          <a:effectLst>
            <a:outerShdw blurRad="50800" dist="38100" dir="2700000" algn="tl" rotWithShape="0">
              <a:prstClr val="black">
                <a:alpha val="40000"/>
              </a:prstClr>
            </a:outerShdw>
          </a:effectLst>
        </p:spPr>
      </p:pic>
      <p:pic>
        <p:nvPicPr>
          <p:cNvPr id="145" name="Picture 65" descr="orb"/>
          <p:cNvPicPr>
            <a:picLocks noChangeAspect="1" noChangeArrowheads="1"/>
          </p:cNvPicPr>
          <p:nvPr/>
        </p:nvPicPr>
        <p:blipFill>
          <a:blip r:embed="rId4" cstate="print"/>
          <a:srcRect/>
          <a:stretch>
            <a:fillRect/>
          </a:stretch>
        </p:blipFill>
        <p:spPr bwMode="auto">
          <a:xfrm>
            <a:off x="8305800" y="3810000"/>
            <a:ext cx="228600" cy="331788"/>
          </a:xfrm>
          <a:prstGeom prst="rect">
            <a:avLst/>
          </a:prstGeom>
          <a:noFill/>
          <a:effectLst>
            <a:outerShdw blurRad="50800" dist="38100" dir="2700000" algn="tl" rotWithShape="0">
              <a:prstClr val="black">
                <a:alpha val="40000"/>
              </a:prstClr>
            </a:outerShdw>
          </a:effectLst>
        </p:spPr>
      </p:pic>
      <p:pic>
        <p:nvPicPr>
          <p:cNvPr id="147" name="Picture 65" descr="orb"/>
          <p:cNvPicPr>
            <a:picLocks noChangeAspect="1" noChangeArrowheads="1"/>
          </p:cNvPicPr>
          <p:nvPr/>
        </p:nvPicPr>
        <p:blipFill>
          <a:blip r:embed="rId4" cstate="print"/>
          <a:srcRect/>
          <a:stretch>
            <a:fillRect/>
          </a:stretch>
        </p:blipFill>
        <p:spPr bwMode="auto">
          <a:xfrm>
            <a:off x="7467600" y="4191000"/>
            <a:ext cx="228600" cy="331788"/>
          </a:xfrm>
          <a:prstGeom prst="rect">
            <a:avLst/>
          </a:prstGeom>
          <a:noFill/>
          <a:effectLst>
            <a:outerShdw blurRad="50800" dist="38100" dir="2700000" algn="tl" rotWithShape="0">
              <a:prstClr val="black">
                <a:alpha val="40000"/>
              </a:prstClr>
            </a:outerShdw>
          </a:effectLst>
        </p:spPr>
      </p:pic>
      <p:pic>
        <p:nvPicPr>
          <p:cNvPr id="148" name="Picture 65" descr="orb"/>
          <p:cNvPicPr>
            <a:picLocks noChangeAspect="1" noChangeArrowheads="1"/>
          </p:cNvPicPr>
          <p:nvPr/>
        </p:nvPicPr>
        <p:blipFill>
          <a:blip r:embed="rId4" cstate="print"/>
          <a:srcRect/>
          <a:stretch>
            <a:fillRect/>
          </a:stretch>
        </p:blipFill>
        <p:spPr bwMode="auto">
          <a:xfrm>
            <a:off x="6705600" y="4724400"/>
            <a:ext cx="228600" cy="331788"/>
          </a:xfrm>
          <a:prstGeom prst="rect">
            <a:avLst/>
          </a:prstGeom>
          <a:noFill/>
          <a:effectLst>
            <a:outerShdw blurRad="50800" dist="38100" dir="2700000" algn="tl" rotWithShape="0">
              <a:prstClr val="black">
                <a:alpha val="40000"/>
              </a:prstClr>
            </a:outerShdw>
          </a:effectLst>
        </p:spPr>
      </p:pic>
      <p:pic>
        <p:nvPicPr>
          <p:cNvPr id="149" name="Picture 65" descr="orb"/>
          <p:cNvPicPr>
            <a:picLocks noChangeAspect="1" noChangeArrowheads="1"/>
          </p:cNvPicPr>
          <p:nvPr/>
        </p:nvPicPr>
        <p:blipFill>
          <a:blip r:embed="rId4" cstate="print"/>
          <a:srcRect/>
          <a:stretch>
            <a:fillRect/>
          </a:stretch>
        </p:blipFill>
        <p:spPr bwMode="auto">
          <a:xfrm>
            <a:off x="6705600" y="3962400"/>
            <a:ext cx="228600" cy="331788"/>
          </a:xfrm>
          <a:prstGeom prst="rect">
            <a:avLst/>
          </a:prstGeom>
          <a:noFill/>
          <a:effectLst>
            <a:outerShdw blurRad="50800" dist="38100" dir="2700000" algn="tl" rotWithShape="0">
              <a:prstClr val="black">
                <a:alpha val="40000"/>
              </a:prstClr>
            </a:outerShdw>
          </a:effectLst>
        </p:spPr>
      </p:pic>
      <p:sp>
        <p:nvSpPr>
          <p:cNvPr id="150" name="TextBox 149"/>
          <p:cNvSpPr txBox="1"/>
          <p:nvPr/>
        </p:nvSpPr>
        <p:spPr>
          <a:xfrm>
            <a:off x="5181600" y="1905000"/>
            <a:ext cx="1774825" cy="400050"/>
          </a:xfrm>
          <a:prstGeom prst="rect">
            <a:avLst/>
          </a:prstGeom>
          <a:noFill/>
        </p:spPr>
        <p:txBody>
          <a:bodyPr>
            <a:spAutoFit/>
          </a:bodyPr>
          <a:lstStyle/>
          <a:p>
            <a:pPr fontAlgn="auto">
              <a:spcBef>
                <a:spcPts val="0"/>
              </a:spcBef>
              <a:spcAft>
                <a:spcPts val="0"/>
              </a:spcAft>
              <a:defRPr/>
            </a:pPr>
            <a:r>
              <a:rPr lang="en-US" sz="2000" dirty="0">
                <a:solidFill>
                  <a:schemeClr val="accent6"/>
                </a:solidFill>
                <a:latin typeface="+mn-lt"/>
              </a:rPr>
              <a:t>My Interest Set</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smtClean="0"/>
              <a:t>Donnybrook: Interest Sets</a:t>
            </a:r>
          </a:p>
        </p:txBody>
      </p:sp>
      <p:sp>
        <p:nvSpPr>
          <p:cNvPr id="39938" name="Rectangle 3"/>
          <p:cNvSpPr>
            <a:spLocks noChangeArrowheads="1"/>
          </p:cNvSpPr>
          <p:nvPr/>
        </p:nvSpPr>
        <p:spPr bwMode="auto">
          <a:xfrm>
            <a:off x="457200" y="1524000"/>
            <a:ext cx="8388350" cy="1600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a:latin typeface="Calibri" pitchFamily="34" charset="0"/>
                <a:sym typeface="Symbol" pitchFamily="18" charset="2"/>
              </a:rPr>
              <a:t>How to estimate human attention?</a:t>
            </a:r>
          </a:p>
          <a:p>
            <a:pPr marL="742950" lvl="1" indent="-285750">
              <a:lnSpc>
                <a:spcPct val="90000"/>
              </a:lnSpc>
              <a:spcBef>
                <a:spcPct val="20000"/>
              </a:spcBef>
              <a:buFontTx/>
              <a:buChar char="–"/>
            </a:pPr>
            <a:r>
              <a:rPr lang="en-US" sz="2400">
                <a:latin typeface="Calibri" pitchFamily="34" charset="0"/>
                <a:sym typeface="Symbol" pitchFamily="18" charset="2"/>
              </a:rPr>
              <a:t>Attention(</a:t>
            </a:r>
            <a:r>
              <a:rPr lang="en-US" sz="2400" b="1">
                <a:latin typeface="Calibri" pitchFamily="34" charset="0"/>
                <a:sym typeface="Symbol" pitchFamily="18" charset="2"/>
              </a:rPr>
              <a:t>i</a:t>
            </a:r>
            <a:r>
              <a:rPr lang="en-US" sz="2400">
                <a:latin typeface="Calibri" pitchFamily="34" charset="0"/>
                <a:sym typeface="Symbol" pitchFamily="18" charset="2"/>
              </a:rPr>
              <a:t>) = how much I am focused on player </a:t>
            </a:r>
            <a:r>
              <a:rPr lang="en-US" sz="2400" b="1">
                <a:latin typeface="Calibri" pitchFamily="34" charset="0"/>
                <a:sym typeface="Symbol" pitchFamily="18" charset="2"/>
              </a:rPr>
              <a:t>i</a:t>
            </a:r>
          </a:p>
        </p:txBody>
      </p:sp>
      <p:grpSp>
        <p:nvGrpSpPr>
          <p:cNvPr id="39939" name="Group 4"/>
          <p:cNvGrpSpPr>
            <a:grpSpLocks/>
          </p:cNvGrpSpPr>
          <p:nvPr/>
        </p:nvGrpSpPr>
        <p:grpSpPr bwMode="auto">
          <a:xfrm>
            <a:off x="158750" y="5068888"/>
            <a:ext cx="3497263" cy="1079500"/>
            <a:chOff x="96" y="3360"/>
            <a:chExt cx="2203" cy="680"/>
          </a:xfrm>
        </p:grpSpPr>
        <p:sp>
          <p:nvSpPr>
            <p:cNvPr id="39958" name="Oval 5"/>
            <p:cNvSpPr>
              <a:spLocks noChangeArrowheads="1"/>
            </p:cNvSpPr>
            <p:nvPr/>
          </p:nvSpPr>
          <p:spPr bwMode="auto">
            <a:xfrm>
              <a:off x="96" y="3600"/>
              <a:ext cx="2112" cy="440"/>
            </a:xfrm>
            <a:prstGeom prst="ellipse">
              <a:avLst/>
            </a:prstGeom>
            <a:solidFill>
              <a:srgbClr val="FFCCCC"/>
            </a:solidFill>
            <a:ln w="9525">
              <a:noFill/>
              <a:round/>
              <a:headEnd/>
              <a:tailEnd/>
            </a:ln>
          </p:spPr>
          <p:txBody>
            <a:bodyPr wrap="none" anchor="ctr"/>
            <a:lstStyle/>
            <a:p>
              <a:endParaRPr lang="en-US">
                <a:latin typeface="Calibri" pitchFamily="34" charset="0"/>
              </a:endParaRPr>
            </a:p>
          </p:txBody>
        </p:sp>
        <p:sp>
          <p:nvSpPr>
            <p:cNvPr id="39959" name="Oval 6"/>
            <p:cNvSpPr>
              <a:spLocks noChangeArrowheads="1"/>
            </p:cNvSpPr>
            <p:nvPr/>
          </p:nvSpPr>
          <p:spPr bwMode="auto">
            <a:xfrm>
              <a:off x="576" y="3696"/>
              <a:ext cx="1152" cy="240"/>
            </a:xfrm>
            <a:prstGeom prst="ellipse">
              <a:avLst/>
            </a:prstGeom>
            <a:solidFill>
              <a:srgbClr val="FF5050"/>
            </a:solidFill>
            <a:ln w="9525">
              <a:noFill/>
              <a:round/>
              <a:headEnd/>
              <a:tailEnd/>
            </a:ln>
          </p:spPr>
          <p:txBody>
            <a:bodyPr wrap="none" anchor="ctr"/>
            <a:lstStyle/>
            <a:p>
              <a:endParaRPr lang="en-US">
                <a:latin typeface="Calibri" pitchFamily="34" charset="0"/>
              </a:endParaRPr>
            </a:p>
          </p:txBody>
        </p:sp>
        <p:sp>
          <p:nvSpPr>
            <p:cNvPr id="39960" name="Line 7"/>
            <p:cNvSpPr>
              <a:spLocks noChangeShapeType="1"/>
            </p:cNvSpPr>
            <p:nvPr/>
          </p:nvSpPr>
          <p:spPr bwMode="auto">
            <a:xfrm flipH="1">
              <a:off x="576" y="3792"/>
              <a:ext cx="528" cy="0"/>
            </a:xfrm>
            <a:prstGeom prst="line">
              <a:avLst/>
            </a:prstGeom>
            <a:noFill/>
            <a:ln w="9525">
              <a:solidFill>
                <a:schemeClr val="tx1"/>
              </a:solidFill>
              <a:round/>
              <a:headEnd/>
              <a:tailEnd/>
            </a:ln>
          </p:spPr>
          <p:txBody>
            <a:bodyPr/>
            <a:lstStyle/>
            <a:p>
              <a:endParaRPr lang="en-US"/>
            </a:p>
          </p:txBody>
        </p:sp>
        <p:sp>
          <p:nvSpPr>
            <p:cNvPr id="39961" name="Line 8"/>
            <p:cNvSpPr>
              <a:spLocks noChangeShapeType="1"/>
            </p:cNvSpPr>
            <p:nvPr/>
          </p:nvSpPr>
          <p:spPr bwMode="auto">
            <a:xfrm>
              <a:off x="1200" y="3792"/>
              <a:ext cx="864" cy="144"/>
            </a:xfrm>
            <a:prstGeom prst="line">
              <a:avLst/>
            </a:prstGeom>
            <a:noFill/>
            <a:ln w="9525">
              <a:solidFill>
                <a:schemeClr val="tx1"/>
              </a:solidFill>
              <a:round/>
              <a:headEnd/>
              <a:tailEnd/>
            </a:ln>
          </p:spPr>
          <p:txBody>
            <a:bodyPr/>
            <a:lstStyle/>
            <a:p>
              <a:endParaRPr lang="en-US"/>
            </a:p>
          </p:txBody>
        </p:sp>
        <p:pic>
          <p:nvPicPr>
            <p:cNvPr id="120842" name="Picture 10" descr="orb"/>
            <p:cNvPicPr>
              <a:picLocks noChangeAspect="1" noChangeArrowheads="1"/>
            </p:cNvPicPr>
            <p:nvPr/>
          </p:nvPicPr>
          <p:blipFill>
            <a:blip r:embed="rId4" cstate="print"/>
            <a:srcRect/>
            <a:stretch>
              <a:fillRect/>
            </a:stretch>
          </p:blipFill>
          <p:spPr bwMode="auto">
            <a:xfrm>
              <a:off x="336" y="3360"/>
              <a:ext cx="331" cy="480"/>
            </a:xfrm>
            <a:prstGeom prst="rect">
              <a:avLst/>
            </a:prstGeom>
            <a:noFill/>
            <a:effectLst>
              <a:outerShdw blurRad="76200" dir="18900000" sy="23000" kx="-1200000" algn="bl" rotWithShape="0">
                <a:prstClr val="black">
                  <a:alpha val="20000"/>
                </a:prstClr>
              </a:outerShdw>
            </a:effectLst>
          </p:spPr>
        </p:pic>
        <p:pic>
          <p:nvPicPr>
            <p:cNvPr id="120843" name="Picture 11" descr="orb"/>
            <p:cNvPicPr>
              <a:picLocks noChangeAspect="1" noChangeArrowheads="1"/>
            </p:cNvPicPr>
            <p:nvPr/>
          </p:nvPicPr>
          <p:blipFill>
            <a:blip r:embed="rId4" cstate="print"/>
            <a:srcRect/>
            <a:stretch>
              <a:fillRect/>
            </a:stretch>
          </p:blipFill>
          <p:spPr bwMode="auto">
            <a:xfrm flipH="1">
              <a:off x="1968" y="3504"/>
              <a:ext cx="331" cy="480"/>
            </a:xfrm>
            <a:prstGeom prst="rect">
              <a:avLst/>
            </a:prstGeom>
            <a:noFill/>
            <a:effectLst>
              <a:outerShdw blurRad="76200" dir="18900000" sy="23000" kx="-1200000" algn="bl" rotWithShape="0">
                <a:prstClr val="black">
                  <a:alpha val="20000"/>
                </a:prstClr>
              </a:outerShdw>
            </a:effectLst>
          </p:spPr>
        </p:pic>
        <p:sp>
          <p:nvSpPr>
            <p:cNvPr id="39964" name="Text Box 12"/>
            <p:cNvSpPr txBox="1">
              <a:spLocks noChangeArrowheads="1"/>
            </p:cNvSpPr>
            <p:nvPr/>
          </p:nvSpPr>
          <p:spPr bwMode="auto">
            <a:xfrm>
              <a:off x="768" y="3744"/>
              <a:ext cx="236" cy="212"/>
            </a:xfrm>
            <a:prstGeom prst="rect">
              <a:avLst/>
            </a:prstGeom>
            <a:noFill/>
            <a:ln w="9525">
              <a:noFill/>
              <a:miter lim="800000"/>
              <a:headEnd/>
              <a:tailEnd/>
            </a:ln>
          </p:spPr>
          <p:txBody>
            <a:bodyPr wrap="none">
              <a:spAutoFit/>
            </a:bodyPr>
            <a:lstStyle/>
            <a:p>
              <a:r>
                <a:rPr lang="en-US" sz="1600">
                  <a:latin typeface="Calibri" pitchFamily="34" charset="0"/>
                </a:rPr>
                <a:t>d</a:t>
              </a:r>
              <a:r>
                <a:rPr lang="en-US" sz="1600" baseline="-25000">
                  <a:latin typeface="Calibri" pitchFamily="34" charset="0"/>
                </a:rPr>
                <a:t>1</a:t>
              </a:r>
            </a:p>
          </p:txBody>
        </p:sp>
        <p:sp>
          <p:nvSpPr>
            <p:cNvPr id="39965" name="Text Box 13"/>
            <p:cNvSpPr txBox="1">
              <a:spLocks noChangeArrowheads="1"/>
            </p:cNvSpPr>
            <p:nvPr/>
          </p:nvSpPr>
          <p:spPr bwMode="auto">
            <a:xfrm>
              <a:off x="1776" y="3696"/>
              <a:ext cx="236" cy="212"/>
            </a:xfrm>
            <a:prstGeom prst="rect">
              <a:avLst/>
            </a:prstGeom>
            <a:noFill/>
            <a:ln w="9525">
              <a:noFill/>
              <a:miter lim="800000"/>
              <a:headEnd/>
              <a:tailEnd/>
            </a:ln>
          </p:spPr>
          <p:txBody>
            <a:bodyPr wrap="none">
              <a:spAutoFit/>
            </a:bodyPr>
            <a:lstStyle/>
            <a:p>
              <a:r>
                <a:rPr lang="en-US" sz="1600">
                  <a:latin typeface="Calibri" pitchFamily="34" charset="0"/>
                </a:rPr>
                <a:t>d</a:t>
              </a:r>
              <a:r>
                <a:rPr lang="en-US" sz="1600" baseline="-25000">
                  <a:latin typeface="Calibri" pitchFamily="34" charset="0"/>
                </a:rPr>
                <a:t>2</a:t>
              </a:r>
            </a:p>
          </p:txBody>
        </p:sp>
      </p:grpSp>
      <p:grpSp>
        <p:nvGrpSpPr>
          <p:cNvPr id="39940" name="Group 14"/>
          <p:cNvGrpSpPr>
            <a:grpSpLocks/>
          </p:cNvGrpSpPr>
          <p:nvPr/>
        </p:nvGrpSpPr>
        <p:grpSpPr bwMode="auto">
          <a:xfrm>
            <a:off x="3816350" y="4306888"/>
            <a:ext cx="2303463" cy="2057400"/>
            <a:chOff x="2238" y="2742"/>
            <a:chExt cx="1451" cy="1296"/>
          </a:xfrm>
        </p:grpSpPr>
        <p:pic>
          <p:nvPicPr>
            <p:cNvPr id="39948" name="Picture 15" descr="sarge"/>
            <p:cNvPicPr>
              <a:picLocks noChangeAspect="1" noChangeArrowheads="1"/>
            </p:cNvPicPr>
            <p:nvPr/>
          </p:nvPicPr>
          <p:blipFill>
            <a:blip r:embed="rId5" cstate="print"/>
            <a:srcRect/>
            <a:stretch>
              <a:fillRect/>
            </a:stretch>
          </p:blipFill>
          <p:spPr bwMode="auto">
            <a:xfrm>
              <a:off x="3426" y="3174"/>
              <a:ext cx="263" cy="435"/>
            </a:xfrm>
            <a:prstGeom prst="rect">
              <a:avLst/>
            </a:prstGeom>
            <a:noFill/>
            <a:ln w="9525">
              <a:noFill/>
              <a:miter lim="800000"/>
              <a:headEnd/>
              <a:tailEnd/>
            </a:ln>
          </p:spPr>
        </p:pic>
        <p:pic>
          <p:nvPicPr>
            <p:cNvPr id="39949" name="Picture 16" descr="orb"/>
            <p:cNvPicPr>
              <a:picLocks noChangeAspect="1" noChangeArrowheads="1"/>
            </p:cNvPicPr>
            <p:nvPr/>
          </p:nvPicPr>
          <p:blipFill>
            <a:blip r:embed="rId4" cstate="print"/>
            <a:srcRect/>
            <a:stretch>
              <a:fillRect/>
            </a:stretch>
          </p:blipFill>
          <p:spPr bwMode="auto">
            <a:xfrm>
              <a:off x="2238" y="2842"/>
              <a:ext cx="331" cy="480"/>
            </a:xfrm>
            <a:prstGeom prst="rect">
              <a:avLst/>
            </a:prstGeom>
            <a:noFill/>
            <a:ln w="9525">
              <a:noFill/>
              <a:miter lim="800000"/>
              <a:headEnd/>
              <a:tailEnd/>
            </a:ln>
          </p:spPr>
        </p:pic>
        <p:pic>
          <p:nvPicPr>
            <p:cNvPr id="39950" name="Picture 17" descr="orb"/>
            <p:cNvPicPr>
              <a:picLocks noChangeAspect="1" noChangeArrowheads="1"/>
            </p:cNvPicPr>
            <p:nvPr/>
          </p:nvPicPr>
          <p:blipFill>
            <a:blip r:embed="rId4" cstate="print"/>
            <a:srcRect/>
            <a:stretch>
              <a:fillRect/>
            </a:stretch>
          </p:blipFill>
          <p:spPr bwMode="auto">
            <a:xfrm>
              <a:off x="2754" y="3558"/>
              <a:ext cx="331" cy="480"/>
            </a:xfrm>
            <a:prstGeom prst="rect">
              <a:avLst/>
            </a:prstGeom>
            <a:noFill/>
            <a:ln w="9525">
              <a:noFill/>
              <a:miter lim="800000"/>
              <a:headEnd/>
              <a:tailEnd/>
            </a:ln>
          </p:spPr>
        </p:pic>
        <p:sp>
          <p:nvSpPr>
            <p:cNvPr id="39951" name="Line 18"/>
            <p:cNvSpPr>
              <a:spLocks noChangeShapeType="1"/>
            </p:cNvSpPr>
            <p:nvPr/>
          </p:nvSpPr>
          <p:spPr bwMode="auto">
            <a:xfrm flipH="1" flipV="1">
              <a:off x="2272" y="2742"/>
              <a:ext cx="1147" cy="452"/>
            </a:xfrm>
            <a:prstGeom prst="line">
              <a:avLst/>
            </a:prstGeom>
            <a:noFill/>
            <a:ln w="28575">
              <a:solidFill>
                <a:schemeClr val="tx1"/>
              </a:solidFill>
              <a:round/>
              <a:headEnd/>
              <a:tailEnd/>
            </a:ln>
          </p:spPr>
          <p:txBody>
            <a:bodyPr/>
            <a:lstStyle/>
            <a:p>
              <a:endParaRPr lang="en-US"/>
            </a:p>
          </p:txBody>
        </p:sp>
        <p:sp>
          <p:nvSpPr>
            <p:cNvPr id="39952" name="Line 19"/>
            <p:cNvSpPr>
              <a:spLocks noChangeShapeType="1"/>
            </p:cNvSpPr>
            <p:nvPr/>
          </p:nvSpPr>
          <p:spPr bwMode="auto">
            <a:xfrm flipH="1" flipV="1">
              <a:off x="2501" y="3117"/>
              <a:ext cx="916" cy="82"/>
            </a:xfrm>
            <a:prstGeom prst="line">
              <a:avLst/>
            </a:prstGeom>
            <a:noFill/>
            <a:ln w="28575">
              <a:solidFill>
                <a:srgbClr val="0000CC"/>
              </a:solidFill>
              <a:round/>
              <a:headEnd/>
              <a:tailEnd/>
            </a:ln>
          </p:spPr>
          <p:txBody>
            <a:bodyPr/>
            <a:lstStyle/>
            <a:p>
              <a:endParaRPr lang="en-US"/>
            </a:p>
          </p:txBody>
        </p:sp>
        <p:sp>
          <p:nvSpPr>
            <p:cNvPr id="39953" name="Line 20"/>
            <p:cNvSpPr>
              <a:spLocks noChangeShapeType="1"/>
            </p:cNvSpPr>
            <p:nvPr/>
          </p:nvSpPr>
          <p:spPr bwMode="auto">
            <a:xfrm flipH="1">
              <a:off x="2986" y="3197"/>
              <a:ext cx="431" cy="608"/>
            </a:xfrm>
            <a:prstGeom prst="line">
              <a:avLst/>
            </a:prstGeom>
            <a:noFill/>
            <a:ln w="28575">
              <a:solidFill>
                <a:srgbClr val="66CCFF"/>
              </a:solidFill>
              <a:round/>
              <a:headEnd/>
              <a:tailEnd/>
            </a:ln>
          </p:spPr>
          <p:txBody>
            <a:bodyPr/>
            <a:lstStyle/>
            <a:p>
              <a:endParaRPr lang="en-US"/>
            </a:p>
          </p:txBody>
        </p:sp>
        <p:sp>
          <p:nvSpPr>
            <p:cNvPr id="39954" name="Freeform 21"/>
            <p:cNvSpPr>
              <a:spLocks/>
            </p:cNvSpPr>
            <p:nvPr/>
          </p:nvSpPr>
          <p:spPr bwMode="auto">
            <a:xfrm>
              <a:off x="3086" y="3084"/>
              <a:ext cx="166" cy="324"/>
            </a:xfrm>
            <a:custGeom>
              <a:avLst/>
              <a:gdLst>
                <a:gd name="T0" fmla="*/ 40 w 166"/>
                <a:gd name="T1" fmla="*/ 0 h 324"/>
                <a:gd name="T2" fmla="*/ 4 w 166"/>
                <a:gd name="T3" fmla="*/ 138 h 324"/>
                <a:gd name="T4" fmla="*/ 64 w 166"/>
                <a:gd name="T5" fmla="*/ 264 h 324"/>
                <a:gd name="T6" fmla="*/ 166 w 166"/>
                <a:gd name="T7" fmla="*/ 324 h 324"/>
                <a:gd name="T8" fmla="*/ 0 60000 65536"/>
                <a:gd name="T9" fmla="*/ 0 60000 65536"/>
                <a:gd name="T10" fmla="*/ 0 60000 65536"/>
                <a:gd name="T11" fmla="*/ 0 60000 65536"/>
                <a:gd name="T12" fmla="*/ 0 w 166"/>
                <a:gd name="T13" fmla="*/ 0 h 324"/>
                <a:gd name="T14" fmla="*/ 166 w 166"/>
                <a:gd name="T15" fmla="*/ 324 h 324"/>
              </a:gdLst>
              <a:ahLst/>
              <a:cxnLst>
                <a:cxn ang="T8">
                  <a:pos x="T0" y="T1"/>
                </a:cxn>
                <a:cxn ang="T9">
                  <a:pos x="T2" y="T3"/>
                </a:cxn>
                <a:cxn ang="T10">
                  <a:pos x="T4" y="T5"/>
                </a:cxn>
                <a:cxn ang="T11">
                  <a:pos x="T6" y="T7"/>
                </a:cxn>
              </a:cxnLst>
              <a:rect l="T12" t="T13" r="T14" b="T15"/>
              <a:pathLst>
                <a:path w="166" h="324">
                  <a:moveTo>
                    <a:pt x="40" y="0"/>
                  </a:moveTo>
                  <a:cubicBezTo>
                    <a:pt x="20" y="47"/>
                    <a:pt x="0" y="94"/>
                    <a:pt x="4" y="138"/>
                  </a:cubicBezTo>
                  <a:cubicBezTo>
                    <a:pt x="8" y="182"/>
                    <a:pt x="37" y="233"/>
                    <a:pt x="64" y="264"/>
                  </a:cubicBezTo>
                  <a:cubicBezTo>
                    <a:pt x="91" y="295"/>
                    <a:pt x="128" y="309"/>
                    <a:pt x="166" y="324"/>
                  </a:cubicBezTo>
                </a:path>
              </a:pathLst>
            </a:custGeom>
            <a:noFill/>
            <a:ln w="19050">
              <a:solidFill>
                <a:srgbClr val="66CCFF"/>
              </a:solidFill>
              <a:round/>
              <a:headEnd/>
              <a:tailEnd/>
            </a:ln>
          </p:spPr>
          <p:txBody>
            <a:bodyPr/>
            <a:lstStyle/>
            <a:p>
              <a:endParaRPr lang="en-US">
                <a:latin typeface="Calibri" pitchFamily="34" charset="0"/>
              </a:endParaRPr>
            </a:p>
          </p:txBody>
        </p:sp>
        <p:sp>
          <p:nvSpPr>
            <p:cNvPr id="39955" name="Freeform 22"/>
            <p:cNvSpPr>
              <a:spLocks/>
            </p:cNvSpPr>
            <p:nvPr/>
          </p:nvSpPr>
          <p:spPr bwMode="auto">
            <a:xfrm>
              <a:off x="2793" y="2970"/>
              <a:ext cx="33" cy="174"/>
            </a:xfrm>
            <a:custGeom>
              <a:avLst/>
              <a:gdLst>
                <a:gd name="T0" fmla="*/ 33 w 33"/>
                <a:gd name="T1" fmla="*/ 0 h 174"/>
                <a:gd name="T2" fmla="*/ 3 w 33"/>
                <a:gd name="T3" fmla="*/ 72 h 174"/>
                <a:gd name="T4" fmla="*/ 15 w 33"/>
                <a:gd name="T5" fmla="*/ 174 h 174"/>
                <a:gd name="T6" fmla="*/ 0 60000 65536"/>
                <a:gd name="T7" fmla="*/ 0 60000 65536"/>
                <a:gd name="T8" fmla="*/ 0 60000 65536"/>
                <a:gd name="T9" fmla="*/ 0 w 33"/>
                <a:gd name="T10" fmla="*/ 0 h 174"/>
                <a:gd name="T11" fmla="*/ 33 w 33"/>
                <a:gd name="T12" fmla="*/ 174 h 174"/>
              </a:gdLst>
              <a:ahLst/>
              <a:cxnLst>
                <a:cxn ang="T6">
                  <a:pos x="T0" y="T1"/>
                </a:cxn>
                <a:cxn ang="T7">
                  <a:pos x="T2" y="T3"/>
                </a:cxn>
                <a:cxn ang="T8">
                  <a:pos x="T4" y="T5"/>
                </a:cxn>
              </a:cxnLst>
              <a:rect l="T9" t="T10" r="T11" b="T12"/>
              <a:pathLst>
                <a:path w="33" h="174">
                  <a:moveTo>
                    <a:pt x="33" y="0"/>
                  </a:moveTo>
                  <a:cubicBezTo>
                    <a:pt x="19" y="21"/>
                    <a:pt x="6" y="43"/>
                    <a:pt x="3" y="72"/>
                  </a:cubicBezTo>
                  <a:cubicBezTo>
                    <a:pt x="0" y="101"/>
                    <a:pt x="7" y="137"/>
                    <a:pt x="15" y="174"/>
                  </a:cubicBezTo>
                </a:path>
              </a:pathLst>
            </a:custGeom>
            <a:noFill/>
            <a:ln w="19050">
              <a:solidFill>
                <a:srgbClr val="0000CC"/>
              </a:solidFill>
              <a:round/>
              <a:headEnd/>
              <a:tailEnd/>
            </a:ln>
          </p:spPr>
          <p:txBody>
            <a:bodyPr/>
            <a:lstStyle/>
            <a:p>
              <a:endParaRPr lang="en-US">
                <a:latin typeface="Calibri" pitchFamily="34" charset="0"/>
              </a:endParaRPr>
            </a:p>
          </p:txBody>
        </p:sp>
        <p:sp>
          <p:nvSpPr>
            <p:cNvPr id="39956" name="Text Box 23"/>
            <p:cNvSpPr txBox="1">
              <a:spLocks noChangeArrowheads="1"/>
            </p:cNvSpPr>
            <p:nvPr/>
          </p:nvSpPr>
          <p:spPr bwMode="auto">
            <a:xfrm>
              <a:off x="2600" y="2912"/>
              <a:ext cx="236" cy="212"/>
            </a:xfrm>
            <a:prstGeom prst="rect">
              <a:avLst/>
            </a:prstGeom>
            <a:noFill/>
            <a:ln w="9525">
              <a:noFill/>
              <a:miter lim="800000"/>
              <a:headEnd/>
              <a:tailEnd/>
            </a:ln>
          </p:spPr>
          <p:txBody>
            <a:bodyPr wrap="none">
              <a:spAutoFit/>
            </a:bodyPr>
            <a:lstStyle/>
            <a:p>
              <a:r>
                <a:rPr lang="el-GR" sz="1600">
                  <a:latin typeface="Calibri" pitchFamily="34" charset="0"/>
                  <a:cs typeface="Arial" charset="0"/>
                </a:rPr>
                <a:t>θ</a:t>
              </a:r>
              <a:r>
                <a:rPr lang="en-US" sz="1600" baseline="-25000">
                  <a:latin typeface="Calibri" pitchFamily="34" charset="0"/>
                  <a:cs typeface="Arial" charset="0"/>
                </a:rPr>
                <a:t>1</a:t>
              </a:r>
              <a:endParaRPr lang="el-GR" sz="1600" baseline="-25000">
                <a:latin typeface="Calibri" pitchFamily="34" charset="0"/>
                <a:cs typeface="Arial" charset="0"/>
              </a:endParaRPr>
            </a:p>
          </p:txBody>
        </p:sp>
        <p:sp>
          <p:nvSpPr>
            <p:cNvPr id="39957" name="Text Box 24"/>
            <p:cNvSpPr txBox="1">
              <a:spLocks noChangeArrowheads="1"/>
            </p:cNvSpPr>
            <p:nvPr/>
          </p:nvSpPr>
          <p:spPr bwMode="auto">
            <a:xfrm>
              <a:off x="2966" y="3254"/>
              <a:ext cx="236" cy="212"/>
            </a:xfrm>
            <a:prstGeom prst="rect">
              <a:avLst/>
            </a:prstGeom>
            <a:noFill/>
            <a:ln w="9525">
              <a:noFill/>
              <a:miter lim="800000"/>
              <a:headEnd/>
              <a:tailEnd/>
            </a:ln>
          </p:spPr>
          <p:txBody>
            <a:bodyPr wrap="none">
              <a:spAutoFit/>
            </a:bodyPr>
            <a:lstStyle/>
            <a:p>
              <a:r>
                <a:rPr lang="el-GR" sz="1600">
                  <a:latin typeface="Calibri" pitchFamily="34" charset="0"/>
                  <a:cs typeface="Arial" charset="0"/>
                </a:rPr>
                <a:t>θ</a:t>
              </a:r>
              <a:r>
                <a:rPr lang="en-US" sz="1600" baseline="-25000">
                  <a:latin typeface="Calibri" pitchFamily="34" charset="0"/>
                  <a:cs typeface="Arial" charset="0"/>
                </a:rPr>
                <a:t>2</a:t>
              </a:r>
              <a:endParaRPr lang="el-GR" sz="1600" baseline="-25000">
                <a:latin typeface="Calibri" pitchFamily="34" charset="0"/>
                <a:cs typeface="Arial" charset="0"/>
              </a:endParaRPr>
            </a:p>
          </p:txBody>
        </p:sp>
      </p:grpSp>
      <p:pic>
        <p:nvPicPr>
          <p:cNvPr id="120890" name="intrec2.avi">
            <a:hlinkClick r:id="" action="ppaction://media"/>
          </p:cNvPr>
          <p:cNvPicPr>
            <a:picLocks noGrp="1" noRot="1" noChangeAspect="1" noChangeArrowheads="1"/>
          </p:cNvPicPr>
          <p:nvPr>
            <p:ph idx="1"/>
            <a:videoFile r:link="rId1"/>
          </p:nvPr>
        </p:nvPicPr>
        <p:blipFill>
          <a:blip r:embed="rId6" cstate="print"/>
          <a:srcRect/>
          <a:stretch>
            <a:fillRect/>
          </a:stretch>
        </p:blipFill>
        <p:spPr>
          <a:xfrm>
            <a:off x="6391275" y="4240213"/>
            <a:ext cx="2200275" cy="1885950"/>
          </a:xfrm>
        </p:spPr>
      </p:pic>
      <p:grpSp>
        <p:nvGrpSpPr>
          <p:cNvPr id="4" name="Group 56"/>
          <p:cNvGrpSpPr>
            <a:grpSpLocks/>
          </p:cNvGrpSpPr>
          <p:nvPr/>
        </p:nvGrpSpPr>
        <p:grpSpPr bwMode="auto">
          <a:xfrm>
            <a:off x="539750" y="2782887"/>
            <a:ext cx="8153400" cy="1219200"/>
            <a:chOff x="432" y="2016"/>
            <a:chExt cx="5136" cy="768"/>
          </a:xfrm>
          <a:solidFill>
            <a:srgbClr val="CCFFFF"/>
          </a:solidFill>
          <a:effectLst>
            <a:outerShdw blurRad="50800" dist="38100" dir="2700000" algn="tl" rotWithShape="0">
              <a:prstClr val="black">
                <a:alpha val="40000"/>
              </a:prstClr>
            </a:outerShdw>
          </a:effectLst>
        </p:grpSpPr>
        <p:sp>
          <p:nvSpPr>
            <p:cNvPr id="120879" name="Rectangle 47"/>
            <p:cNvSpPr>
              <a:spLocks noChangeArrowheads="1"/>
            </p:cNvSpPr>
            <p:nvPr/>
          </p:nvSpPr>
          <p:spPr bwMode="auto">
            <a:xfrm>
              <a:off x="432" y="2016"/>
              <a:ext cx="5136" cy="768"/>
            </a:xfrm>
            <a:prstGeom prst="rect">
              <a:avLst/>
            </a:prstGeom>
            <a:grp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120871" name="Text Box 39"/>
            <p:cNvSpPr txBox="1">
              <a:spLocks noChangeArrowheads="1"/>
            </p:cNvSpPr>
            <p:nvPr/>
          </p:nvSpPr>
          <p:spPr bwMode="auto">
            <a:xfrm>
              <a:off x="480" y="2016"/>
              <a:ext cx="1163" cy="291"/>
            </a:xfrm>
            <a:prstGeom prst="rect">
              <a:avLst/>
            </a:prstGeom>
            <a:grpFill/>
            <a:ln w="9525">
              <a:noFill/>
              <a:miter lim="800000"/>
              <a:headEnd/>
              <a:tailEnd/>
            </a:ln>
            <a:effectLst/>
          </p:spPr>
          <p:txBody>
            <a:bodyPr wrap="none">
              <a:spAutoFit/>
            </a:bodyPr>
            <a:lstStyle/>
            <a:p>
              <a:pPr fontAlgn="auto">
                <a:spcBef>
                  <a:spcPts val="0"/>
                </a:spcBef>
                <a:spcAft>
                  <a:spcPts val="0"/>
                </a:spcAft>
                <a:defRPr/>
              </a:pPr>
              <a:r>
                <a:rPr lang="en-US" sz="2400" dirty="0">
                  <a:latin typeface="+mn-lt"/>
                </a:rPr>
                <a:t>Attention(</a:t>
              </a:r>
              <a:r>
                <a:rPr lang="en-US" sz="2400" b="1" dirty="0">
                  <a:latin typeface="+mn-lt"/>
                </a:rPr>
                <a:t>i</a:t>
              </a:r>
              <a:r>
                <a:rPr lang="en-US" sz="2400" dirty="0">
                  <a:latin typeface="+mn-lt"/>
                </a:rPr>
                <a:t>) =</a:t>
              </a:r>
            </a:p>
          </p:txBody>
        </p:sp>
        <p:sp>
          <p:nvSpPr>
            <p:cNvPr id="120872" name="Text Box 40"/>
            <p:cNvSpPr txBox="1">
              <a:spLocks noChangeArrowheads="1"/>
            </p:cNvSpPr>
            <p:nvPr/>
          </p:nvSpPr>
          <p:spPr bwMode="auto">
            <a:xfrm>
              <a:off x="768" y="2400"/>
              <a:ext cx="1004" cy="291"/>
            </a:xfrm>
            <a:prstGeom prst="rect">
              <a:avLst/>
            </a:prstGeom>
            <a:grpFill/>
            <a:ln w="9525">
              <a:noFill/>
              <a:miter lim="800000"/>
              <a:headEnd/>
              <a:tailEnd/>
            </a:ln>
            <a:effectLst/>
          </p:spPr>
          <p:txBody>
            <a:bodyPr wrap="none">
              <a:spAutoFit/>
            </a:bodyPr>
            <a:lstStyle/>
            <a:p>
              <a:pPr fontAlgn="auto">
                <a:spcBef>
                  <a:spcPts val="0"/>
                </a:spcBef>
                <a:spcAft>
                  <a:spcPts val="0"/>
                </a:spcAft>
                <a:defRPr/>
              </a:pPr>
              <a:r>
                <a:rPr lang="en-US" sz="2400" dirty="0" err="1">
                  <a:latin typeface="+mn-lt"/>
                </a:rPr>
                <a:t>f</a:t>
              </a:r>
              <a:r>
                <a:rPr lang="en-US" sz="2800" baseline="-25000" dirty="0" err="1">
                  <a:latin typeface="+mn-lt"/>
                </a:rPr>
                <a:t>proximity</a:t>
              </a:r>
              <a:r>
                <a:rPr lang="en-US" sz="2400" dirty="0">
                  <a:latin typeface="+mn-lt"/>
                </a:rPr>
                <a:t>(</a:t>
              </a:r>
              <a:r>
                <a:rPr lang="en-US" sz="2400" dirty="0" err="1">
                  <a:latin typeface="+mn-lt"/>
                </a:rPr>
                <a:t>d</a:t>
              </a:r>
              <a:r>
                <a:rPr lang="en-US" sz="2400" baseline="-25000" dirty="0" err="1">
                  <a:latin typeface="+mn-lt"/>
                </a:rPr>
                <a:t>i</a:t>
              </a:r>
              <a:r>
                <a:rPr lang="en-US" sz="2400" dirty="0">
                  <a:latin typeface="+mn-lt"/>
                </a:rPr>
                <a:t>)</a:t>
              </a:r>
            </a:p>
          </p:txBody>
        </p:sp>
        <p:sp>
          <p:nvSpPr>
            <p:cNvPr id="120873" name="Text Box 41"/>
            <p:cNvSpPr txBox="1">
              <a:spLocks noChangeArrowheads="1"/>
            </p:cNvSpPr>
            <p:nvPr/>
          </p:nvSpPr>
          <p:spPr bwMode="auto">
            <a:xfrm>
              <a:off x="2640" y="2400"/>
              <a:ext cx="653" cy="291"/>
            </a:xfrm>
            <a:prstGeom prst="rect">
              <a:avLst/>
            </a:prstGeom>
            <a:grpFill/>
            <a:ln w="9525">
              <a:noFill/>
              <a:miter lim="800000"/>
              <a:headEnd/>
              <a:tailEnd/>
            </a:ln>
            <a:effectLst/>
          </p:spPr>
          <p:txBody>
            <a:bodyPr wrap="none">
              <a:spAutoFit/>
            </a:bodyPr>
            <a:lstStyle/>
            <a:p>
              <a:pPr fontAlgn="auto">
                <a:spcBef>
                  <a:spcPts val="0"/>
                </a:spcBef>
                <a:spcAft>
                  <a:spcPts val="0"/>
                </a:spcAft>
                <a:defRPr/>
              </a:pPr>
              <a:r>
                <a:rPr lang="en-US" sz="2400" dirty="0" err="1">
                  <a:latin typeface="+mn-lt"/>
                </a:rPr>
                <a:t>f</a:t>
              </a:r>
              <a:r>
                <a:rPr lang="en-US" sz="2800" baseline="-25000" dirty="0" err="1">
                  <a:latin typeface="+mn-lt"/>
                </a:rPr>
                <a:t>aim</a:t>
              </a:r>
              <a:r>
                <a:rPr lang="en-US" sz="2400" dirty="0">
                  <a:latin typeface="+mn-lt"/>
                </a:rPr>
                <a:t>(</a:t>
              </a:r>
              <a:r>
                <a:rPr lang="el-GR" sz="2400" dirty="0">
                  <a:latin typeface="+mn-lt"/>
                </a:rPr>
                <a:t>θ</a:t>
              </a:r>
              <a:r>
                <a:rPr lang="en-US" sz="2400" baseline="-25000" dirty="0" err="1">
                  <a:latin typeface="+mn-lt"/>
                </a:rPr>
                <a:t>i</a:t>
              </a:r>
              <a:r>
                <a:rPr lang="en-US" sz="2400" dirty="0">
                  <a:latin typeface="+mn-lt"/>
                </a:rPr>
                <a:t>)</a:t>
              </a:r>
            </a:p>
          </p:txBody>
        </p:sp>
        <p:sp>
          <p:nvSpPr>
            <p:cNvPr id="120874" name="Text Box 42"/>
            <p:cNvSpPr txBox="1">
              <a:spLocks noChangeArrowheads="1"/>
            </p:cNvSpPr>
            <p:nvPr/>
          </p:nvSpPr>
          <p:spPr bwMode="auto">
            <a:xfrm>
              <a:off x="3792" y="2400"/>
              <a:ext cx="1572" cy="291"/>
            </a:xfrm>
            <a:prstGeom prst="rect">
              <a:avLst/>
            </a:prstGeom>
            <a:grpFill/>
            <a:ln w="9525">
              <a:noFill/>
              <a:miter lim="800000"/>
              <a:headEnd/>
              <a:tailEnd/>
            </a:ln>
            <a:effectLst/>
          </p:spPr>
          <p:txBody>
            <a:bodyPr wrap="none">
              <a:spAutoFit/>
            </a:bodyPr>
            <a:lstStyle/>
            <a:p>
              <a:pPr fontAlgn="auto">
                <a:spcBef>
                  <a:spcPts val="0"/>
                </a:spcBef>
                <a:spcAft>
                  <a:spcPts val="0"/>
                </a:spcAft>
                <a:defRPr/>
              </a:pPr>
              <a:r>
                <a:rPr lang="en-US" sz="2400" dirty="0" err="1">
                  <a:latin typeface="+mn-lt"/>
                </a:rPr>
                <a:t>f</a:t>
              </a:r>
              <a:r>
                <a:rPr lang="en-US" sz="2800" baseline="-25000" dirty="0" err="1">
                  <a:latin typeface="+mn-lt"/>
                </a:rPr>
                <a:t>interaction-recency</a:t>
              </a:r>
              <a:r>
                <a:rPr lang="en-US" sz="2400" dirty="0">
                  <a:latin typeface="+mn-lt"/>
                </a:rPr>
                <a:t>(</a:t>
              </a:r>
              <a:r>
                <a:rPr lang="en-US" sz="2400" dirty="0" err="1">
                  <a:latin typeface="+mn-lt"/>
                </a:rPr>
                <a:t>t</a:t>
              </a:r>
              <a:r>
                <a:rPr lang="en-US" sz="2400" baseline="-25000" dirty="0" err="1">
                  <a:latin typeface="+mn-lt"/>
                </a:rPr>
                <a:t>i</a:t>
              </a:r>
              <a:r>
                <a:rPr lang="en-US" sz="2400" dirty="0">
                  <a:latin typeface="+mn-lt"/>
                </a:rPr>
                <a:t>)</a:t>
              </a:r>
            </a:p>
          </p:txBody>
        </p:sp>
        <p:sp>
          <p:nvSpPr>
            <p:cNvPr id="120876" name="Text Box 44"/>
            <p:cNvSpPr txBox="1">
              <a:spLocks noChangeArrowheads="1"/>
            </p:cNvSpPr>
            <p:nvPr/>
          </p:nvSpPr>
          <p:spPr bwMode="auto">
            <a:xfrm>
              <a:off x="2112" y="2400"/>
              <a:ext cx="228" cy="288"/>
            </a:xfrm>
            <a:prstGeom prst="rect">
              <a:avLst/>
            </a:prstGeom>
            <a:grpFill/>
            <a:ln w="9525">
              <a:noFill/>
              <a:miter lim="800000"/>
              <a:headEnd/>
              <a:tailEnd/>
            </a:ln>
            <a:effectLst/>
          </p:spPr>
          <p:txBody>
            <a:bodyPr wrap="none">
              <a:spAutoFit/>
            </a:bodyPr>
            <a:lstStyle/>
            <a:p>
              <a:pPr fontAlgn="auto">
                <a:spcBef>
                  <a:spcPts val="0"/>
                </a:spcBef>
                <a:spcAft>
                  <a:spcPts val="0"/>
                </a:spcAft>
                <a:defRPr/>
              </a:pPr>
              <a:r>
                <a:rPr lang="en-US" sz="2400">
                  <a:latin typeface="+mn-lt"/>
                </a:rPr>
                <a:t>+</a:t>
              </a:r>
            </a:p>
          </p:txBody>
        </p:sp>
        <p:sp>
          <p:nvSpPr>
            <p:cNvPr id="120877" name="Text Box 45"/>
            <p:cNvSpPr txBox="1">
              <a:spLocks noChangeArrowheads="1"/>
            </p:cNvSpPr>
            <p:nvPr/>
          </p:nvSpPr>
          <p:spPr bwMode="auto">
            <a:xfrm>
              <a:off x="3456" y="2400"/>
              <a:ext cx="228" cy="288"/>
            </a:xfrm>
            <a:prstGeom prst="rect">
              <a:avLst/>
            </a:prstGeom>
            <a:grpFill/>
            <a:ln w="9525">
              <a:noFill/>
              <a:miter lim="800000"/>
              <a:headEnd/>
              <a:tailEnd/>
            </a:ln>
            <a:effectLst/>
          </p:spPr>
          <p:txBody>
            <a:bodyPr wrap="none">
              <a:spAutoFit/>
            </a:bodyPr>
            <a:lstStyle/>
            <a:p>
              <a:pPr fontAlgn="auto">
                <a:spcBef>
                  <a:spcPts val="0"/>
                </a:spcBef>
                <a:spcAft>
                  <a:spcPts val="0"/>
                </a:spcAft>
                <a:defRPr/>
              </a:pPr>
              <a:r>
                <a:rPr lang="en-US" sz="2400">
                  <a:latin typeface="+mn-lt"/>
                </a:rPr>
                <a:t>+</a:t>
              </a:r>
            </a:p>
          </p:txBody>
        </p:sp>
      </p:grpSp>
      <p:pic>
        <p:nvPicPr>
          <p:cNvPr id="43" name="Picture 15" descr="sarge"/>
          <p:cNvPicPr>
            <a:picLocks noChangeAspect="1" noChangeArrowheads="1"/>
          </p:cNvPicPr>
          <p:nvPr/>
        </p:nvPicPr>
        <p:blipFill>
          <a:blip r:embed="rId5" cstate="print"/>
          <a:srcRect/>
          <a:stretch>
            <a:fillRect/>
          </a:stretch>
        </p:blipFill>
        <p:spPr bwMode="auto">
          <a:xfrm>
            <a:off x="1524000" y="5105400"/>
            <a:ext cx="417513" cy="690563"/>
          </a:xfrm>
          <a:prstGeom prst="rect">
            <a:avLst/>
          </a:prstGeom>
          <a:noFill/>
          <a:effectLst>
            <a:outerShdw blurRad="76200" dir="18900000" sy="23000" kx="-1200000" algn="bl" rotWithShape="0">
              <a:prstClr val="black">
                <a:alpha val="20000"/>
              </a:prstClr>
            </a:outerShdw>
          </a:effectLst>
        </p:spPr>
      </p:pic>
      <p:sp>
        <p:nvSpPr>
          <p:cNvPr id="46" name="Footer Placeholder 45"/>
          <p:cNvSpPr>
            <a:spLocks noGrp="1"/>
          </p:cNvSpPr>
          <p:nvPr>
            <p:ph type="ftr" sz="quarter" idx="10"/>
          </p:nvPr>
        </p:nvSpPr>
        <p:spPr/>
        <p:txBody>
          <a:bodyPr/>
          <a:lstStyle/>
          <a:p>
            <a:pPr>
              <a:defRPr/>
            </a:pPr>
            <a:r>
              <a:rPr lang="en-US"/>
              <a:t>Donnybrook | Jeffrey Pang (CMU) | SIGCOMM 2008</a:t>
            </a:r>
            <a:endParaRPr lang="en-US" dirty="0"/>
          </a:p>
        </p:txBody>
      </p:sp>
      <p:sp>
        <p:nvSpPr>
          <p:cNvPr id="42" name="Slide Number Placeholder 41"/>
          <p:cNvSpPr>
            <a:spLocks noGrp="1"/>
          </p:cNvSpPr>
          <p:nvPr>
            <p:ph type="sldNum" sz="quarter" idx="11"/>
          </p:nvPr>
        </p:nvSpPr>
        <p:spPr/>
        <p:txBody>
          <a:bodyPr/>
          <a:lstStyle/>
          <a:p>
            <a:pPr>
              <a:defRPr/>
            </a:pPr>
            <a:fld id="{53BABB92-340D-4831-944C-22A58923FC66}" type="slidenum">
              <a:rPr lang="en-US"/>
              <a:pPr>
                <a:defRPr/>
              </a:pPr>
              <a:t>14</a:t>
            </a:fld>
            <a:endParaRPr lang="en-US" dirty="0"/>
          </a:p>
        </p:txBody>
      </p:sp>
      <p:sp>
        <p:nvSpPr>
          <p:cNvPr id="44" name="Text Box 49"/>
          <p:cNvSpPr txBox="1">
            <a:spLocks noChangeArrowheads="1"/>
          </p:cNvSpPr>
          <p:nvPr/>
        </p:nvSpPr>
        <p:spPr bwMode="auto">
          <a:xfrm>
            <a:off x="304800" y="6019800"/>
            <a:ext cx="947738" cy="36988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dirty="0">
                <a:solidFill>
                  <a:schemeClr val="bg1">
                    <a:lumMod val="50000"/>
                  </a:schemeClr>
                </a:solidFill>
                <a:latin typeface="+mn-lt"/>
              </a:rPr>
              <a:t>Player 1</a:t>
            </a:r>
          </a:p>
        </p:txBody>
      </p:sp>
      <p:sp>
        <p:nvSpPr>
          <p:cNvPr id="45" name="Text Box 49"/>
          <p:cNvSpPr txBox="1">
            <a:spLocks noChangeArrowheads="1"/>
          </p:cNvSpPr>
          <p:nvPr/>
        </p:nvSpPr>
        <p:spPr bwMode="auto">
          <a:xfrm>
            <a:off x="2971800" y="6019800"/>
            <a:ext cx="928688" cy="36988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dirty="0">
                <a:solidFill>
                  <a:schemeClr val="bg1">
                    <a:lumMod val="50000"/>
                  </a:schemeClr>
                </a:solidFill>
                <a:latin typeface="+mn-lt"/>
              </a:rPr>
              <a:t>Player 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089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120890"/>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focusset-part1-gamma.avi">
            <a:hlinkClick r:id="" action="ppaction://media"/>
          </p:cNvPr>
          <p:cNvPicPr>
            <a:picLocks noRot="1" noChangeAspect="1"/>
          </p:cNvPicPr>
          <p:nvPr>
            <a:videoFile r:link="rId1"/>
          </p:nvPr>
        </p:nvPicPr>
        <p:blipFill>
          <a:blip r:embed="rId4" cstate="print"/>
          <a:srcRect/>
          <a:stretch>
            <a:fillRect/>
          </a:stretch>
        </p:blipFill>
        <p:spPr bwMode="auto">
          <a:xfrm>
            <a:off x="762000" y="571500"/>
            <a:ext cx="7620000" cy="5715000"/>
          </a:xfrm>
          <a:prstGeom prst="rect">
            <a:avLst/>
          </a:prstGeom>
          <a:noFill/>
          <a:ln w="9525">
            <a:noFill/>
            <a:miter lim="800000"/>
            <a:headEnd/>
            <a:tailEnd/>
          </a:ln>
        </p:spPr>
      </p:pic>
      <p:grpSp>
        <p:nvGrpSpPr>
          <p:cNvPr id="49" name="Group 48"/>
          <p:cNvGrpSpPr>
            <a:grpSpLocks/>
          </p:cNvGrpSpPr>
          <p:nvPr/>
        </p:nvGrpSpPr>
        <p:grpSpPr bwMode="auto">
          <a:xfrm>
            <a:off x="1676400" y="914400"/>
            <a:ext cx="6016625" cy="3756025"/>
            <a:chOff x="1676400" y="914400"/>
            <a:chExt cx="6017267" cy="3755886"/>
          </a:xfrm>
        </p:grpSpPr>
        <p:sp>
          <p:nvSpPr>
            <p:cNvPr id="9" name="Oval 8"/>
            <p:cNvSpPr/>
            <p:nvPr/>
          </p:nvSpPr>
          <p:spPr>
            <a:xfrm>
              <a:off x="2514689" y="1752569"/>
              <a:ext cx="381041" cy="457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4572309" y="2743132"/>
              <a:ext cx="304833" cy="609577"/>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2057441" y="2819330"/>
              <a:ext cx="914498" cy="609577"/>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029558" y="2743132"/>
              <a:ext cx="228624" cy="228592"/>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3657811" y="2362146"/>
              <a:ext cx="990706" cy="114295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Arrow Connector 13"/>
            <p:cNvCxnSpPr/>
            <p:nvPr/>
          </p:nvCxnSpPr>
          <p:spPr>
            <a:xfrm rot="5400000" flipH="1" flipV="1">
              <a:off x="3543543" y="3695581"/>
              <a:ext cx="609577" cy="228624"/>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995" name="TextBox 16"/>
            <p:cNvSpPr txBox="1">
              <a:spLocks noChangeArrowheads="1"/>
            </p:cNvSpPr>
            <p:nvPr/>
          </p:nvSpPr>
          <p:spPr bwMode="auto">
            <a:xfrm>
              <a:off x="2209800" y="3962400"/>
              <a:ext cx="2938753" cy="707886"/>
            </a:xfrm>
            <a:prstGeom prst="rect">
              <a:avLst/>
            </a:prstGeom>
            <a:noFill/>
            <a:ln w="9525">
              <a:noFill/>
              <a:miter lim="800000"/>
              <a:headEnd/>
              <a:tailEnd/>
            </a:ln>
          </p:spPr>
          <p:txBody>
            <a:bodyPr wrap="none">
              <a:spAutoFit/>
            </a:bodyPr>
            <a:lstStyle/>
            <a:p>
              <a:r>
                <a:rPr lang="en-US" sz="4000">
                  <a:solidFill>
                    <a:srgbClr val="FFFF00"/>
                  </a:solidFill>
                  <a:latin typeface="Calibri" pitchFamily="34" charset="0"/>
                </a:rPr>
                <a:t>= Interest Set</a:t>
              </a:r>
            </a:p>
          </p:txBody>
        </p:sp>
        <p:sp>
          <p:nvSpPr>
            <p:cNvPr id="21" name="TextBox 20"/>
            <p:cNvSpPr txBox="1"/>
            <p:nvPr/>
          </p:nvSpPr>
          <p:spPr>
            <a:xfrm>
              <a:off x="3734020" y="914400"/>
              <a:ext cx="3959647" cy="707999"/>
            </a:xfrm>
            <a:prstGeom prst="rect">
              <a:avLst/>
            </a:prstGeom>
            <a:noFill/>
          </p:spPr>
          <p:txBody>
            <a:bodyPr wrap="none">
              <a:spAutoFit/>
            </a:bodyPr>
            <a:lstStyle/>
            <a:p>
              <a:pPr fontAlgn="auto">
                <a:spcBef>
                  <a:spcPts val="0"/>
                </a:spcBef>
                <a:spcAft>
                  <a:spcPts val="0"/>
                </a:spcAft>
                <a:defRPr/>
              </a:pPr>
              <a:r>
                <a:rPr lang="en-US" sz="4000" dirty="0">
                  <a:solidFill>
                    <a:schemeClr val="bg1">
                      <a:lumMod val="85000"/>
                    </a:schemeClr>
                  </a:solidFill>
                  <a:latin typeface="+mn-lt"/>
                </a:rPr>
                <a:t>Not in Interest Set</a:t>
              </a:r>
            </a:p>
          </p:txBody>
        </p:sp>
        <p:cxnSp>
          <p:nvCxnSpPr>
            <p:cNvPr id="22" name="Straight Arrow Connector 21"/>
            <p:cNvCxnSpPr>
              <a:endCxn id="12" idx="0"/>
            </p:cNvCxnSpPr>
            <p:nvPr/>
          </p:nvCxnSpPr>
          <p:spPr>
            <a:xfrm rot="5400000">
              <a:off x="4553345" y="2114503"/>
              <a:ext cx="1219155" cy="38104"/>
            </a:xfrm>
            <a:prstGeom prst="straightConnector1">
              <a:avLst/>
            </a:prstGeom>
            <a:ln w="38100">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0" idx="0"/>
            </p:cNvCxnSpPr>
            <p:nvPr/>
          </p:nvCxnSpPr>
          <p:spPr>
            <a:xfrm rot="5400000">
              <a:off x="4229460" y="2019243"/>
              <a:ext cx="1219155" cy="228624"/>
            </a:xfrm>
            <a:prstGeom prst="straightConnector1">
              <a:avLst/>
            </a:prstGeom>
            <a:ln w="38100">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1" idx="7"/>
            </p:cNvCxnSpPr>
            <p:nvPr/>
          </p:nvCxnSpPr>
          <p:spPr>
            <a:xfrm rot="10800000" flipV="1">
              <a:off x="2838574" y="1523977"/>
              <a:ext cx="1505111" cy="1384249"/>
            </a:xfrm>
            <a:prstGeom prst="straightConnector1">
              <a:avLst/>
            </a:prstGeom>
            <a:ln w="38100">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flipV="1">
              <a:off x="2895730" y="1447780"/>
              <a:ext cx="838289" cy="380986"/>
            </a:xfrm>
            <a:prstGeom prst="straightConnector1">
              <a:avLst/>
            </a:prstGeom>
            <a:ln w="38100">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cstate="print"/>
            <a:srcRect/>
            <a:stretch>
              <a:fillRect/>
            </a:stretch>
          </p:blipFill>
          <p:spPr bwMode="auto">
            <a:xfrm>
              <a:off x="1676400" y="4114800"/>
              <a:ext cx="495300" cy="514350"/>
            </a:xfrm>
            <a:prstGeom prst="rect">
              <a:avLst/>
            </a:prstGeom>
            <a:noFill/>
            <a:ln w="9525">
              <a:noFill/>
              <a:miter lim="800000"/>
              <a:headEnd/>
              <a:tailEnd/>
            </a:ln>
            <a:effectLst>
              <a:glow rad="101600">
                <a:srgbClr val="FFC000">
                  <a:alpha val="60000"/>
                </a:srgbClr>
              </a:glow>
            </a:effectLst>
          </p:spPr>
        </p:pic>
      </p:grpSp>
      <p:sp>
        <p:nvSpPr>
          <p:cNvPr id="24" name="Footer Placeholder 23"/>
          <p:cNvSpPr>
            <a:spLocks noGrp="1"/>
          </p:cNvSpPr>
          <p:nvPr>
            <p:ph type="ftr" sz="quarter" idx="10"/>
          </p:nvPr>
        </p:nvSpPr>
        <p:spPr/>
        <p:txBody>
          <a:bodyPr/>
          <a:lstStyle/>
          <a:p>
            <a:pPr>
              <a:defRPr/>
            </a:pPr>
            <a:r>
              <a:rPr lang="en-US"/>
              <a:t>Donnybrook | Jeffrey Pang (CMU) | SIGCOMM 2008</a:t>
            </a:r>
            <a:endParaRPr lang="en-US" dirty="0"/>
          </a:p>
        </p:txBody>
      </p:sp>
      <p:sp>
        <p:nvSpPr>
          <p:cNvPr id="23" name="Slide Number Placeholder 22"/>
          <p:cNvSpPr>
            <a:spLocks noGrp="1"/>
          </p:cNvSpPr>
          <p:nvPr>
            <p:ph type="sldNum" sz="quarter" idx="11"/>
          </p:nvPr>
        </p:nvSpPr>
        <p:spPr/>
        <p:txBody>
          <a:bodyPr/>
          <a:lstStyle/>
          <a:p>
            <a:pPr>
              <a:defRPr/>
            </a:pPr>
            <a:fld id="{8C19D089-543A-4383-9311-A022DB196FF7}" type="slidenum">
              <a:rPr lang="en-US"/>
              <a:pPr>
                <a:defRPr/>
              </a:pPr>
              <a:t>15</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9"/>
                                        </p:tgtEl>
                                        <p:attrNameLst>
                                          <p:attrName>style.visibility</p:attrName>
                                        </p:attrNameLst>
                                      </p:cBhvr>
                                      <p:to>
                                        <p:strVal val="hidden"/>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8667"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20"/>
                </p:tgtEl>
              </p:cMediaNode>
            </p:video>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0"/>
                                        </p:tgtEl>
                                      </p:cBhvr>
                                    </p:cmd>
                                  </p:childTnLst>
                                </p:cTn>
                              </p:par>
                            </p:childTnLst>
                          </p:cTn>
                        </p:par>
                      </p:childTnLst>
                    </p:cTn>
                  </p:par>
                </p:childTnLst>
              </p:cTn>
              <p:nextCondLst>
                <p:cond evt="onClick" delay="0">
                  <p:tgtEl>
                    <p:spTgt spid="2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pPr>
              <a:defRPr/>
            </a:pPr>
            <a:r>
              <a:rPr lang="en-US"/>
              <a:t>Donnybrook | Jeffrey Pang (CMU) | SIGCOMM 2008</a:t>
            </a:r>
            <a:endParaRPr lang="en-US" dirty="0"/>
          </a:p>
        </p:txBody>
      </p:sp>
      <p:pic>
        <p:nvPicPr>
          <p:cNvPr id="6" name="focusset-part2-gamma.avi">
            <a:hlinkClick r:id="" action="ppaction://media"/>
          </p:cNvPr>
          <p:cNvPicPr>
            <a:picLocks noRot="1" noChangeAspect="1"/>
          </p:cNvPicPr>
          <p:nvPr>
            <a:videoFile r:link="rId1"/>
          </p:nvPr>
        </p:nvPicPr>
        <p:blipFill>
          <a:blip r:embed="rId4" cstate="print"/>
          <a:srcRect/>
          <a:stretch>
            <a:fillRect/>
          </a:stretch>
        </p:blipFill>
        <p:spPr bwMode="auto">
          <a:xfrm>
            <a:off x="762000" y="571500"/>
            <a:ext cx="7620000" cy="571500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3E1ABA88-40FB-4C33-9421-8C176F8F4ACA}" type="slidenum">
              <a:rPr lang="en-US"/>
              <a:pPr>
                <a:defRPr/>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p:cNvPicPr>
            <a:picLocks noChangeAspect="1" noChangeArrowheads="1"/>
          </p:cNvPicPr>
          <p:nvPr/>
        </p:nvPicPr>
        <p:blipFill>
          <a:blip r:embed="rId3" cstate="print"/>
          <a:srcRect/>
          <a:stretch>
            <a:fillRect/>
          </a:stretch>
        </p:blipFill>
        <p:spPr bwMode="auto">
          <a:xfrm>
            <a:off x="762000" y="571500"/>
            <a:ext cx="7620000" cy="5715000"/>
          </a:xfrm>
          <a:prstGeom prst="rect">
            <a:avLst/>
          </a:prstGeom>
          <a:noFill/>
          <a:ln w="9525">
            <a:noFill/>
            <a:miter lim="800000"/>
            <a:headEnd/>
            <a:tailEnd/>
          </a:ln>
        </p:spPr>
      </p:pic>
      <p:grpSp>
        <p:nvGrpSpPr>
          <p:cNvPr id="4" name="Group 3"/>
          <p:cNvGrpSpPr>
            <a:grpSpLocks/>
          </p:cNvGrpSpPr>
          <p:nvPr/>
        </p:nvGrpSpPr>
        <p:grpSpPr bwMode="auto">
          <a:xfrm>
            <a:off x="1981200" y="2743200"/>
            <a:ext cx="6400800" cy="1752600"/>
            <a:chOff x="1981200" y="2743200"/>
            <a:chExt cx="6400800" cy="1752600"/>
          </a:xfrm>
        </p:grpSpPr>
        <p:sp>
          <p:nvSpPr>
            <p:cNvPr id="5" name="Oval 4"/>
            <p:cNvSpPr/>
            <p:nvPr/>
          </p:nvSpPr>
          <p:spPr>
            <a:xfrm>
              <a:off x="6553200" y="3657600"/>
              <a:ext cx="457200" cy="838200"/>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1981200" y="2819400"/>
              <a:ext cx="838200" cy="990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3124200" y="2971800"/>
              <a:ext cx="914400" cy="990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4953000" y="2971800"/>
              <a:ext cx="685800" cy="990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5791200" y="3200400"/>
              <a:ext cx="762000" cy="990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7772400" y="3200400"/>
              <a:ext cx="609600" cy="990600"/>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7391400" y="2743200"/>
              <a:ext cx="304800" cy="381000"/>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 name="Footer Placeholder 16"/>
          <p:cNvSpPr>
            <a:spLocks noGrp="1"/>
          </p:cNvSpPr>
          <p:nvPr>
            <p:ph type="ftr" sz="quarter" idx="10"/>
          </p:nvPr>
        </p:nvSpPr>
        <p:spPr/>
        <p:txBody>
          <a:bodyPr/>
          <a:lstStyle/>
          <a:p>
            <a:pPr>
              <a:defRPr/>
            </a:pPr>
            <a:r>
              <a:rPr lang="en-US"/>
              <a:t>Donnybrook | Jeffrey Pang (CMU) | SIGCOMM 2008</a:t>
            </a:r>
            <a:endParaRPr lang="en-US" dirty="0"/>
          </a:p>
        </p:txBody>
      </p:sp>
      <p:sp>
        <p:nvSpPr>
          <p:cNvPr id="14" name="Slide Number Placeholder 13"/>
          <p:cNvSpPr>
            <a:spLocks noGrp="1"/>
          </p:cNvSpPr>
          <p:nvPr>
            <p:ph type="sldNum" sz="quarter" idx="11"/>
          </p:nvPr>
        </p:nvSpPr>
        <p:spPr/>
        <p:txBody>
          <a:bodyPr/>
          <a:lstStyle/>
          <a:p>
            <a:pPr>
              <a:defRPr/>
            </a:pPr>
            <a:fld id="{DE73B903-407B-4A97-8899-69E285C310C5}" type="slidenum">
              <a:rPr lang="en-US"/>
              <a:pPr>
                <a:defRPr/>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pPr>
              <a:defRPr/>
            </a:pPr>
            <a:r>
              <a:rPr lang="en-US"/>
              <a:t>Donnybrook | Jeffrey Pang (CMU) | SIGCOMM 2008</a:t>
            </a:r>
            <a:endParaRPr lang="en-US" dirty="0"/>
          </a:p>
        </p:txBody>
      </p:sp>
      <p:pic>
        <p:nvPicPr>
          <p:cNvPr id="6" name="focusset-part3-gamma.avi">
            <a:hlinkClick r:id="" action="ppaction://media"/>
          </p:cNvPr>
          <p:cNvPicPr>
            <a:picLocks noRot="1" noChangeAspect="1"/>
          </p:cNvPicPr>
          <p:nvPr>
            <a:videoFile r:link="rId1"/>
          </p:nvPr>
        </p:nvPicPr>
        <p:blipFill>
          <a:blip r:embed="rId4" cstate="print"/>
          <a:srcRect/>
          <a:stretch>
            <a:fillRect/>
          </a:stretch>
        </p:blipFill>
        <p:spPr bwMode="auto">
          <a:xfrm>
            <a:off x="762000" y="571500"/>
            <a:ext cx="7620000" cy="571500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542978C0-1282-4FF0-928E-8C03E60CEBE6}" type="slidenum">
              <a:rPr lang="en-US"/>
              <a:pPr>
                <a:defRPr/>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mtClean="0"/>
              <a:t>Interest Set Evaluation</a:t>
            </a:r>
          </a:p>
        </p:txBody>
      </p:sp>
      <p:sp>
        <p:nvSpPr>
          <p:cNvPr id="50178" name="Text Box 47"/>
          <p:cNvSpPr txBox="1">
            <a:spLocks noChangeArrowheads="1"/>
          </p:cNvSpPr>
          <p:nvPr/>
        </p:nvSpPr>
        <p:spPr bwMode="auto">
          <a:xfrm>
            <a:off x="1752600" y="3581400"/>
            <a:ext cx="539750" cy="519113"/>
          </a:xfrm>
          <a:prstGeom prst="rect">
            <a:avLst/>
          </a:prstGeom>
          <a:noFill/>
          <a:ln w="9525">
            <a:noFill/>
            <a:miter lim="800000"/>
            <a:headEnd/>
            <a:tailEnd/>
          </a:ln>
        </p:spPr>
        <p:txBody>
          <a:bodyPr wrap="none">
            <a:spAutoFit/>
          </a:bodyPr>
          <a:lstStyle/>
          <a:p>
            <a:r>
              <a:rPr lang="en-US" sz="2800">
                <a:latin typeface="Calibri" pitchFamily="34" charset="0"/>
              </a:rPr>
              <a:t>…</a:t>
            </a:r>
          </a:p>
        </p:txBody>
      </p:sp>
      <p:sp>
        <p:nvSpPr>
          <p:cNvPr id="50179" name="Line 48"/>
          <p:cNvSpPr>
            <a:spLocks noChangeShapeType="1"/>
          </p:cNvSpPr>
          <p:nvPr/>
        </p:nvSpPr>
        <p:spPr bwMode="auto">
          <a:xfrm>
            <a:off x="736600" y="3995738"/>
            <a:ext cx="122238" cy="244475"/>
          </a:xfrm>
          <a:prstGeom prst="line">
            <a:avLst/>
          </a:prstGeom>
          <a:noFill/>
          <a:ln w="9525">
            <a:solidFill>
              <a:schemeClr val="tx1"/>
            </a:solidFill>
            <a:round/>
            <a:headEnd/>
            <a:tailEnd/>
          </a:ln>
        </p:spPr>
        <p:txBody>
          <a:bodyPr/>
          <a:lstStyle/>
          <a:p>
            <a:endParaRPr lang="en-US"/>
          </a:p>
        </p:txBody>
      </p:sp>
      <p:sp>
        <p:nvSpPr>
          <p:cNvPr id="50180" name="Line 49"/>
          <p:cNvSpPr>
            <a:spLocks noChangeShapeType="1"/>
          </p:cNvSpPr>
          <p:nvPr/>
        </p:nvSpPr>
        <p:spPr bwMode="auto">
          <a:xfrm>
            <a:off x="1162050" y="3995738"/>
            <a:ext cx="61913" cy="182562"/>
          </a:xfrm>
          <a:prstGeom prst="line">
            <a:avLst/>
          </a:prstGeom>
          <a:noFill/>
          <a:ln w="9525">
            <a:solidFill>
              <a:schemeClr val="tx1"/>
            </a:solidFill>
            <a:round/>
            <a:headEnd/>
            <a:tailEnd/>
          </a:ln>
        </p:spPr>
        <p:txBody>
          <a:bodyPr/>
          <a:lstStyle/>
          <a:p>
            <a:endParaRPr lang="en-US"/>
          </a:p>
        </p:txBody>
      </p:sp>
      <p:sp>
        <p:nvSpPr>
          <p:cNvPr id="50181" name="Line 50"/>
          <p:cNvSpPr>
            <a:spLocks noChangeShapeType="1"/>
          </p:cNvSpPr>
          <p:nvPr/>
        </p:nvSpPr>
        <p:spPr bwMode="auto">
          <a:xfrm>
            <a:off x="1589088" y="3995738"/>
            <a:ext cx="0" cy="120650"/>
          </a:xfrm>
          <a:prstGeom prst="line">
            <a:avLst/>
          </a:prstGeom>
          <a:noFill/>
          <a:ln w="9525">
            <a:solidFill>
              <a:schemeClr val="tx1"/>
            </a:solidFill>
            <a:round/>
            <a:headEnd/>
            <a:tailEnd/>
          </a:ln>
        </p:spPr>
        <p:txBody>
          <a:bodyPr/>
          <a:lstStyle/>
          <a:p>
            <a:endParaRPr lang="en-US"/>
          </a:p>
        </p:txBody>
      </p:sp>
      <p:sp>
        <p:nvSpPr>
          <p:cNvPr id="50182" name="Line 51"/>
          <p:cNvSpPr>
            <a:spLocks noChangeShapeType="1"/>
          </p:cNvSpPr>
          <p:nvPr/>
        </p:nvSpPr>
        <p:spPr bwMode="auto">
          <a:xfrm flipH="1">
            <a:off x="2259013" y="3995738"/>
            <a:ext cx="122237" cy="120650"/>
          </a:xfrm>
          <a:prstGeom prst="line">
            <a:avLst/>
          </a:prstGeom>
          <a:noFill/>
          <a:ln w="9525">
            <a:solidFill>
              <a:schemeClr val="tx1"/>
            </a:solidFill>
            <a:round/>
            <a:headEnd/>
            <a:tailEnd/>
          </a:ln>
        </p:spPr>
        <p:txBody>
          <a:bodyPr/>
          <a:lstStyle/>
          <a:p>
            <a:endParaRPr lang="en-US"/>
          </a:p>
        </p:txBody>
      </p:sp>
      <p:sp>
        <p:nvSpPr>
          <p:cNvPr id="50183" name="Line 54"/>
          <p:cNvSpPr>
            <a:spLocks noChangeShapeType="1"/>
          </p:cNvSpPr>
          <p:nvPr/>
        </p:nvSpPr>
        <p:spPr bwMode="auto">
          <a:xfrm flipH="1">
            <a:off x="796925" y="5275263"/>
            <a:ext cx="182563" cy="242887"/>
          </a:xfrm>
          <a:prstGeom prst="line">
            <a:avLst/>
          </a:prstGeom>
          <a:noFill/>
          <a:ln w="9525">
            <a:solidFill>
              <a:schemeClr val="tx1"/>
            </a:solidFill>
            <a:round/>
            <a:headEnd/>
            <a:tailEnd/>
          </a:ln>
        </p:spPr>
        <p:txBody>
          <a:bodyPr/>
          <a:lstStyle/>
          <a:p>
            <a:endParaRPr lang="en-US"/>
          </a:p>
        </p:txBody>
      </p:sp>
      <p:sp>
        <p:nvSpPr>
          <p:cNvPr id="50184" name="Line 55"/>
          <p:cNvSpPr>
            <a:spLocks noChangeShapeType="1"/>
          </p:cNvSpPr>
          <p:nvPr/>
        </p:nvSpPr>
        <p:spPr bwMode="auto">
          <a:xfrm>
            <a:off x="2198688" y="5153025"/>
            <a:ext cx="242887" cy="303213"/>
          </a:xfrm>
          <a:prstGeom prst="line">
            <a:avLst/>
          </a:prstGeom>
          <a:noFill/>
          <a:ln w="9525">
            <a:solidFill>
              <a:schemeClr val="tx1"/>
            </a:solidFill>
            <a:round/>
            <a:headEnd/>
            <a:tailEnd/>
          </a:ln>
        </p:spPr>
        <p:txBody>
          <a:bodyPr/>
          <a:lstStyle/>
          <a:p>
            <a:endParaRPr lang="en-US"/>
          </a:p>
        </p:txBody>
      </p:sp>
      <p:sp>
        <p:nvSpPr>
          <p:cNvPr id="16440" name="Cloud"/>
          <p:cNvSpPr>
            <a:spLocks noChangeAspect="1" noEditPoints="1" noChangeArrowheads="1"/>
          </p:cNvSpPr>
          <p:nvPr/>
        </p:nvSpPr>
        <p:spPr bwMode="auto">
          <a:xfrm>
            <a:off x="492125" y="4056063"/>
            <a:ext cx="2068513" cy="13398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sp>
        <p:nvSpPr>
          <p:cNvPr id="16443" name="Text Box 59"/>
          <p:cNvSpPr txBox="1">
            <a:spLocks noChangeArrowheads="1"/>
          </p:cNvSpPr>
          <p:nvPr/>
        </p:nvSpPr>
        <p:spPr bwMode="auto">
          <a:xfrm>
            <a:off x="2514600" y="4800600"/>
            <a:ext cx="925513" cy="64611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dirty="0">
                <a:solidFill>
                  <a:schemeClr val="bg1">
                    <a:lumMod val="50000"/>
                  </a:schemeClr>
                </a:solidFill>
                <a:latin typeface="+mn-lt"/>
              </a:rPr>
              <a:t>Cable</a:t>
            </a:r>
          </a:p>
          <a:p>
            <a:pPr fontAlgn="auto">
              <a:spcBef>
                <a:spcPts val="0"/>
              </a:spcBef>
              <a:spcAft>
                <a:spcPts val="0"/>
              </a:spcAft>
              <a:defRPr/>
            </a:pPr>
            <a:r>
              <a:rPr lang="en-US" dirty="0">
                <a:solidFill>
                  <a:schemeClr val="bg1">
                    <a:lumMod val="50000"/>
                  </a:schemeClr>
                </a:solidFill>
                <a:latin typeface="+mn-lt"/>
              </a:rPr>
              <a:t>Modem</a:t>
            </a:r>
          </a:p>
        </p:txBody>
      </p:sp>
      <p:sp>
        <p:nvSpPr>
          <p:cNvPr id="16445" name="Rectangle 61"/>
          <p:cNvSpPr>
            <a:spLocks noChangeArrowheads="1"/>
          </p:cNvSpPr>
          <p:nvPr/>
        </p:nvSpPr>
        <p:spPr bwMode="auto">
          <a:xfrm>
            <a:off x="2222500" y="5410200"/>
            <a:ext cx="365125" cy="304800"/>
          </a:xfrm>
          <a:prstGeom prst="rect">
            <a:avLst/>
          </a:prstGeom>
          <a:solidFill>
            <a:srgbClr val="C0C0C0"/>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solidFill>
                  <a:schemeClr val="tx1">
                    <a:lumMod val="50000"/>
                    <a:lumOff val="50000"/>
                  </a:schemeClr>
                </a:solidFill>
                <a:latin typeface="+mn-lt"/>
              </a:rPr>
              <a:t>curr</a:t>
            </a:r>
          </a:p>
        </p:txBody>
      </p:sp>
      <p:sp>
        <p:nvSpPr>
          <p:cNvPr id="16446" name="Rectangle 62"/>
          <p:cNvSpPr>
            <a:spLocks noChangeArrowheads="1"/>
          </p:cNvSpPr>
          <p:nvPr/>
        </p:nvSpPr>
        <p:spPr bwMode="auto">
          <a:xfrm>
            <a:off x="552450" y="3692525"/>
            <a:ext cx="366713" cy="303213"/>
          </a:xfrm>
          <a:prstGeom prst="rect">
            <a:avLst/>
          </a:prstGeom>
          <a:solidFill>
            <a:srgbClr val="C0C0C0"/>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dirty="0" err="1">
                <a:solidFill>
                  <a:schemeClr val="tx1">
                    <a:lumMod val="50000"/>
                    <a:lumOff val="50000"/>
                  </a:schemeClr>
                </a:solidFill>
                <a:latin typeface="+mn-lt"/>
              </a:rPr>
              <a:t>curr</a:t>
            </a:r>
            <a:endParaRPr lang="en-US" sz="1200" dirty="0">
              <a:solidFill>
                <a:schemeClr val="tx1">
                  <a:lumMod val="50000"/>
                  <a:lumOff val="50000"/>
                </a:schemeClr>
              </a:solidFill>
              <a:latin typeface="+mn-lt"/>
            </a:endParaRPr>
          </a:p>
        </p:txBody>
      </p:sp>
      <p:sp>
        <p:nvSpPr>
          <p:cNvPr id="16447" name="Rectangle 63"/>
          <p:cNvSpPr>
            <a:spLocks noChangeArrowheads="1"/>
          </p:cNvSpPr>
          <p:nvPr/>
        </p:nvSpPr>
        <p:spPr bwMode="auto">
          <a:xfrm>
            <a:off x="979488" y="3692525"/>
            <a:ext cx="366712" cy="303213"/>
          </a:xfrm>
          <a:prstGeom prst="rect">
            <a:avLst/>
          </a:prstGeom>
          <a:solidFill>
            <a:srgbClr val="C0C0C0"/>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solidFill>
                  <a:schemeClr val="tx1">
                    <a:lumMod val="50000"/>
                    <a:lumOff val="50000"/>
                  </a:schemeClr>
                </a:solidFill>
                <a:latin typeface="+mn-lt"/>
              </a:rPr>
              <a:t>curr</a:t>
            </a:r>
          </a:p>
        </p:txBody>
      </p:sp>
      <p:sp>
        <p:nvSpPr>
          <p:cNvPr id="16448" name="Rectangle 64"/>
          <p:cNvSpPr>
            <a:spLocks noChangeArrowheads="1"/>
          </p:cNvSpPr>
          <p:nvPr/>
        </p:nvSpPr>
        <p:spPr bwMode="auto">
          <a:xfrm>
            <a:off x="1406525" y="3692525"/>
            <a:ext cx="365125" cy="303213"/>
          </a:xfrm>
          <a:prstGeom prst="rect">
            <a:avLst/>
          </a:prstGeom>
          <a:solidFill>
            <a:srgbClr val="C0C0C0"/>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solidFill>
                  <a:schemeClr val="tx1">
                    <a:lumMod val="50000"/>
                    <a:lumOff val="50000"/>
                  </a:schemeClr>
                </a:solidFill>
                <a:latin typeface="+mn-lt"/>
              </a:rPr>
              <a:t>curr</a:t>
            </a:r>
          </a:p>
        </p:txBody>
      </p:sp>
      <p:sp>
        <p:nvSpPr>
          <p:cNvPr id="16449" name="Rectangle 65"/>
          <p:cNvSpPr>
            <a:spLocks noChangeArrowheads="1"/>
          </p:cNvSpPr>
          <p:nvPr/>
        </p:nvSpPr>
        <p:spPr bwMode="auto">
          <a:xfrm>
            <a:off x="2198688" y="3692525"/>
            <a:ext cx="366712" cy="303213"/>
          </a:xfrm>
          <a:prstGeom prst="rect">
            <a:avLst/>
          </a:prstGeom>
          <a:solidFill>
            <a:srgbClr val="C0C0C0"/>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solidFill>
                  <a:schemeClr val="tx1">
                    <a:lumMod val="50000"/>
                    <a:lumOff val="50000"/>
                  </a:schemeClr>
                </a:solidFill>
                <a:latin typeface="+mn-lt"/>
              </a:rPr>
              <a:t>curr</a:t>
            </a:r>
          </a:p>
        </p:txBody>
      </p:sp>
      <p:sp>
        <p:nvSpPr>
          <p:cNvPr id="50192" name="Text Box 95"/>
          <p:cNvSpPr txBox="1">
            <a:spLocks noChangeArrowheads="1"/>
          </p:cNvSpPr>
          <p:nvPr/>
        </p:nvSpPr>
        <p:spPr bwMode="auto">
          <a:xfrm>
            <a:off x="4800600" y="3581400"/>
            <a:ext cx="539750" cy="519113"/>
          </a:xfrm>
          <a:prstGeom prst="rect">
            <a:avLst/>
          </a:prstGeom>
          <a:noFill/>
          <a:ln w="9525">
            <a:noFill/>
            <a:miter lim="800000"/>
            <a:headEnd/>
            <a:tailEnd/>
          </a:ln>
        </p:spPr>
        <p:txBody>
          <a:bodyPr wrap="none">
            <a:spAutoFit/>
          </a:bodyPr>
          <a:lstStyle/>
          <a:p>
            <a:r>
              <a:rPr lang="en-US" sz="2800">
                <a:latin typeface="Calibri" pitchFamily="34" charset="0"/>
              </a:rPr>
              <a:t>…</a:t>
            </a:r>
          </a:p>
        </p:txBody>
      </p:sp>
      <p:sp>
        <p:nvSpPr>
          <p:cNvPr id="50193" name="Line 96"/>
          <p:cNvSpPr>
            <a:spLocks noChangeShapeType="1"/>
          </p:cNvSpPr>
          <p:nvPr/>
        </p:nvSpPr>
        <p:spPr bwMode="auto">
          <a:xfrm>
            <a:off x="3819525" y="3978275"/>
            <a:ext cx="119063" cy="238125"/>
          </a:xfrm>
          <a:prstGeom prst="line">
            <a:avLst/>
          </a:prstGeom>
          <a:noFill/>
          <a:ln w="9525">
            <a:solidFill>
              <a:schemeClr val="tx1"/>
            </a:solidFill>
            <a:round/>
            <a:headEnd/>
            <a:tailEnd/>
          </a:ln>
        </p:spPr>
        <p:txBody>
          <a:bodyPr/>
          <a:lstStyle/>
          <a:p>
            <a:endParaRPr lang="en-US"/>
          </a:p>
        </p:txBody>
      </p:sp>
      <p:sp>
        <p:nvSpPr>
          <p:cNvPr id="50194" name="Line 97"/>
          <p:cNvSpPr>
            <a:spLocks noChangeShapeType="1"/>
          </p:cNvSpPr>
          <p:nvPr/>
        </p:nvSpPr>
        <p:spPr bwMode="auto">
          <a:xfrm>
            <a:off x="4235450" y="3978275"/>
            <a:ext cx="60325" cy="179388"/>
          </a:xfrm>
          <a:prstGeom prst="line">
            <a:avLst/>
          </a:prstGeom>
          <a:noFill/>
          <a:ln w="9525">
            <a:solidFill>
              <a:schemeClr val="tx1"/>
            </a:solidFill>
            <a:round/>
            <a:headEnd/>
            <a:tailEnd/>
          </a:ln>
        </p:spPr>
        <p:txBody>
          <a:bodyPr/>
          <a:lstStyle/>
          <a:p>
            <a:endParaRPr lang="en-US"/>
          </a:p>
        </p:txBody>
      </p:sp>
      <p:sp>
        <p:nvSpPr>
          <p:cNvPr id="50195" name="Line 98"/>
          <p:cNvSpPr>
            <a:spLocks noChangeShapeType="1"/>
          </p:cNvSpPr>
          <p:nvPr/>
        </p:nvSpPr>
        <p:spPr bwMode="auto">
          <a:xfrm>
            <a:off x="4652963" y="3978275"/>
            <a:ext cx="0" cy="119063"/>
          </a:xfrm>
          <a:prstGeom prst="line">
            <a:avLst/>
          </a:prstGeom>
          <a:noFill/>
          <a:ln w="9525">
            <a:solidFill>
              <a:schemeClr val="tx1"/>
            </a:solidFill>
            <a:round/>
            <a:headEnd/>
            <a:tailEnd/>
          </a:ln>
        </p:spPr>
        <p:txBody>
          <a:bodyPr/>
          <a:lstStyle/>
          <a:p>
            <a:endParaRPr lang="en-US"/>
          </a:p>
        </p:txBody>
      </p:sp>
      <p:sp>
        <p:nvSpPr>
          <p:cNvPr id="50196" name="Line 99"/>
          <p:cNvSpPr>
            <a:spLocks noChangeShapeType="1"/>
          </p:cNvSpPr>
          <p:nvPr/>
        </p:nvSpPr>
        <p:spPr bwMode="auto">
          <a:xfrm flipH="1">
            <a:off x="5307013" y="3978275"/>
            <a:ext cx="119062" cy="119063"/>
          </a:xfrm>
          <a:prstGeom prst="line">
            <a:avLst/>
          </a:prstGeom>
          <a:noFill/>
          <a:ln w="9525">
            <a:solidFill>
              <a:schemeClr val="tx1"/>
            </a:solidFill>
            <a:round/>
            <a:headEnd/>
            <a:tailEnd/>
          </a:ln>
        </p:spPr>
        <p:txBody>
          <a:bodyPr/>
          <a:lstStyle/>
          <a:p>
            <a:endParaRPr lang="en-US"/>
          </a:p>
        </p:txBody>
      </p:sp>
      <p:sp>
        <p:nvSpPr>
          <p:cNvPr id="50197" name="Line 102"/>
          <p:cNvSpPr>
            <a:spLocks noChangeShapeType="1"/>
          </p:cNvSpPr>
          <p:nvPr/>
        </p:nvSpPr>
        <p:spPr bwMode="auto">
          <a:xfrm flipH="1">
            <a:off x="3878263" y="5227638"/>
            <a:ext cx="179387" cy="238125"/>
          </a:xfrm>
          <a:prstGeom prst="line">
            <a:avLst/>
          </a:prstGeom>
          <a:noFill/>
          <a:ln w="9525">
            <a:solidFill>
              <a:schemeClr val="tx1"/>
            </a:solidFill>
            <a:round/>
            <a:headEnd/>
            <a:tailEnd/>
          </a:ln>
        </p:spPr>
        <p:txBody>
          <a:bodyPr/>
          <a:lstStyle/>
          <a:p>
            <a:endParaRPr lang="en-US"/>
          </a:p>
        </p:txBody>
      </p:sp>
      <p:sp>
        <p:nvSpPr>
          <p:cNvPr id="50198" name="Line 103"/>
          <p:cNvSpPr>
            <a:spLocks noChangeShapeType="1"/>
          </p:cNvSpPr>
          <p:nvPr/>
        </p:nvSpPr>
        <p:spPr bwMode="auto">
          <a:xfrm>
            <a:off x="5248275" y="5108575"/>
            <a:ext cx="238125" cy="298450"/>
          </a:xfrm>
          <a:prstGeom prst="line">
            <a:avLst/>
          </a:prstGeom>
          <a:noFill/>
          <a:ln w="9525">
            <a:solidFill>
              <a:schemeClr val="tx1"/>
            </a:solidFill>
            <a:round/>
            <a:headEnd/>
            <a:tailEnd/>
          </a:ln>
        </p:spPr>
        <p:txBody>
          <a:bodyPr/>
          <a:lstStyle/>
          <a:p>
            <a:endParaRPr lang="en-US"/>
          </a:p>
        </p:txBody>
      </p:sp>
      <p:sp>
        <p:nvSpPr>
          <p:cNvPr id="16488" name="Cloud"/>
          <p:cNvSpPr>
            <a:spLocks noChangeAspect="1" noEditPoints="1" noChangeArrowheads="1"/>
          </p:cNvSpPr>
          <p:nvPr/>
        </p:nvSpPr>
        <p:spPr bwMode="auto">
          <a:xfrm>
            <a:off x="3581400" y="4038600"/>
            <a:ext cx="2020888" cy="13081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sp>
        <p:nvSpPr>
          <p:cNvPr id="50200" name="Rectangle 109"/>
          <p:cNvSpPr>
            <a:spLocks noChangeArrowheads="1"/>
          </p:cNvSpPr>
          <p:nvPr/>
        </p:nvSpPr>
        <p:spPr bwMode="auto">
          <a:xfrm>
            <a:off x="5311775" y="5410200"/>
            <a:ext cx="357188" cy="296863"/>
          </a:xfrm>
          <a:prstGeom prst="rect">
            <a:avLst/>
          </a:prstGeom>
          <a:solidFill>
            <a:srgbClr val="FF0000"/>
          </a:solidFill>
          <a:ln w="9525">
            <a:solidFill>
              <a:schemeClr val="tx1"/>
            </a:solidFill>
            <a:miter lim="800000"/>
            <a:headEnd/>
            <a:tailEnd/>
          </a:ln>
        </p:spPr>
        <p:txBody>
          <a:bodyPr wrap="none" anchor="ctr"/>
          <a:lstStyle/>
          <a:p>
            <a:pPr algn="ctr"/>
            <a:r>
              <a:rPr lang="en-US" sz="1000">
                <a:latin typeface="Calibri" pitchFamily="34" charset="0"/>
              </a:rPr>
              <a:t>IS</a:t>
            </a:r>
          </a:p>
        </p:txBody>
      </p:sp>
      <p:sp>
        <p:nvSpPr>
          <p:cNvPr id="50201" name="Rectangle 110"/>
          <p:cNvSpPr>
            <a:spLocks noChangeArrowheads="1"/>
          </p:cNvSpPr>
          <p:nvPr/>
        </p:nvSpPr>
        <p:spPr bwMode="auto">
          <a:xfrm>
            <a:off x="3640138" y="3681413"/>
            <a:ext cx="357187" cy="296862"/>
          </a:xfrm>
          <a:prstGeom prst="rect">
            <a:avLst/>
          </a:prstGeom>
          <a:solidFill>
            <a:srgbClr val="FF0000"/>
          </a:solidFill>
          <a:ln w="9525">
            <a:solidFill>
              <a:schemeClr val="tx1"/>
            </a:solidFill>
            <a:miter lim="800000"/>
            <a:headEnd/>
            <a:tailEnd/>
          </a:ln>
        </p:spPr>
        <p:txBody>
          <a:bodyPr wrap="none" anchor="ctr"/>
          <a:lstStyle/>
          <a:p>
            <a:pPr algn="ctr"/>
            <a:r>
              <a:rPr lang="en-US" sz="1000">
                <a:latin typeface="Calibri" pitchFamily="34" charset="0"/>
              </a:rPr>
              <a:t>IS</a:t>
            </a:r>
          </a:p>
        </p:txBody>
      </p:sp>
      <p:sp>
        <p:nvSpPr>
          <p:cNvPr id="50202" name="Rectangle 111"/>
          <p:cNvSpPr>
            <a:spLocks noChangeArrowheads="1"/>
          </p:cNvSpPr>
          <p:nvPr/>
        </p:nvSpPr>
        <p:spPr bwMode="auto">
          <a:xfrm>
            <a:off x="4057650" y="3681413"/>
            <a:ext cx="357188" cy="296862"/>
          </a:xfrm>
          <a:prstGeom prst="rect">
            <a:avLst/>
          </a:prstGeom>
          <a:solidFill>
            <a:srgbClr val="FF0000"/>
          </a:solidFill>
          <a:ln w="9525">
            <a:solidFill>
              <a:schemeClr val="tx1"/>
            </a:solidFill>
            <a:miter lim="800000"/>
            <a:headEnd/>
            <a:tailEnd/>
          </a:ln>
        </p:spPr>
        <p:txBody>
          <a:bodyPr wrap="none" anchor="ctr"/>
          <a:lstStyle/>
          <a:p>
            <a:pPr algn="ctr"/>
            <a:r>
              <a:rPr lang="en-US" sz="1000">
                <a:latin typeface="Calibri" pitchFamily="34" charset="0"/>
              </a:rPr>
              <a:t>IS</a:t>
            </a:r>
          </a:p>
        </p:txBody>
      </p:sp>
      <p:sp>
        <p:nvSpPr>
          <p:cNvPr id="50203" name="Rectangle 112"/>
          <p:cNvSpPr>
            <a:spLocks noChangeArrowheads="1"/>
          </p:cNvSpPr>
          <p:nvPr/>
        </p:nvSpPr>
        <p:spPr bwMode="auto">
          <a:xfrm>
            <a:off x="4473575" y="3681413"/>
            <a:ext cx="358775" cy="296862"/>
          </a:xfrm>
          <a:prstGeom prst="rect">
            <a:avLst/>
          </a:prstGeom>
          <a:solidFill>
            <a:srgbClr val="FF0000"/>
          </a:solidFill>
          <a:ln w="9525">
            <a:solidFill>
              <a:schemeClr val="tx1"/>
            </a:solidFill>
            <a:miter lim="800000"/>
            <a:headEnd/>
            <a:tailEnd/>
          </a:ln>
        </p:spPr>
        <p:txBody>
          <a:bodyPr wrap="none" anchor="ctr"/>
          <a:lstStyle/>
          <a:p>
            <a:pPr algn="ctr"/>
            <a:r>
              <a:rPr lang="en-US" sz="1000">
                <a:latin typeface="Calibri" pitchFamily="34" charset="0"/>
              </a:rPr>
              <a:t>IS</a:t>
            </a:r>
          </a:p>
        </p:txBody>
      </p:sp>
      <p:sp>
        <p:nvSpPr>
          <p:cNvPr id="50204" name="Rectangle 113"/>
          <p:cNvSpPr>
            <a:spLocks noChangeArrowheads="1"/>
          </p:cNvSpPr>
          <p:nvPr/>
        </p:nvSpPr>
        <p:spPr bwMode="auto">
          <a:xfrm>
            <a:off x="5248275" y="3681413"/>
            <a:ext cx="355600" cy="296862"/>
          </a:xfrm>
          <a:prstGeom prst="rect">
            <a:avLst/>
          </a:prstGeom>
          <a:solidFill>
            <a:srgbClr val="FF0000"/>
          </a:solidFill>
          <a:ln w="9525">
            <a:solidFill>
              <a:schemeClr val="tx1"/>
            </a:solidFill>
            <a:miter lim="800000"/>
            <a:headEnd/>
            <a:tailEnd/>
          </a:ln>
        </p:spPr>
        <p:txBody>
          <a:bodyPr wrap="none" anchor="ctr"/>
          <a:lstStyle/>
          <a:p>
            <a:pPr algn="ctr"/>
            <a:r>
              <a:rPr lang="en-US" sz="1000">
                <a:latin typeface="Calibri" pitchFamily="34" charset="0"/>
              </a:rPr>
              <a:t>IS</a:t>
            </a:r>
          </a:p>
        </p:txBody>
      </p:sp>
      <p:pic>
        <p:nvPicPr>
          <p:cNvPr id="50205" name="Picture 115" descr="switch"/>
          <p:cNvPicPr>
            <a:picLocks noChangeAspect="1" noChangeArrowheads="1"/>
          </p:cNvPicPr>
          <p:nvPr/>
        </p:nvPicPr>
        <p:blipFill>
          <a:blip r:embed="rId3" cstate="print"/>
          <a:srcRect/>
          <a:stretch>
            <a:fillRect/>
          </a:stretch>
        </p:blipFill>
        <p:spPr bwMode="auto">
          <a:xfrm>
            <a:off x="6902450" y="4106863"/>
            <a:ext cx="1384300" cy="1384300"/>
          </a:xfrm>
          <a:prstGeom prst="rect">
            <a:avLst/>
          </a:prstGeom>
          <a:noFill/>
          <a:ln w="9525">
            <a:noFill/>
            <a:miter lim="800000"/>
            <a:headEnd/>
            <a:tailEnd/>
          </a:ln>
        </p:spPr>
      </p:pic>
      <p:sp>
        <p:nvSpPr>
          <p:cNvPr id="16501" name="Text Box 117"/>
          <p:cNvSpPr txBox="1">
            <a:spLocks noChangeArrowheads="1"/>
          </p:cNvSpPr>
          <p:nvPr/>
        </p:nvSpPr>
        <p:spPr bwMode="auto">
          <a:xfrm>
            <a:off x="914400" y="4343400"/>
            <a:ext cx="1247775" cy="646113"/>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dirty="0">
                <a:solidFill>
                  <a:schemeClr val="bg1">
                    <a:lumMod val="50000"/>
                  </a:schemeClr>
                </a:solidFill>
                <a:latin typeface="+mn-lt"/>
              </a:rPr>
              <a:t>Internet</a:t>
            </a:r>
          </a:p>
          <a:p>
            <a:pPr algn="ctr" fontAlgn="auto">
              <a:spcBef>
                <a:spcPts val="0"/>
              </a:spcBef>
              <a:spcAft>
                <a:spcPts val="0"/>
              </a:spcAft>
              <a:defRPr/>
            </a:pPr>
            <a:r>
              <a:rPr lang="en-US" dirty="0">
                <a:solidFill>
                  <a:schemeClr val="bg1">
                    <a:lumMod val="50000"/>
                  </a:schemeClr>
                </a:solidFill>
                <a:latin typeface="+mn-lt"/>
              </a:rPr>
              <a:t>(simulated)</a:t>
            </a:r>
          </a:p>
        </p:txBody>
      </p:sp>
      <p:sp>
        <p:nvSpPr>
          <p:cNvPr id="50207" name="Text Box 123"/>
          <p:cNvSpPr txBox="1">
            <a:spLocks noChangeArrowheads="1"/>
          </p:cNvSpPr>
          <p:nvPr/>
        </p:nvSpPr>
        <p:spPr bwMode="auto">
          <a:xfrm>
            <a:off x="7772400" y="3581400"/>
            <a:ext cx="539750" cy="519113"/>
          </a:xfrm>
          <a:prstGeom prst="rect">
            <a:avLst/>
          </a:prstGeom>
          <a:noFill/>
          <a:ln w="9525">
            <a:noFill/>
            <a:miter lim="800000"/>
            <a:headEnd/>
            <a:tailEnd/>
          </a:ln>
        </p:spPr>
        <p:txBody>
          <a:bodyPr wrap="none">
            <a:spAutoFit/>
          </a:bodyPr>
          <a:lstStyle/>
          <a:p>
            <a:r>
              <a:rPr lang="en-US" sz="2800">
                <a:latin typeface="Calibri" pitchFamily="34" charset="0"/>
              </a:rPr>
              <a:t>…</a:t>
            </a:r>
          </a:p>
        </p:txBody>
      </p:sp>
      <p:sp>
        <p:nvSpPr>
          <p:cNvPr id="16508" name="Rectangle 124"/>
          <p:cNvSpPr>
            <a:spLocks noChangeArrowheads="1"/>
          </p:cNvSpPr>
          <p:nvPr/>
        </p:nvSpPr>
        <p:spPr bwMode="auto">
          <a:xfrm>
            <a:off x="6572250" y="3692525"/>
            <a:ext cx="366713" cy="303213"/>
          </a:xfrm>
          <a:prstGeom prst="rect">
            <a:avLst/>
          </a:prstGeom>
          <a:solidFill>
            <a:srgbClr val="C0C0C0"/>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solidFill>
                  <a:schemeClr val="tx1">
                    <a:lumMod val="50000"/>
                    <a:lumOff val="50000"/>
                  </a:schemeClr>
                </a:solidFill>
                <a:latin typeface="+mn-lt"/>
              </a:rPr>
              <a:t>curr</a:t>
            </a:r>
          </a:p>
        </p:txBody>
      </p:sp>
      <p:sp>
        <p:nvSpPr>
          <p:cNvPr id="16509" name="Rectangle 125"/>
          <p:cNvSpPr>
            <a:spLocks noChangeArrowheads="1"/>
          </p:cNvSpPr>
          <p:nvPr/>
        </p:nvSpPr>
        <p:spPr bwMode="auto">
          <a:xfrm>
            <a:off x="6999288" y="3692525"/>
            <a:ext cx="366712" cy="303213"/>
          </a:xfrm>
          <a:prstGeom prst="rect">
            <a:avLst/>
          </a:prstGeom>
          <a:solidFill>
            <a:srgbClr val="C0C0C0"/>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solidFill>
                  <a:schemeClr val="tx1">
                    <a:lumMod val="50000"/>
                    <a:lumOff val="50000"/>
                  </a:schemeClr>
                </a:solidFill>
                <a:latin typeface="+mn-lt"/>
              </a:rPr>
              <a:t>curr</a:t>
            </a:r>
          </a:p>
        </p:txBody>
      </p:sp>
      <p:sp>
        <p:nvSpPr>
          <p:cNvPr id="16510" name="Rectangle 126"/>
          <p:cNvSpPr>
            <a:spLocks noChangeArrowheads="1"/>
          </p:cNvSpPr>
          <p:nvPr/>
        </p:nvSpPr>
        <p:spPr bwMode="auto">
          <a:xfrm>
            <a:off x="7426325" y="3692525"/>
            <a:ext cx="365125" cy="303213"/>
          </a:xfrm>
          <a:prstGeom prst="rect">
            <a:avLst/>
          </a:prstGeom>
          <a:solidFill>
            <a:srgbClr val="C0C0C0"/>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solidFill>
                  <a:schemeClr val="tx1">
                    <a:lumMod val="50000"/>
                    <a:lumOff val="50000"/>
                  </a:schemeClr>
                </a:solidFill>
                <a:latin typeface="+mn-lt"/>
              </a:rPr>
              <a:t>curr</a:t>
            </a:r>
          </a:p>
        </p:txBody>
      </p:sp>
      <p:sp>
        <p:nvSpPr>
          <p:cNvPr id="16511" name="Rectangle 127"/>
          <p:cNvSpPr>
            <a:spLocks noChangeArrowheads="1"/>
          </p:cNvSpPr>
          <p:nvPr/>
        </p:nvSpPr>
        <p:spPr bwMode="auto">
          <a:xfrm>
            <a:off x="8218488" y="3692525"/>
            <a:ext cx="365125" cy="303213"/>
          </a:xfrm>
          <a:prstGeom prst="rect">
            <a:avLst/>
          </a:prstGeom>
          <a:solidFill>
            <a:srgbClr val="C0C0C0"/>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solidFill>
                  <a:schemeClr val="tx1">
                    <a:lumMod val="50000"/>
                    <a:lumOff val="50000"/>
                  </a:schemeClr>
                </a:solidFill>
                <a:latin typeface="+mn-lt"/>
              </a:rPr>
              <a:t>curr</a:t>
            </a:r>
          </a:p>
        </p:txBody>
      </p:sp>
      <p:sp>
        <p:nvSpPr>
          <p:cNvPr id="16512" name="Rectangle 128"/>
          <p:cNvSpPr>
            <a:spLocks noChangeArrowheads="1"/>
          </p:cNvSpPr>
          <p:nvPr/>
        </p:nvSpPr>
        <p:spPr bwMode="auto">
          <a:xfrm>
            <a:off x="630238" y="5410200"/>
            <a:ext cx="365125" cy="304800"/>
          </a:xfrm>
          <a:prstGeom prst="rect">
            <a:avLst/>
          </a:prstGeom>
          <a:solidFill>
            <a:srgbClr val="C0C0C0"/>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solidFill>
                  <a:schemeClr val="tx1">
                    <a:lumMod val="50000"/>
                    <a:lumOff val="50000"/>
                  </a:schemeClr>
                </a:solidFill>
                <a:latin typeface="+mn-lt"/>
              </a:rPr>
              <a:t>curr</a:t>
            </a:r>
          </a:p>
        </p:txBody>
      </p:sp>
      <p:sp>
        <p:nvSpPr>
          <p:cNvPr id="50213" name="Rectangle 130"/>
          <p:cNvSpPr>
            <a:spLocks noChangeArrowheads="1"/>
          </p:cNvSpPr>
          <p:nvPr/>
        </p:nvSpPr>
        <p:spPr bwMode="auto">
          <a:xfrm>
            <a:off x="3719513" y="5410200"/>
            <a:ext cx="357187" cy="296863"/>
          </a:xfrm>
          <a:prstGeom prst="rect">
            <a:avLst/>
          </a:prstGeom>
          <a:solidFill>
            <a:srgbClr val="FF0000"/>
          </a:solidFill>
          <a:ln w="9525">
            <a:solidFill>
              <a:schemeClr val="tx1"/>
            </a:solidFill>
            <a:miter lim="800000"/>
            <a:headEnd/>
            <a:tailEnd/>
          </a:ln>
        </p:spPr>
        <p:txBody>
          <a:bodyPr wrap="none" anchor="ctr"/>
          <a:lstStyle/>
          <a:p>
            <a:pPr algn="ctr"/>
            <a:r>
              <a:rPr lang="en-US" sz="1000">
                <a:latin typeface="Calibri" pitchFamily="34" charset="0"/>
              </a:rPr>
              <a:t>IS</a:t>
            </a:r>
          </a:p>
        </p:txBody>
      </p:sp>
      <p:sp>
        <p:nvSpPr>
          <p:cNvPr id="16518" name="Rectangle 134"/>
          <p:cNvSpPr>
            <a:spLocks noChangeArrowheads="1"/>
          </p:cNvSpPr>
          <p:nvPr/>
        </p:nvSpPr>
        <p:spPr bwMode="auto">
          <a:xfrm>
            <a:off x="8218488" y="5422900"/>
            <a:ext cx="363537" cy="303213"/>
          </a:xfrm>
          <a:prstGeom prst="rect">
            <a:avLst/>
          </a:prstGeom>
          <a:solidFill>
            <a:srgbClr val="C0C0C0"/>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solidFill>
                  <a:schemeClr val="tx1">
                    <a:lumMod val="50000"/>
                    <a:lumOff val="50000"/>
                  </a:schemeClr>
                </a:solidFill>
                <a:latin typeface="+mn-lt"/>
              </a:rPr>
              <a:t>curr</a:t>
            </a:r>
          </a:p>
        </p:txBody>
      </p:sp>
      <p:sp>
        <p:nvSpPr>
          <p:cNvPr id="16519" name="Rectangle 135"/>
          <p:cNvSpPr>
            <a:spLocks noChangeArrowheads="1"/>
          </p:cNvSpPr>
          <p:nvPr/>
        </p:nvSpPr>
        <p:spPr bwMode="auto">
          <a:xfrm>
            <a:off x="6626225" y="5422900"/>
            <a:ext cx="363538" cy="303213"/>
          </a:xfrm>
          <a:prstGeom prst="rect">
            <a:avLst/>
          </a:prstGeom>
          <a:solidFill>
            <a:srgbClr val="C0C0C0"/>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solidFill>
                  <a:schemeClr val="tx1">
                    <a:lumMod val="50000"/>
                    <a:lumOff val="50000"/>
                  </a:schemeClr>
                </a:solidFill>
                <a:latin typeface="+mn-lt"/>
              </a:rPr>
              <a:t>curr</a:t>
            </a:r>
          </a:p>
        </p:txBody>
      </p:sp>
      <p:cxnSp>
        <p:nvCxnSpPr>
          <p:cNvPr id="50216" name="AutoShape 141"/>
          <p:cNvCxnSpPr>
            <a:cxnSpLocks noChangeShapeType="1"/>
            <a:stCxn id="16519" idx="0"/>
          </p:cNvCxnSpPr>
          <p:nvPr/>
        </p:nvCxnSpPr>
        <p:spPr bwMode="auto">
          <a:xfrm rot="-5400000">
            <a:off x="6725445" y="5037931"/>
            <a:ext cx="468312" cy="301625"/>
          </a:xfrm>
          <a:prstGeom prst="bentConnector3">
            <a:avLst>
              <a:gd name="adj1" fmla="val 17287"/>
            </a:avLst>
          </a:prstGeom>
          <a:noFill/>
          <a:ln w="38100">
            <a:solidFill>
              <a:schemeClr val="tx1"/>
            </a:solidFill>
            <a:miter lim="800000"/>
            <a:headEnd/>
            <a:tailEnd/>
          </a:ln>
        </p:spPr>
      </p:cxnSp>
      <p:cxnSp>
        <p:nvCxnSpPr>
          <p:cNvPr id="50217" name="AutoShape 142"/>
          <p:cNvCxnSpPr>
            <a:cxnSpLocks noChangeShapeType="1"/>
            <a:stCxn id="16518" idx="0"/>
          </p:cNvCxnSpPr>
          <p:nvPr/>
        </p:nvCxnSpPr>
        <p:spPr bwMode="auto">
          <a:xfrm rot="5400000" flipH="1">
            <a:off x="7998619" y="5020469"/>
            <a:ext cx="474662" cy="330200"/>
          </a:xfrm>
          <a:prstGeom prst="bentConnector3">
            <a:avLst>
              <a:gd name="adj1" fmla="val 18394"/>
            </a:avLst>
          </a:prstGeom>
          <a:noFill/>
          <a:ln w="38100">
            <a:solidFill>
              <a:schemeClr val="tx1"/>
            </a:solidFill>
            <a:miter lim="800000"/>
            <a:headEnd/>
            <a:tailEnd/>
          </a:ln>
        </p:spPr>
      </p:cxnSp>
      <p:cxnSp>
        <p:nvCxnSpPr>
          <p:cNvPr id="50218" name="AutoShape 143"/>
          <p:cNvCxnSpPr>
            <a:cxnSpLocks noChangeShapeType="1"/>
            <a:stCxn id="16508" idx="2"/>
          </p:cNvCxnSpPr>
          <p:nvPr/>
        </p:nvCxnSpPr>
        <p:spPr bwMode="auto">
          <a:xfrm rot="16200000" flipH="1">
            <a:off x="6603207" y="4148931"/>
            <a:ext cx="654050" cy="347663"/>
          </a:xfrm>
          <a:prstGeom prst="bentConnector3">
            <a:avLst>
              <a:gd name="adj1" fmla="val 11889"/>
            </a:avLst>
          </a:prstGeom>
          <a:noFill/>
          <a:ln w="38100">
            <a:solidFill>
              <a:schemeClr val="tx1"/>
            </a:solidFill>
            <a:miter lim="800000"/>
            <a:headEnd/>
            <a:tailEnd/>
          </a:ln>
        </p:spPr>
      </p:cxnSp>
      <p:cxnSp>
        <p:nvCxnSpPr>
          <p:cNvPr id="50219" name="AutoShape 144"/>
          <p:cNvCxnSpPr>
            <a:cxnSpLocks noChangeShapeType="1"/>
            <a:stCxn id="16509" idx="2"/>
          </p:cNvCxnSpPr>
          <p:nvPr/>
        </p:nvCxnSpPr>
        <p:spPr bwMode="auto">
          <a:xfrm rot="16200000" flipH="1">
            <a:off x="6950076" y="4229100"/>
            <a:ext cx="647700" cy="180975"/>
          </a:xfrm>
          <a:prstGeom prst="bentConnector3">
            <a:avLst>
              <a:gd name="adj1" fmla="val 12009"/>
            </a:avLst>
          </a:prstGeom>
          <a:noFill/>
          <a:ln w="38100">
            <a:solidFill>
              <a:schemeClr val="tx1"/>
            </a:solidFill>
            <a:miter lim="800000"/>
            <a:headEnd/>
            <a:tailEnd/>
          </a:ln>
        </p:spPr>
      </p:cxnSp>
      <p:cxnSp>
        <p:nvCxnSpPr>
          <p:cNvPr id="50220" name="AutoShape 145"/>
          <p:cNvCxnSpPr>
            <a:cxnSpLocks noChangeShapeType="1"/>
            <a:stCxn id="16510" idx="2"/>
          </p:cNvCxnSpPr>
          <p:nvPr/>
        </p:nvCxnSpPr>
        <p:spPr bwMode="auto">
          <a:xfrm rot="5400000">
            <a:off x="7279482" y="4325144"/>
            <a:ext cx="658812" cy="0"/>
          </a:xfrm>
          <a:prstGeom prst="straightConnector1">
            <a:avLst/>
          </a:prstGeom>
          <a:noFill/>
          <a:ln w="38100">
            <a:solidFill>
              <a:schemeClr val="tx1"/>
            </a:solidFill>
            <a:round/>
            <a:headEnd/>
            <a:tailEnd/>
          </a:ln>
        </p:spPr>
      </p:cxnSp>
      <p:cxnSp>
        <p:nvCxnSpPr>
          <p:cNvPr id="50221" name="AutoShape 146"/>
          <p:cNvCxnSpPr>
            <a:cxnSpLocks noChangeShapeType="1"/>
            <a:stCxn id="16511" idx="2"/>
          </p:cNvCxnSpPr>
          <p:nvPr/>
        </p:nvCxnSpPr>
        <p:spPr bwMode="auto">
          <a:xfrm rot="5400000">
            <a:off x="7907338" y="4149725"/>
            <a:ext cx="647700" cy="339725"/>
          </a:xfrm>
          <a:prstGeom prst="bentConnector3">
            <a:avLst>
              <a:gd name="adj1" fmla="val 11028"/>
            </a:avLst>
          </a:prstGeom>
          <a:noFill/>
          <a:ln w="38100">
            <a:solidFill>
              <a:schemeClr val="tx1"/>
            </a:solidFill>
            <a:miter lim="800000"/>
            <a:headEnd/>
            <a:tailEnd/>
          </a:ln>
        </p:spPr>
      </p:cxnSp>
      <p:sp>
        <p:nvSpPr>
          <p:cNvPr id="16531" name="Text Box 147"/>
          <p:cNvSpPr txBox="1">
            <a:spLocks noChangeArrowheads="1"/>
          </p:cNvSpPr>
          <p:nvPr/>
        </p:nvSpPr>
        <p:spPr bwMode="auto">
          <a:xfrm>
            <a:off x="7010400" y="5029200"/>
            <a:ext cx="1247775" cy="646113"/>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dirty="0">
                <a:solidFill>
                  <a:schemeClr val="bg1">
                    <a:lumMod val="50000"/>
                  </a:schemeClr>
                </a:solidFill>
                <a:latin typeface="+mn-lt"/>
              </a:rPr>
              <a:t>LAN</a:t>
            </a:r>
          </a:p>
          <a:p>
            <a:pPr algn="ctr" fontAlgn="auto">
              <a:spcBef>
                <a:spcPts val="0"/>
              </a:spcBef>
              <a:spcAft>
                <a:spcPts val="0"/>
              </a:spcAft>
              <a:defRPr/>
            </a:pPr>
            <a:r>
              <a:rPr lang="en-US" dirty="0">
                <a:solidFill>
                  <a:schemeClr val="bg1">
                    <a:lumMod val="50000"/>
                  </a:schemeClr>
                </a:solidFill>
                <a:latin typeface="+mn-lt"/>
              </a:rPr>
              <a:t>(simulated)</a:t>
            </a:r>
          </a:p>
        </p:txBody>
      </p:sp>
      <p:sp>
        <p:nvSpPr>
          <p:cNvPr id="50223" name="Text Box 151"/>
          <p:cNvSpPr txBox="1">
            <a:spLocks noChangeArrowheads="1"/>
          </p:cNvSpPr>
          <p:nvPr/>
        </p:nvSpPr>
        <p:spPr bwMode="auto">
          <a:xfrm>
            <a:off x="1066800" y="5943600"/>
            <a:ext cx="1050925" cy="523875"/>
          </a:xfrm>
          <a:prstGeom prst="rect">
            <a:avLst/>
          </a:prstGeom>
          <a:noFill/>
          <a:ln w="9525">
            <a:noFill/>
            <a:miter lim="800000"/>
            <a:headEnd/>
            <a:tailEnd/>
          </a:ln>
        </p:spPr>
        <p:txBody>
          <a:bodyPr wrap="none">
            <a:spAutoFit/>
          </a:bodyPr>
          <a:lstStyle/>
          <a:p>
            <a:r>
              <a:rPr lang="en-US" sz="2800" b="1">
                <a:latin typeface="Calibri" pitchFamily="34" charset="0"/>
              </a:rPr>
              <a:t>LoBW</a:t>
            </a:r>
          </a:p>
        </p:txBody>
      </p:sp>
      <p:sp>
        <p:nvSpPr>
          <p:cNvPr id="50224" name="Text Box 152"/>
          <p:cNvSpPr txBox="1">
            <a:spLocks noChangeArrowheads="1"/>
          </p:cNvSpPr>
          <p:nvPr/>
        </p:nvSpPr>
        <p:spPr bwMode="auto">
          <a:xfrm>
            <a:off x="3989388" y="5954713"/>
            <a:ext cx="1428750" cy="523875"/>
          </a:xfrm>
          <a:prstGeom prst="rect">
            <a:avLst/>
          </a:prstGeom>
          <a:noFill/>
          <a:ln w="9525">
            <a:noFill/>
            <a:miter lim="800000"/>
            <a:headEnd/>
            <a:tailEnd/>
          </a:ln>
        </p:spPr>
        <p:txBody>
          <a:bodyPr wrap="none">
            <a:spAutoFit/>
          </a:bodyPr>
          <a:lstStyle/>
          <a:p>
            <a:r>
              <a:rPr lang="en-US" sz="2800" b="1">
                <a:latin typeface="Calibri" pitchFamily="34" charset="0"/>
              </a:rPr>
              <a:t>LoBW-IS</a:t>
            </a:r>
          </a:p>
        </p:txBody>
      </p:sp>
      <p:sp>
        <p:nvSpPr>
          <p:cNvPr id="50225" name="Text Box 153"/>
          <p:cNvSpPr txBox="1">
            <a:spLocks noChangeArrowheads="1"/>
          </p:cNvSpPr>
          <p:nvPr/>
        </p:nvSpPr>
        <p:spPr bwMode="auto">
          <a:xfrm>
            <a:off x="7086600" y="5943600"/>
            <a:ext cx="1020763" cy="523875"/>
          </a:xfrm>
          <a:prstGeom prst="rect">
            <a:avLst/>
          </a:prstGeom>
          <a:noFill/>
          <a:ln w="9525">
            <a:noFill/>
            <a:miter lim="800000"/>
            <a:headEnd/>
            <a:tailEnd/>
          </a:ln>
        </p:spPr>
        <p:txBody>
          <a:bodyPr wrap="none">
            <a:spAutoFit/>
          </a:bodyPr>
          <a:lstStyle/>
          <a:p>
            <a:r>
              <a:rPr lang="en-US" sz="2800" b="1">
                <a:latin typeface="Calibri" pitchFamily="34" charset="0"/>
              </a:rPr>
              <a:t>HiBW</a:t>
            </a:r>
          </a:p>
        </p:txBody>
      </p:sp>
      <p:sp>
        <p:nvSpPr>
          <p:cNvPr id="16541" name="Text Box 157"/>
          <p:cNvSpPr txBox="1">
            <a:spLocks noChangeArrowheads="1"/>
          </p:cNvSpPr>
          <p:nvPr/>
        </p:nvSpPr>
        <p:spPr bwMode="auto">
          <a:xfrm>
            <a:off x="2438400" y="3352800"/>
            <a:ext cx="882650" cy="36988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dirty="0">
                <a:solidFill>
                  <a:schemeClr val="bg1">
                    <a:lumMod val="50000"/>
                  </a:schemeClr>
                </a:solidFill>
                <a:latin typeface="+mn-lt"/>
              </a:rPr>
              <a:t>30 bots</a:t>
            </a:r>
          </a:p>
        </p:txBody>
      </p:sp>
      <p:sp>
        <p:nvSpPr>
          <p:cNvPr id="16542" name="Text Box 158"/>
          <p:cNvSpPr txBox="1">
            <a:spLocks noChangeArrowheads="1"/>
          </p:cNvSpPr>
          <p:nvPr/>
        </p:nvSpPr>
        <p:spPr bwMode="auto">
          <a:xfrm>
            <a:off x="1066800" y="5562600"/>
            <a:ext cx="1104900" cy="36988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dirty="0">
                <a:solidFill>
                  <a:schemeClr val="bg1">
                    <a:lumMod val="50000"/>
                  </a:schemeClr>
                </a:solidFill>
                <a:latin typeface="+mn-lt"/>
              </a:rPr>
              <a:t>2 humans</a:t>
            </a:r>
          </a:p>
        </p:txBody>
      </p:sp>
      <p:sp>
        <p:nvSpPr>
          <p:cNvPr id="50228" name="Line 159"/>
          <p:cNvSpPr>
            <a:spLocks noChangeShapeType="1"/>
          </p:cNvSpPr>
          <p:nvPr/>
        </p:nvSpPr>
        <p:spPr bwMode="auto">
          <a:xfrm flipH="1">
            <a:off x="976313" y="5826125"/>
            <a:ext cx="277812" cy="138113"/>
          </a:xfrm>
          <a:prstGeom prst="line">
            <a:avLst/>
          </a:prstGeom>
          <a:noFill/>
          <a:ln w="9525">
            <a:solidFill>
              <a:schemeClr val="bg2"/>
            </a:solidFill>
            <a:round/>
            <a:headEnd/>
            <a:tailEnd type="triangle" w="med" len="med"/>
          </a:ln>
        </p:spPr>
        <p:txBody>
          <a:bodyPr/>
          <a:lstStyle/>
          <a:p>
            <a:endParaRPr lang="en-US"/>
          </a:p>
        </p:txBody>
      </p:sp>
      <p:sp>
        <p:nvSpPr>
          <p:cNvPr id="50229" name="Line 160"/>
          <p:cNvSpPr>
            <a:spLocks noChangeShapeType="1"/>
          </p:cNvSpPr>
          <p:nvPr/>
        </p:nvSpPr>
        <p:spPr bwMode="auto">
          <a:xfrm>
            <a:off x="1946275" y="5826125"/>
            <a:ext cx="276225" cy="138113"/>
          </a:xfrm>
          <a:prstGeom prst="line">
            <a:avLst/>
          </a:prstGeom>
          <a:noFill/>
          <a:ln w="9525">
            <a:solidFill>
              <a:schemeClr val="bg2"/>
            </a:solidFill>
            <a:round/>
            <a:headEnd/>
            <a:tailEnd type="triangle" w="med" len="med"/>
          </a:ln>
        </p:spPr>
        <p:txBody>
          <a:bodyPr/>
          <a:lstStyle/>
          <a:p>
            <a:endParaRPr lang="en-US"/>
          </a:p>
        </p:txBody>
      </p:sp>
      <p:pic>
        <p:nvPicPr>
          <p:cNvPr id="50230" name="Picture 167" descr="Orbb"/>
          <p:cNvPicPr>
            <a:picLocks noChangeAspect="1" noChangeArrowheads="1"/>
          </p:cNvPicPr>
          <p:nvPr/>
        </p:nvPicPr>
        <p:blipFill>
          <a:blip r:embed="rId4" cstate="print"/>
          <a:srcRect/>
          <a:stretch>
            <a:fillRect/>
          </a:stretch>
        </p:blipFill>
        <p:spPr bwMode="auto">
          <a:xfrm>
            <a:off x="609600" y="3276600"/>
            <a:ext cx="263525" cy="381000"/>
          </a:xfrm>
          <a:prstGeom prst="rect">
            <a:avLst/>
          </a:prstGeom>
          <a:noFill/>
          <a:ln w="9525">
            <a:noFill/>
            <a:miter lim="800000"/>
            <a:headEnd/>
            <a:tailEnd/>
          </a:ln>
        </p:spPr>
      </p:pic>
      <p:pic>
        <p:nvPicPr>
          <p:cNvPr id="50231" name="Picture 168" descr="Orbb"/>
          <p:cNvPicPr>
            <a:picLocks noChangeAspect="1" noChangeArrowheads="1"/>
          </p:cNvPicPr>
          <p:nvPr/>
        </p:nvPicPr>
        <p:blipFill>
          <a:blip r:embed="rId4" cstate="print"/>
          <a:srcRect/>
          <a:stretch>
            <a:fillRect/>
          </a:stretch>
        </p:blipFill>
        <p:spPr bwMode="auto">
          <a:xfrm>
            <a:off x="990600" y="3276600"/>
            <a:ext cx="263525" cy="381000"/>
          </a:xfrm>
          <a:prstGeom prst="rect">
            <a:avLst/>
          </a:prstGeom>
          <a:noFill/>
          <a:ln w="9525">
            <a:noFill/>
            <a:miter lim="800000"/>
            <a:headEnd/>
            <a:tailEnd/>
          </a:ln>
        </p:spPr>
      </p:pic>
      <p:pic>
        <p:nvPicPr>
          <p:cNvPr id="50232" name="Picture 169" descr="Orbb"/>
          <p:cNvPicPr>
            <a:picLocks noChangeAspect="1" noChangeArrowheads="1"/>
          </p:cNvPicPr>
          <p:nvPr/>
        </p:nvPicPr>
        <p:blipFill>
          <a:blip r:embed="rId4" cstate="print"/>
          <a:srcRect/>
          <a:stretch>
            <a:fillRect/>
          </a:stretch>
        </p:blipFill>
        <p:spPr bwMode="auto">
          <a:xfrm>
            <a:off x="1447800" y="3276600"/>
            <a:ext cx="263525" cy="381000"/>
          </a:xfrm>
          <a:prstGeom prst="rect">
            <a:avLst/>
          </a:prstGeom>
          <a:noFill/>
          <a:ln w="9525">
            <a:noFill/>
            <a:miter lim="800000"/>
            <a:headEnd/>
            <a:tailEnd/>
          </a:ln>
        </p:spPr>
      </p:pic>
      <p:pic>
        <p:nvPicPr>
          <p:cNvPr id="50233" name="Picture 170" descr="Orbb"/>
          <p:cNvPicPr>
            <a:picLocks noChangeAspect="1" noChangeArrowheads="1"/>
          </p:cNvPicPr>
          <p:nvPr/>
        </p:nvPicPr>
        <p:blipFill>
          <a:blip r:embed="rId4" cstate="print"/>
          <a:srcRect/>
          <a:stretch>
            <a:fillRect/>
          </a:stretch>
        </p:blipFill>
        <p:spPr bwMode="auto">
          <a:xfrm>
            <a:off x="2209800" y="3276600"/>
            <a:ext cx="263525" cy="381000"/>
          </a:xfrm>
          <a:prstGeom prst="rect">
            <a:avLst/>
          </a:prstGeom>
          <a:noFill/>
          <a:ln w="9525">
            <a:noFill/>
            <a:miter lim="800000"/>
            <a:headEnd/>
            <a:tailEnd/>
          </a:ln>
        </p:spPr>
      </p:pic>
      <p:pic>
        <p:nvPicPr>
          <p:cNvPr id="50234" name="Picture 171" descr="Orbb"/>
          <p:cNvPicPr>
            <a:picLocks noChangeAspect="1" noChangeArrowheads="1"/>
          </p:cNvPicPr>
          <p:nvPr/>
        </p:nvPicPr>
        <p:blipFill>
          <a:blip r:embed="rId4" cstate="print"/>
          <a:srcRect/>
          <a:stretch>
            <a:fillRect/>
          </a:stretch>
        </p:blipFill>
        <p:spPr bwMode="auto">
          <a:xfrm>
            <a:off x="3657600" y="3276600"/>
            <a:ext cx="263525" cy="381000"/>
          </a:xfrm>
          <a:prstGeom prst="rect">
            <a:avLst/>
          </a:prstGeom>
          <a:noFill/>
          <a:ln w="9525">
            <a:noFill/>
            <a:miter lim="800000"/>
            <a:headEnd/>
            <a:tailEnd/>
          </a:ln>
        </p:spPr>
      </p:pic>
      <p:pic>
        <p:nvPicPr>
          <p:cNvPr id="50235" name="Picture 172" descr="Orbb"/>
          <p:cNvPicPr>
            <a:picLocks noChangeAspect="1" noChangeArrowheads="1"/>
          </p:cNvPicPr>
          <p:nvPr/>
        </p:nvPicPr>
        <p:blipFill>
          <a:blip r:embed="rId4" cstate="print"/>
          <a:srcRect/>
          <a:stretch>
            <a:fillRect/>
          </a:stretch>
        </p:blipFill>
        <p:spPr bwMode="auto">
          <a:xfrm>
            <a:off x="4038600" y="3276600"/>
            <a:ext cx="263525" cy="381000"/>
          </a:xfrm>
          <a:prstGeom prst="rect">
            <a:avLst/>
          </a:prstGeom>
          <a:noFill/>
          <a:ln w="9525">
            <a:noFill/>
            <a:miter lim="800000"/>
            <a:headEnd/>
            <a:tailEnd/>
          </a:ln>
        </p:spPr>
      </p:pic>
      <p:pic>
        <p:nvPicPr>
          <p:cNvPr id="50236" name="Picture 173" descr="Orbb"/>
          <p:cNvPicPr>
            <a:picLocks noChangeAspect="1" noChangeArrowheads="1"/>
          </p:cNvPicPr>
          <p:nvPr/>
        </p:nvPicPr>
        <p:blipFill>
          <a:blip r:embed="rId4" cstate="print"/>
          <a:srcRect/>
          <a:stretch>
            <a:fillRect/>
          </a:stretch>
        </p:blipFill>
        <p:spPr bwMode="auto">
          <a:xfrm>
            <a:off x="4495800" y="3276600"/>
            <a:ext cx="263525" cy="381000"/>
          </a:xfrm>
          <a:prstGeom prst="rect">
            <a:avLst/>
          </a:prstGeom>
          <a:noFill/>
          <a:ln w="9525">
            <a:noFill/>
            <a:miter lim="800000"/>
            <a:headEnd/>
            <a:tailEnd/>
          </a:ln>
        </p:spPr>
      </p:pic>
      <p:pic>
        <p:nvPicPr>
          <p:cNvPr id="50237" name="Picture 174" descr="Orbb"/>
          <p:cNvPicPr>
            <a:picLocks noChangeAspect="1" noChangeArrowheads="1"/>
          </p:cNvPicPr>
          <p:nvPr/>
        </p:nvPicPr>
        <p:blipFill>
          <a:blip r:embed="rId4" cstate="print"/>
          <a:srcRect/>
          <a:stretch>
            <a:fillRect/>
          </a:stretch>
        </p:blipFill>
        <p:spPr bwMode="auto">
          <a:xfrm>
            <a:off x="5257800" y="3276600"/>
            <a:ext cx="263525" cy="381000"/>
          </a:xfrm>
          <a:prstGeom prst="rect">
            <a:avLst/>
          </a:prstGeom>
          <a:noFill/>
          <a:ln w="9525">
            <a:noFill/>
            <a:miter lim="800000"/>
            <a:headEnd/>
            <a:tailEnd/>
          </a:ln>
        </p:spPr>
      </p:pic>
      <p:pic>
        <p:nvPicPr>
          <p:cNvPr id="50238" name="Picture 175" descr="Orbb"/>
          <p:cNvPicPr>
            <a:picLocks noChangeAspect="1" noChangeArrowheads="1"/>
          </p:cNvPicPr>
          <p:nvPr/>
        </p:nvPicPr>
        <p:blipFill>
          <a:blip r:embed="rId4" cstate="print"/>
          <a:srcRect/>
          <a:stretch>
            <a:fillRect/>
          </a:stretch>
        </p:blipFill>
        <p:spPr bwMode="auto">
          <a:xfrm>
            <a:off x="6629400" y="3276600"/>
            <a:ext cx="263525" cy="381000"/>
          </a:xfrm>
          <a:prstGeom prst="rect">
            <a:avLst/>
          </a:prstGeom>
          <a:noFill/>
          <a:ln w="9525">
            <a:noFill/>
            <a:miter lim="800000"/>
            <a:headEnd/>
            <a:tailEnd/>
          </a:ln>
        </p:spPr>
      </p:pic>
      <p:pic>
        <p:nvPicPr>
          <p:cNvPr id="50239" name="Picture 176" descr="Orbb"/>
          <p:cNvPicPr>
            <a:picLocks noChangeAspect="1" noChangeArrowheads="1"/>
          </p:cNvPicPr>
          <p:nvPr/>
        </p:nvPicPr>
        <p:blipFill>
          <a:blip r:embed="rId4" cstate="print"/>
          <a:srcRect/>
          <a:stretch>
            <a:fillRect/>
          </a:stretch>
        </p:blipFill>
        <p:spPr bwMode="auto">
          <a:xfrm>
            <a:off x="7010400" y="3276600"/>
            <a:ext cx="263525" cy="381000"/>
          </a:xfrm>
          <a:prstGeom prst="rect">
            <a:avLst/>
          </a:prstGeom>
          <a:noFill/>
          <a:ln w="9525">
            <a:noFill/>
            <a:miter lim="800000"/>
            <a:headEnd/>
            <a:tailEnd/>
          </a:ln>
        </p:spPr>
      </p:pic>
      <p:pic>
        <p:nvPicPr>
          <p:cNvPr id="50240" name="Picture 177" descr="Orbb"/>
          <p:cNvPicPr>
            <a:picLocks noChangeAspect="1" noChangeArrowheads="1"/>
          </p:cNvPicPr>
          <p:nvPr/>
        </p:nvPicPr>
        <p:blipFill>
          <a:blip r:embed="rId4" cstate="print"/>
          <a:srcRect/>
          <a:stretch>
            <a:fillRect/>
          </a:stretch>
        </p:blipFill>
        <p:spPr bwMode="auto">
          <a:xfrm>
            <a:off x="7467600" y="3276600"/>
            <a:ext cx="263525" cy="381000"/>
          </a:xfrm>
          <a:prstGeom prst="rect">
            <a:avLst/>
          </a:prstGeom>
          <a:noFill/>
          <a:ln w="9525">
            <a:noFill/>
            <a:miter lim="800000"/>
            <a:headEnd/>
            <a:tailEnd/>
          </a:ln>
        </p:spPr>
      </p:pic>
      <p:pic>
        <p:nvPicPr>
          <p:cNvPr id="50241" name="Picture 178" descr="Orbb"/>
          <p:cNvPicPr>
            <a:picLocks noChangeAspect="1" noChangeArrowheads="1"/>
          </p:cNvPicPr>
          <p:nvPr/>
        </p:nvPicPr>
        <p:blipFill>
          <a:blip r:embed="rId4" cstate="print"/>
          <a:srcRect/>
          <a:stretch>
            <a:fillRect/>
          </a:stretch>
        </p:blipFill>
        <p:spPr bwMode="auto">
          <a:xfrm>
            <a:off x="8229600" y="3276600"/>
            <a:ext cx="263525" cy="381000"/>
          </a:xfrm>
          <a:prstGeom prst="rect">
            <a:avLst/>
          </a:prstGeom>
          <a:noFill/>
          <a:ln w="9525">
            <a:noFill/>
            <a:miter lim="800000"/>
            <a:headEnd/>
            <a:tailEnd/>
          </a:ln>
        </p:spPr>
      </p:pic>
      <p:pic>
        <p:nvPicPr>
          <p:cNvPr id="50242" name="Picture 180" descr="sarge"/>
          <p:cNvPicPr>
            <a:picLocks noChangeAspect="1" noChangeArrowheads="1"/>
          </p:cNvPicPr>
          <p:nvPr/>
        </p:nvPicPr>
        <p:blipFill>
          <a:blip r:embed="rId5" cstate="print"/>
          <a:srcRect/>
          <a:stretch>
            <a:fillRect/>
          </a:stretch>
        </p:blipFill>
        <p:spPr bwMode="auto">
          <a:xfrm>
            <a:off x="685800" y="5791200"/>
            <a:ext cx="265113" cy="438150"/>
          </a:xfrm>
          <a:prstGeom prst="rect">
            <a:avLst/>
          </a:prstGeom>
          <a:noFill/>
          <a:ln w="9525">
            <a:noFill/>
            <a:miter lim="800000"/>
            <a:headEnd/>
            <a:tailEnd/>
          </a:ln>
        </p:spPr>
      </p:pic>
      <p:pic>
        <p:nvPicPr>
          <p:cNvPr id="50243" name="Picture 181" descr="sarge"/>
          <p:cNvPicPr>
            <a:picLocks noChangeAspect="1" noChangeArrowheads="1"/>
          </p:cNvPicPr>
          <p:nvPr/>
        </p:nvPicPr>
        <p:blipFill>
          <a:blip r:embed="rId5" cstate="print"/>
          <a:srcRect/>
          <a:stretch>
            <a:fillRect/>
          </a:stretch>
        </p:blipFill>
        <p:spPr bwMode="auto">
          <a:xfrm>
            <a:off x="2286000" y="5791200"/>
            <a:ext cx="265113" cy="438150"/>
          </a:xfrm>
          <a:prstGeom prst="rect">
            <a:avLst/>
          </a:prstGeom>
          <a:noFill/>
          <a:ln w="9525">
            <a:noFill/>
            <a:miter lim="800000"/>
            <a:headEnd/>
            <a:tailEnd/>
          </a:ln>
        </p:spPr>
      </p:pic>
      <p:pic>
        <p:nvPicPr>
          <p:cNvPr id="50244" name="Picture 182" descr="sarge"/>
          <p:cNvPicPr>
            <a:picLocks noChangeAspect="1" noChangeArrowheads="1"/>
          </p:cNvPicPr>
          <p:nvPr/>
        </p:nvPicPr>
        <p:blipFill>
          <a:blip r:embed="rId5" cstate="print"/>
          <a:srcRect/>
          <a:stretch>
            <a:fillRect/>
          </a:stretch>
        </p:blipFill>
        <p:spPr bwMode="auto">
          <a:xfrm>
            <a:off x="3810000" y="5791200"/>
            <a:ext cx="265113" cy="438150"/>
          </a:xfrm>
          <a:prstGeom prst="rect">
            <a:avLst/>
          </a:prstGeom>
          <a:noFill/>
          <a:ln w="9525">
            <a:noFill/>
            <a:miter lim="800000"/>
            <a:headEnd/>
            <a:tailEnd/>
          </a:ln>
        </p:spPr>
      </p:pic>
      <p:pic>
        <p:nvPicPr>
          <p:cNvPr id="50245" name="Picture 183" descr="sarge"/>
          <p:cNvPicPr>
            <a:picLocks noChangeAspect="1" noChangeArrowheads="1"/>
          </p:cNvPicPr>
          <p:nvPr/>
        </p:nvPicPr>
        <p:blipFill>
          <a:blip r:embed="rId5" cstate="print"/>
          <a:srcRect/>
          <a:stretch>
            <a:fillRect/>
          </a:stretch>
        </p:blipFill>
        <p:spPr bwMode="auto">
          <a:xfrm>
            <a:off x="5410200" y="5791200"/>
            <a:ext cx="265113" cy="438150"/>
          </a:xfrm>
          <a:prstGeom prst="rect">
            <a:avLst/>
          </a:prstGeom>
          <a:noFill/>
          <a:ln w="9525">
            <a:noFill/>
            <a:miter lim="800000"/>
            <a:headEnd/>
            <a:tailEnd/>
          </a:ln>
        </p:spPr>
      </p:pic>
      <p:pic>
        <p:nvPicPr>
          <p:cNvPr id="50246" name="Picture 184" descr="sarge"/>
          <p:cNvPicPr>
            <a:picLocks noChangeAspect="1" noChangeArrowheads="1"/>
          </p:cNvPicPr>
          <p:nvPr/>
        </p:nvPicPr>
        <p:blipFill>
          <a:blip r:embed="rId5" cstate="print"/>
          <a:srcRect/>
          <a:stretch>
            <a:fillRect/>
          </a:stretch>
        </p:blipFill>
        <p:spPr bwMode="auto">
          <a:xfrm>
            <a:off x="6705600" y="5791200"/>
            <a:ext cx="265113" cy="438150"/>
          </a:xfrm>
          <a:prstGeom prst="rect">
            <a:avLst/>
          </a:prstGeom>
          <a:noFill/>
          <a:ln w="9525">
            <a:noFill/>
            <a:miter lim="800000"/>
            <a:headEnd/>
            <a:tailEnd/>
          </a:ln>
        </p:spPr>
      </p:pic>
      <p:pic>
        <p:nvPicPr>
          <p:cNvPr id="50247" name="Picture 185" descr="sarge"/>
          <p:cNvPicPr>
            <a:picLocks noChangeAspect="1" noChangeArrowheads="1"/>
          </p:cNvPicPr>
          <p:nvPr/>
        </p:nvPicPr>
        <p:blipFill>
          <a:blip r:embed="rId5" cstate="print"/>
          <a:srcRect/>
          <a:stretch>
            <a:fillRect/>
          </a:stretch>
        </p:blipFill>
        <p:spPr bwMode="auto">
          <a:xfrm>
            <a:off x="8305800" y="5791200"/>
            <a:ext cx="265113" cy="438150"/>
          </a:xfrm>
          <a:prstGeom prst="rect">
            <a:avLst/>
          </a:prstGeom>
          <a:noFill/>
          <a:ln w="9525">
            <a:noFill/>
            <a:miter lim="800000"/>
            <a:headEnd/>
            <a:tailEnd/>
          </a:ln>
        </p:spPr>
      </p:pic>
      <p:sp>
        <p:nvSpPr>
          <p:cNvPr id="81" name="Text Box 59"/>
          <p:cNvSpPr txBox="1">
            <a:spLocks noChangeArrowheads="1"/>
          </p:cNvSpPr>
          <p:nvPr/>
        </p:nvSpPr>
        <p:spPr bwMode="auto">
          <a:xfrm>
            <a:off x="5562600" y="4800600"/>
            <a:ext cx="925513" cy="64611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dirty="0">
                <a:solidFill>
                  <a:schemeClr val="bg1">
                    <a:lumMod val="50000"/>
                  </a:schemeClr>
                </a:solidFill>
                <a:latin typeface="+mn-lt"/>
              </a:rPr>
              <a:t>Cable</a:t>
            </a:r>
          </a:p>
          <a:p>
            <a:pPr fontAlgn="auto">
              <a:spcBef>
                <a:spcPts val="0"/>
              </a:spcBef>
              <a:spcAft>
                <a:spcPts val="0"/>
              </a:spcAft>
              <a:defRPr/>
            </a:pPr>
            <a:r>
              <a:rPr lang="en-US" dirty="0">
                <a:solidFill>
                  <a:schemeClr val="bg1">
                    <a:lumMod val="50000"/>
                  </a:schemeClr>
                </a:solidFill>
                <a:latin typeface="+mn-lt"/>
              </a:rPr>
              <a:t>Modem</a:t>
            </a:r>
          </a:p>
        </p:txBody>
      </p:sp>
      <p:sp>
        <p:nvSpPr>
          <p:cNvPr id="83" name="Text Box 117"/>
          <p:cNvSpPr txBox="1">
            <a:spLocks noChangeArrowheads="1"/>
          </p:cNvSpPr>
          <p:nvPr/>
        </p:nvSpPr>
        <p:spPr bwMode="auto">
          <a:xfrm>
            <a:off x="3962400" y="4343400"/>
            <a:ext cx="1247775" cy="646113"/>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dirty="0">
                <a:solidFill>
                  <a:schemeClr val="bg1">
                    <a:lumMod val="50000"/>
                  </a:schemeClr>
                </a:solidFill>
                <a:latin typeface="+mn-lt"/>
              </a:rPr>
              <a:t>Internet</a:t>
            </a:r>
          </a:p>
          <a:p>
            <a:pPr algn="ctr" fontAlgn="auto">
              <a:spcBef>
                <a:spcPts val="0"/>
              </a:spcBef>
              <a:spcAft>
                <a:spcPts val="0"/>
              </a:spcAft>
              <a:defRPr/>
            </a:pPr>
            <a:r>
              <a:rPr lang="en-US" dirty="0">
                <a:solidFill>
                  <a:schemeClr val="bg1">
                    <a:lumMod val="50000"/>
                  </a:schemeClr>
                </a:solidFill>
                <a:latin typeface="+mn-lt"/>
              </a:rPr>
              <a:t>(simulated)</a:t>
            </a:r>
          </a:p>
        </p:txBody>
      </p:sp>
      <p:sp>
        <p:nvSpPr>
          <p:cNvPr id="76" name="Rectangle 75"/>
          <p:cNvSpPr/>
          <p:nvPr/>
        </p:nvSpPr>
        <p:spPr>
          <a:xfrm>
            <a:off x="533400" y="2743200"/>
            <a:ext cx="8077200" cy="461963"/>
          </a:xfrm>
          <a:prstGeom prst="rect">
            <a:avLst/>
          </a:prstGeom>
          <a:solidFill>
            <a:schemeClr val="bg1">
              <a:lumMod val="75000"/>
            </a:schemeClr>
          </a:solidFill>
        </p:spPr>
        <p:txBody>
          <a:bodyPr>
            <a:spAutoFit/>
          </a:bodyPr>
          <a:lstStyle/>
          <a:p>
            <a:pPr marL="342900" indent="-342900" algn="ctr" fontAlgn="auto">
              <a:spcBef>
                <a:spcPct val="20000"/>
              </a:spcBef>
              <a:spcAft>
                <a:spcPts val="0"/>
              </a:spcAft>
              <a:defRPr/>
            </a:pPr>
            <a:r>
              <a:rPr lang="en-US" sz="2400" dirty="0">
                <a:latin typeface="+mn-lt"/>
              </a:rPr>
              <a:t>User study: each pair of players compares 2 of 3 versions:</a:t>
            </a:r>
          </a:p>
        </p:txBody>
      </p:sp>
      <p:sp>
        <p:nvSpPr>
          <p:cNvPr id="77" name="Rectangle 5"/>
          <p:cNvSpPr>
            <a:spLocks noChangeArrowheads="1"/>
          </p:cNvSpPr>
          <p:nvPr/>
        </p:nvSpPr>
        <p:spPr bwMode="auto">
          <a:xfrm>
            <a:off x="457200" y="1371600"/>
            <a:ext cx="8229600" cy="10668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marL="342900" indent="-342900" fontAlgn="auto">
              <a:spcBef>
                <a:spcPct val="20000"/>
              </a:spcBef>
              <a:spcAft>
                <a:spcPts val="0"/>
              </a:spcAft>
              <a:defRPr/>
            </a:pPr>
            <a:r>
              <a:rPr lang="en-US" sz="2800" b="1" dirty="0">
                <a:latin typeface="+mn-lt"/>
              </a:rPr>
              <a:t>Question</a:t>
            </a:r>
            <a:r>
              <a:rPr lang="en-US" sz="2800" dirty="0">
                <a:latin typeface="+mn-lt"/>
              </a:rPr>
              <a:t>: Do Interest Sets improve fun in </a:t>
            </a:r>
            <a:r>
              <a:rPr lang="en-US" sz="2800" dirty="0" err="1">
                <a:latin typeface="+mn-lt"/>
              </a:rPr>
              <a:t>LoBW</a:t>
            </a:r>
            <a:r>
              <a:rPr lang="en-US" sz="2800" dirty="0">
                <a:latin typeface="+mn-lt"/>
              </a:rPr>
              <a:t> games?</a:t>
            </a:r>
            <a:endParaRPr lang="en-US" sz="3200" dirty="0">
              <a:latin typeface="+mn-lt"/>
            </a:endParaRPr>
          </a:p>
          <a:p>
            <a:pPr marL="342900" indent="-342900" fontAlgn="auto">
              <a:spcBef>
                <a:spcPct val="20000"/>
              </a:spcBef>
              <a:spcAft>
                <a:spcPts val="0"/>
              </a:spcAft>
              <a:defRPr/>
            </a:pPr>
            <a:r>
              <a:rPr lang="en-US" sz="2800" b="1" dirty="0">
                <a:latin typeface="+mn-lt"/>
              </a:rPr>
              <a:t>Question</a:t>
            </a:r>
            <a:r>
              <a:rPr lang="en-US" sz="2800" dirty="0">
                <a:latin typeface="+mn-lt"/>
              </a:rPr>
              <a:t>: Do they make </a:t>
            </a:r>
            <a:r>
              <a:rPr lang="en-US" sz="2800" dirty="0" err="1">
                <a:latin typeface="+mn-lt"/>
              </a:rPr>
              <a:t>LoBW</a:t>
            </a:r>
            <a:r>
              <a:rPr lang="en-US" sz="2800" dirty="0">
                <a:latin typeface="+mn-lt"/>
              </a:rPr>
              <a:t> games as fun as </a:t>
            </a:r>
            <a:r>
              <a:rPr lang="en-US" sz="2800" dirty="0" err="1">
                <a:latin typeface="+mn-lt"/>
              </a:rPr>
              <a:t>HiBW</a:t>
            </a:r>
            <a:r>
              <a:rPr lang="en-US" sz="2800" dirty="0">
                <a:latin typeface="+mn-lt"/>
              </a:rPr>
              <a:t>?</a:t>
            </a:r>
          </a:p>
        </p:txBody>
      </p:sp>
      <p:sp>
        <p:nvSpPr>
          <p:cNvPr id="85" name="Footer Placeholder 84"/>
          <p:cNvSpPr>
            <a:spLocks noGrp="1"/>
          </p:cNvSpPr>
          <p:nvPr>
            <p:ph type="ftr" sz="quarter" idx="10"/>
          </p:nvPr>
        </p:nvSpPr>
        <p:spPr/>
        <p:txBody>
          <a:bodyPr/>
          <a:lstStyle/>
          <a:p>
            <a:pPr>
              <a:defRPr/>
            </a:pPr>
            <a:r>
              <a:rPr lang="en-US"/>
              <a:t>Donnybrook | Jeffrey Pang (CMU) | SIGCOMM 2008</a:t>
            </a:r>
            <a:endParaRPr lang="en-US" dirty="0"/>
          </a:p>
        </p:txBody>
      </p:sp>
      <p:sp>
        <p:nvSpPr>
          <p:cNvPr id="80" name="Slide Number Placeholder 79"/>
          <p:cNvSpPr>
            <a:spLocks noGrp="1"/>
          </p:cNvSpPr>
          <p:nvPr>
            <p:ph type="sldNum" sz="quarter" idx="11"/>
          </p:nvPr>
        </p:nvSpPr>
        <p:spPr/>
        <p:txBody>
          <a:bodyPr/>
          <a:lstStyle/>
          <a:p>
            <a:pPr>
              <a:defRPr/>
            </a:pPr>
            <a:fld id="{65FF2CB4-7A74-4689-B9B7-108F8FEDB652}" type="slidenum">
              <a:rPr lang="en-US"/>
              <a:pPr>
                <a:defRPr/>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343400" y="1371600"/>
            <a:ext cx="2743200" cy="1219200"/>
          </a:xfrm>
          <a:prstGeom prst="rect">
            <a:avLst/>
          </a:prstGeom>
          <a:solidFill>
            <a:schemeClr val="tx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0" name="Title 1"/>
          <p:cNvSpPr>
            <a:spLocks noGrp="1"/>
          </p:cNvSpPr>
          <p:nvPr>
            <p:ph type="title"/>
          </p:nvPr>
        </p:nvSpPr>
        <p:spPr/>
        <p:txBody>
          <a:bodyPr/>
          <a:lstStyle/>
          <a:p>
            <a:pPr eaLnBrk="1" hangingPunct="1"/>
            <a:r>
              <a:rPr lang="en-US" smtClean="0"/>
              <a:t>High-Speed, Large-Scale, P2P: </a:t>
            </a:r>
            <a:r>
              <a:rPr lang="en-US" smtClean="0">
                <a:solidFill>
                  <a:srgbClr val="FF0000"/>
                </a:solidFill>
              </a:rPr>
              <a:t>Pick 2</a:t>
            </a:r>
          </a:p>
        </p:txBody>
      </p:sp>
      <p:sp>
        <p:nvSpPr>
          <p:cNvPr id="3" name="Content Placeholder 2"/>
          <p:cNvSpPr>
            <a:spLocks noGrp="1"/>
          </p:cNvSpPr>
          <p:nvPr>
            <p:ph idx="1"/>
          </p:nvPr>
        </p:nvSpPr>
        <p:spPr>
          <a:xfrm>
            <a:off x="457200" y="1447800"/>
            <a:ext cx="3657600" cy="4678363"/>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Many console games are peer hosted to save costs</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smtClean="0"/>
              <a:t>Limits high-speed games to 32 players</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smtClean="0"/>
              <a:t>1000+ player games need dedicated servers</a:t>
            </a:r>
            <a:endParaRPr lang="en-US" dirty="0"/>
          </a:p>
        </p:txBody>
      </p:sp>
      <p:pic>
        <p:nvPicPr>
          <p:cNvPr id="17412" name="Picture 4" descr="xbox1.png"/>
          <p:cNvPicPr>
            <a:picLocks noChangeAspect="1"/>
          </p:cNvPicPr>
          <p:nvPr/>
        </p:nvPicPr>
        <p:blipFill>
          <a:blip r:embed="rId4" cstate="print"/>
          <a:srcRect/>
          <a:stretch>
            <a:fillRect/>
          </a:stretch>
        </p:blipFill>
        <p:spPr bwMode="auto">
          <a:xfrm>
            <a:off x="7467600" y="1371600"/>
            <a:ext cx="381000" cy="560388"/>
          </a:xfrm>
          <a:prstGeom prst="rect">
            <a:avLst/>
          </a:prstGeom>
          <a:noFill/>
          <a:ln w="9525">
            <a:noFill/>
            <a:miter lim="800000"/>
            <a:headEnd/>
            <a:tailEnd/>
          </a:ln>
        </p:spPr>
      </p:pic>
      <p:pic>
        <p:nvPicPr>
          <p:cNvPr id="17413" name="Picture 5" descr="xbox1.png"/>
          <p:cNvPicPr>
            <a:picLocks noChangeAspect="1"/>
          </p:cNvPicPr>
          <p:nvPr/>
        </p:nvPicPr>
        <p:blipFill>
          <a:blip r:embed="rId4" cstate="print"/>
          <a:srcRect/>
          <a:stretch>
            <a:fillRect/>
          </a:stretch>
        </p:blipFill>
        <p:spPr bwMode="auto">
          <a:xfrm>
            <a:off x="8382000" y="1371600"/>
            <a:ext cx="381000" cy="560388"/>
          </a:xfrm>
          <a:prstGeom prst="rect">
            <a:avLst/>
          </a:prstGeom>
          <a:noFill/>
          <a:ln w="9525">
            <a:noFill/>
            <a:miter lim="800000"/>
            <a:headEnd/>
            <a:tailEnd/>
          </a:ln>
        </p:spPr>
      </p:pic>
      <p:pic>
        <p:nvPicPr>
          <p:cNvPr id="17414" name="Picture 6" descr="xbox1.png"/>
          <p:cNvPicPr>
            <a:picLocks noChangeAspect="1"/>
          </p:cNvPicPr>
          <p:nvPr/>
        </p:nvPicPr>
        <p:blipFill>
          <a:blip r:embed="rId4" cstate="print"/>
          <a:srcRect/>
          <a:stretch>
            <a:fillRect/>
          </a:stretch>
        </p:blipFill>
        <p:spPr bwMode="auto">
          <a:xfrm>
            <a:off x="7467600" y="2286000"/>
            <a:ext cx="381000" cy="560388"/>
          </a:xfrm>
          <a:prstGeom prst="rect">
            <a:avLst/>
          </a:prstGeom>
          <a:noFill/>
          <a:ln w="9525">
            <a:noFill/>
            <a:miter lim="800000"/>
            <a:headEnd/>
            <a:tailEnd/>
          </a:ln>
        </p:spPr>
      </p:pic>
      <p:pic>
        <p:nvPicPr>
          <p:cNvPr id="17415" name="Picture 7" descr="xbox1.png"/>
          <p:cNvPicPr>
            <a:picLocks noChangeAspect="1"/>
          </p:cNvPicPr>
          <p:nvPr/>
        </p:nvPicPr>
        <p:blipFill>
          <a:blip r:embed="rId4" cstate="print"/>
          <a:srcRect/>
          <a:stretch>
            <a:fillRect/>
          </a:stretch>
        </p:blipFill>
        <p:spPr bwMode="auto">
          <a:xfrm>
            <a:off x="8382000" y="2286000"/>
            <a:ext cx="381000" cy="560388"/>
          </a:xfrm>
          <a:prstGeom prst="rect">
            <a:avLst/>
          </a:prstGeom>
          <a:noFill/>
          <a:ln w="9525">
            <a:noFill/>
            <a:miter lim="800000"/>
            <a:headEnd/>
            <a:tailEnd/>
          </a:ln>
        </p:spPr>
      </p:pic>
      <p:cxnSp>
        <p:nvCxnSpPr>
          <p:cNvPr id="10" name="Straight Arrow Connector 9"/>
          <p:cNvCxnSpPr>
            <a:stCxn id="5" idx="2"/>
            <a:endCxn id="7" idx="0"/>
          </p:cNvCxnSpPr>
          <p:nvPr/>
        </p:nvCxnSpPr>
        <p:spPr>
          <a:xfrm rot="5400000">
            <a:off x="7481094" y="2108994"/>
            <a:ext cx="354013" cy="3175"/>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a:endCxn id="8" idx="0"/>
          </p:cNvCxnSpPr>
          <p:nvPr/>
        </p:nvCxnSpPr>
        <p:spPr>
          <a:xfrm rot="5400000">
            <a:off x="8395494" y="2108994"/>
            <a:ext cx="354013" cy="3175"/>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a:endCxn id="6" idx="1"/>
          </p:cNvCxnSpPr>
          <p:nvPr/>
        </p:nvCxnSpPr>
        <p:spPr>
          <a:xfrm>
            <a:off x="7848600" y="1652588"/>
            <a:ext cx="533400" cy="1587"/>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3"/>
            <a:endCxn id="8" idx="1"/>
          </p:cNvCxnSpPr>
          <p:nvPr/>
        </p:nvCxnSpPr>
        <p:spPr>
          <a:xfrm>
            <a:off x="7848600" y="2566988"/>
            <a:ext cx="533400" cy="1587"/>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7772400" y="1905000"/>
            <a:ext cx="609600" cy="533400"/>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7848600" y="1905000"/>
            <a:ext cx="533400" cy="533400"/>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9" name="Picture 28" descr="Halo3-screen.jpg"/>
          <p:cNvPicPr>
            <a:picLocks noChangeAspect="1"/>
          </p:cNvPicPr>
          <p:nvPr/>
        </p:nvPicPr>
        <p:blipFill>
          <a:blip r:embed="rId5" cstate="print"/>
          <a:stretch>
            <a:fillRect/>
          </a:stretch>
        </p:blipFill>
        <p:spPr>
          <a:xfrm>
            <a:off x="4343400" y="2667000"/>
            <a:ext cx="2743200" cy="1543050"/>
          </a:xfrm>
          <a:prstGeom prst="rect">
            <a:avLst/>
          </a:prstGeom>
          <a:effectLst>
            <a:outerShdw blurRad="50800" dist="38100" dir="2700000" algn="tl" rotWithShape="0">
              <a:prstClr val="black">
                <a:alpha val="40000"/>
              </a:prstClr>
            </a:outerShdw>
          </a:effectLst>
        </p:spPr>
      </p:pic>
      <p:pic>
        <p:nvPicPr>
          <p:cNvPr id="30" name="Picture 29" descr="halo-3-box.jpg"/>
          <p:cNvPicPr>
            <a:picLocks noChangeAspect="1"/>
          </p:cNvPicPr>
          <p:nvPr/>
        </p:nvPicPr>
        <p:blipFill>
          <a:blip r:embed="rId6" cstate="print">
            <a:lum bright="20000" contrast="20000"/>
          </a:blip>
          <a:stretch>
            <a:fillRect/>
          </a:stretch>
        </p:blipFill>
        <p:spPr>
          <a:xfrm>
            <a:off x="6324600" y="3048000"/>
            <a:ext cx="838200" cy="1198563"/>
          </a:xfrm>
          <a:prstGeom prst="rect">
            <a:avLst/>
          </a:prstGeom>
          <a:effectLst>
            <a:outerShdw blurRad="50800" dist="38100" dir="8100000" algn="tr" rotWithShape="0">
              <a:prstClr val="black">
                <a:alpha val="40000"/>
              </a:prstClr>
            </a:outerShdw>
          </a:effectLst>
        </p:spPr>
      </p:pic>
      <p:pic>
        <p:nvPicPr>
          <p:cNvPr id="31" name="Picture 30" descr="wow-screen.jpg"/>
          <p:cNvPicPr>
            <a:picLocks noChangeAspect="1"/>
          </p:cNvPicPr>
          <p:nvPr/>
        </p:nvPicPr>
        <p:blipFill>
          <a:blip r:embed="rId7" cstate="print">
            <a:lum bright="40000" contrast="60000"/>
          </a:blip>
          <a:stretch>
            <a:fillRect/>
          </a:stretch>
        </p:blipFill>
        <p:spPr>
          <a:xfrm>
            <a:off x="4343400" y="4343400"/>
            <a:ext cx="2724150" cy="2179638"/>
          </a:xfrm>
          <a:prstGeom prst="rect">
            <a:avLst/>
          </a:prstGeom>
          <a:effectLst>
            <a:outerShdw blurRad="50800" dist="38100" dir="2700000" algn="tl" rotWithShape="0">
              <a:prstClr val="black">
                <a:alpha val="40000"/>
              </a:prstClr>
            </a:outerShdw>
          </a:effectLst>
        </p:spPr>
      </p:pic>
      <p:pic>
        <p:nvPicPr>
          <p:cNvPr id="32" name="Picture 31" descr="wow-box.jpg"/>
          <p:cNvPicPr>
            <a:picLocks noChangeAspect="1"/>
          </p:cNvPicPr>
          <p:nvPr/>
        </p:nvPicPr>
        <p:blipFill>
          <a:blip r:embed="rId8" cstate="print">
            <a:lum bright="20000" contrast="20000"/>
          </a:blip>
          <a:stretch>
            <a:fillRect/>
          </a:stretch>
        </p:blipFill>
        <p:spPr>
          <a:xfrm>
            <a:off x="6324600" y="5334000"/>
            <a:ext cx="838200" cy="1200150"/>
          </a:xfrm>
          <a:prstGeom prst="rect">
            <a:avLst/>
          </a:prstGeom>
          <a:effectLst>
            <a:outerShdw blurRad="50800" dist="38100" dir="8100000" algn="tr" rotWithShape="0">
              <a:prstClr val="black">
                <a:alpha val="40000"/>
              </a:prstClr>
            </a:outerShdw>
          </a:effectLst>
        </p:spPr>
      </p:pic>
      <p:pic>
        <p:nvPicPr>
          <p:cNvPr id="17426" name="Picture 5"/>
          <p:cNvPicPr>
            <a:picLocks noChangeAspect="1" noChangeArrowheads="1"/>
          </p:cNvPicPr>
          <p:nvPr/>
        </p:nvPicPr>
        <p:blipFill>
          <a:blip r:embed="rId9" cstate="print">
            <a:lum bright="20000" contrast="20000"/>
          </a:blip>
          <a:srcRect/>
          <a:stretch>
            <a:fillRect/>
          </a:stretch>
        </p:blipFill>
        <p:spPr bwMode="auto">
          <a:xfrm>
            <a:off x="7162800" y="4308475"/>
            <a:ext cx="609600" cy="750888"/>
          </a:xfrm>
          <a:prstGeom prst="rect">
            <a:avLst/>
          </a:prstGeom>
          <a:noFill/>
          <a:ln w="9525">
            <a:noFill/>
            <a:miter lim="800000"/>
            <a:headEnd/>
            <a:tailEnd/>
          </a:ln>
        </p:spPr>
      </p:pic>
      <p:pic>
        <p:nvPicPr>
          <p:cNvPr id="17427" name="Picture 33" descr="server1.jpg"/>
          <p:cNvPicPr>
            <a:picLocks noChangeAspect="1"/>
          </p:cNvPicPr>
          <p:nvPr/>
        </p:nvPicPr>
        <p:blipFill>
          <a:blip r:embed="rId10" cstate="print">
            <a:lum bright="20000" contrast="20000"/>
          </a:blip>
          <a:srcRect/>
          <a:stretch>
            <a:fillRect/>
          </a:stretch>
        </p:blipFill>
        <p:spPr bwMode="auto">
          <a:xfrm>
            <a:off x="7772400" y="4267200"/>
            <a:ext cx="839788" cy="814388"/>
          </a:xfrm>
          <a:prstGeom prst="rect">
            <a:avLst/>
          </a:prstGeom>
          <a:noFill/>
          <a:ln w="9525">
            <a:noFill/>
            <a:miter lim="800000"/>
            <a:headEnd/>
            <a:tailEnd/>
          </a:ln>
        </p:spPr>
      </p:pic>
      <p:pic>
        <p:nvPicPr>
          <p:cNvPr id="17428" name="Picture 34" descr="xbox1.png"/>
          <p:cNvPicPr>
            <a:picLocks noChangeAspect="1"/>
          </p:cNvPicPr>
          <p:nvPr/>
        </p:nvPicPr>
        <p:blipFill>
          <a:blip r:embed="rId11" cstate="print"/>
          <a:srcRect/>
          <a:stretch>
            <a:fillRect/>
          </a:stretch>
        </p:blipFill>
        <p:spPr bwMode="auto">
          <a:xfrm>
            <a:off x="7620000" y="5791200"/>
            <a:ext cx="225425" cy="331788"/>
          </a:xfrm>
          <a:prstGeom prst="rect">
            <a:avLst/>
          </a:prstGeom>
          <a:noFill/>
          <a:ln w="9525">
            <a:noFill/>
            <a:miter lim="800000"/>
            <a:headEnd/>
            <a:tailEnd/>
          </a:ln>
        </p:spPr>
      </p:pic>
      <p:pic>
        <p:nvPicPr>
          <p:cNvPr id="17429" name="Picture 35" descr="xbox1.png"/>
          <p:cNvPicPr>
            <a:picLocks noChangeAspect="1"/>
          </p:cNvPicPr>
          <p:nvPr/>
        </p:nvPicPr>
        <p:blipFill>
          <a:blip r:embed="rId11" cstate="print"/>
          <a:srcRect/>
          <a:stretch>
            <a:fillRect/>
          </a:stretch>
        </p:blipFill>
        <p:spPr bwMode="auto">
          <a:xfrm>
            <a:off x="7848600" y="5791200"/>
            <a:ext cx="225425" cy="331788"/>
          </a:xfrm>
          <a:prstGeom prst="rect">
            <a:avLst/>
          </a:prstGeom>
          <a:noFill/>
          <a:ln w="9525">
            <a:noFill/>
            <a:miter lim="800000"/>
            <a:headEnd/>
            <a:tailEnd/>
          </a:ln>
        </p:spPr>
      </p:pic>
      <p:pic>
        <p:nvPicPr>
          <p:cNvPr id="17430" name="Picture 36" descr="xbox1.png"/>
          <p:cNvPicPr>
            <a:picLocks noChangeAspect="1"/>
          </p:cNvPicPr>
          <p:nvPr/>
        </p:nvPicPr>
        <p:blipFill>
          <a:blip r:embed="rId11" cstate="print"/>
          <a:srcRect/>
          <a:stretch>
            <a:fillRect/>
          </a:stretch>
        </p:blipFill>
        <p:spPr bwMode="auto">
          <a:xfrm>
            <a:off x="8077200" y="5791200"/>
            <a:ext cx="225425" cy="331788"/>
          </a:xfrm>
          <a:prstGeom prst="rect">
            <a:avLst/>
          </a:prstGeom>
          <a:noFill/>
          <a:ln w="9525">
            <a:noFill/>
            <a:miter lim="800000"/>
            <a:headEnd/>
            <a:tailEnd/>
          </a:ln>
        </p:spPr>
      </p:pic>
      <p:pic>
        <p:nvPicPr>
          <p:cNvPr id="17431" name="Picture 37" descr="xbox1.png"/>
          <p:cNvPicPr>
            <a:picLocks noChangeAspect="1"/>
          </p:cNvPicPr>
          <p:nvPr/>
        </p:nvPicPr>
        <p:blipFill>
          <a:blip r:embed="rId11" cstate="print"/>
          <a:srcRect/>
          <a:stretch>
            <a:fillRect/>
          </a:stretch>
        </p:blipFill>
        <p:spPr bwMode="auto">
          <a:xfrm>
            <a:off x="8305800" y="5791200"/>
            <a:ext cx="225425" cy="331788"/>
          </a:xfrm>
          <a:prstGeom prst="rect">
            <a:avLst/>
          </a:prstGeom>
          <a:noFill/>
          <a:ln w="9525">
            <a:noFill/>
            <a:miter lim="800000"/>
            <a:headEnd/>
            <a:tailEnd/>
          </a:ln>
        </p:spPr>
      </p:pic>
      <p:pic>
        <p:nvPicPr>
          <p:cNvPr id="17432" name="Picture 38" descr="xbox1.png"/>
          <p:cNvPicPr>
            <a:picLocks noChangeAspect="1"/>
          </p:cNvPicPr>
          <p:nvPr/>
        </p:nvPicPr>
        <p:blipFill>
          <a:blip r:embed="rId11" cstate="print"/>
          <a:srcRect/>
          <a:stretch>
            <a:fillRect/>
          </a:stretch>
        </p:blipFill>
        <p:spPr bwMode="auto">
          <a:xfrm>
            <a:off x="7620000" y="6172200"/>
            <a:ext cx="225425" cy="331788"/>
          </a:xfrm>
          <a:prstGeom prst="rect">
            <a:avLst/>
          </a:prstGeom>
          <a:noFill/>
          <a:ln w="9525">
            <a:noFill/>
            <a:miter lim="800000"/>
            <a:headEnd/>
            <a:tailEnd/>
          </a:ln>
        </p:spPr>
      </p:pic>
      <p:pic>
        <p:nvPicPr>
          <p:cNvPr id="17433" name="Picture 39" descr="xbox1.png"/>
          <p:cNvPicPr>
            <a:picLocks noChangeAspect="1"/>
          </p:cNvPicPr>
          <p:nvPr/>
        </p:nvPicPr>
        <p:blipFill>
          <a:blip r:embed="rId11" cstate="print"/>
          <a:srcRect/>
          <a:stretch>
            <a:fillRect/>
          </a:stretch>
        </p:blipFill>
        <p:spPr bwMode="auto">
          <a:xfrm>
            <a:off x="7848600" y="6172200"/>
            <a:ext cx="225425" cy="331788"/>
          </a:xfrm>
          <a:prstGeom prst="rect">
            <a:avLst/>
          </a:prstGeom>
          <a:noFill/>
          <a:ln w="9525">
            <a:noFill/>
            <a:miter lim="800000"/>
            <a:headEnd/>
            <a:tailEnd/>
          </a:ln>
        </p:spPr>
      </p:pic>
      <p:pic>
        <p:nvPicPr>
          <p:cNvPr id="17434" name="Picture 40" descr="xbox1.png"/>
          <p:cNvPicPr>
            <a:picLocks noChangeAspect="1"/>
          </p:cNvPicPr>
          <p:nvPr/>
        </p:nvPicPr>
        <p:blipFill>
          <a:blip r:embed="rId11" cstate="print"/>
          <a:srcRect/>
          <a:stretch>
            <a:fillRect/>
          </a:stretch>
        </p:blipFill>
        <p:spPr bwMode="auto">
          <a:xfrm>
            <a:off x="8077200" y="6172200"/>
            <a:ext cx="225425" cy="331788"/>
          </a:xfrm>
          <a:prstGeom prst="rect">
            <a:avLst/>
          </a:prstGeom>
          <a:noFill/>
          <a:ln w="9525">
            <a:noFill/>
            <a:miter lim="800000"/>
            <a:headEnd/>
            <a:tailEnd/>
          </a:ln>
        </p:spPr>
      </p:pic>
      <p:pic>
        <p:nvPicPr>
          <p:cNvPr id="17435" name="Picture 41" descr="xbox1.png"/>
          <p:cNvPicPr>
            <a:picLocks noChangeAspect="1"/>
          </p:cNvPicPr>
          <p:nvPr/>
        </p:nvPicPr>
        <p:blipFill>
          <a:blip r:embed="rId11" cstate="print"/>
          <a:srcRect/>
          <a:stretch>
            <a:fillRect/>
          </a:stretch>
        </p:blipFill>
        <p:spPr bwMode="auto">
          <a:xfrm>
            <a:off x="8305800" y="6172200"/>
            <a:ext cx="225425" cy="331788"/>
          </a:xfrm>
          <a:prstGeom prst="rect">
            <a:avLst/>
          </a:prstGeom>
          <a:noFill/>
          <a:ln w="9525">
            <a:noFill/>
            <a:miter lim="800000"/>
            <a:headEnd/>
            <a:tailEnd/>
          </a:ln>
        </p:spPr>
      </p:pic>
      <p:pic>
        <p:nvPicPr>
          <p:cNvPr id="17436" name="Picture 42" descr="xbox1.png"/>
          <p:cNvPicPr>
            <a:picLocks noChangeAspect="1"/>
          </p:cNvPicPr>
          <p:nvPr/>
        </p:nvPicPr>
        <p:blipFill>
          <a:blip r:embed="rId11" cstate="print"/>
          <a:srcRect/>
          <a:stretch>
            <a:fillRect/>
          </a:stretch>
        </p:blipFill>
        <p:spPr bwMode="auto">
          <a:xfrm>
            <a:off x="8534400" y="5791200"/>
            <a:ext cx="225425" cy="331788"/>
          </a:xfrm>
          <a:prstGeom prst="rect">
            <a:avLst/>
          </a:prstGeom>
          <a:noFill/>
          <a:ln w="9525">
            <a:noFill/>
            <a:miter lim="800000"/>
            <a:headEnd/>
            <a:tailEnd/>
          </a:ln>
        </p:spPr>
      </p:pic>
      <p:pic>
        <p:nvPicPr>
          <p:cNvPr id="17437" name="Picture 43" descr="xbox1.png"/>
          <p:cNvPicPr>
            <a:picLocks noChangeAspect="1"/>
          </p:cNvPicPr>
          <p:nvPr/>
        </p:nvPicPr>
        <p:blipFill>
          <a:blip r:embed="rId11" cstate="print"/>
          <a:srcRect/>
          <a:stretch>
            <a:fillRect/>
          </a:stretch>
        </p:blipFill>
        <p:spPr bwMode="auto">
          <a:xfrm>
            <a:off x="8534400" y="6172200"/>
            <a:ext cx="225425" cy="331788"/>
          </a:xfrm>
          <a:prstGeom prst="rect">
            <a:avLst/>
          </a:prstGeom>
          <a:noFill/>
          <a:ln w="9525">
            <a:noFill/>
            <a:miter lim="800000"/>
            <a:headEnd/>
            <a:tailEnd/>
          </a:ln>
        </p:spPr>
      </p:pic>
      <p:cxnSp>
        <p:nvCxnSpPr>
          <p:cNvPr id="45" name="Straight Arrow Connector 44"/>
          <p:cNvCxnSpPr>
            <a:stCxn id="34" idx="2"/>
            <a:endCxn id="35" idx="0"/>
          </p:cNvCxnSpPr>
          <p:nvPr/>
        </p:nvCxnSpPr>
        <p:spPr>
          <a:xfrm rot="5400000">
            <a:off x="7608095" y="5206206"/>
            <a:ext cx="709612" cy="460375"/>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4" idx="2"/>
            <a:endCxn id="36" idx="0"/>
          </p:cNvCxnSpPr>
          <p:nvPr/>
        </p:nvCxnSpPr>
        <p:spPr>
          <a:xfrm rot="5400000">
            <a:off x="7722395" y="5320506"/>
            <a:ext cx="709612" cy="231775"/>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4" idx="2"/>
            <a:endCxn id="37" idx="0"/>
          </p:cNvCxnSpPr>
          <p:nvPr/>
        </p:nvCxnSpPr>
        <p:spPr>
          <a:xfrm rot="5400000">
            <a:off x="7836695" y="5434806"/>
            <a:ext cx="709612" cy="3175"/>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4" idx="2"/>
            <a:endCxn id="38" idx="0"/>
          </p:cNvCxnSpPr>
          <p:nvPr/>
        </p:nvCxnSpPr>
        <p:spPr>
          <a:xfrm rot="16200000" flipH="1">
            <a:off x="7950995" y="5323681"/>
            <a:ext cx="709612" cy="225425"/>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4" idx="2"/>
            <a:endCxn id="43" idx="0"/>
          </p:cNvCxnSpPr>
          <p:nvPr/>
        </p:nvCxnSpPr>
        <p:spPr>
          <a:xfrm rot="16200000" flipH="1">
            <a:off x="8065295" y="5209381"/>
            <a:ext cx="709612" cy="454025"/>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343400" y="2667000"/>
            <a:ext cx="1624013" cy="461963"/>
          </a:xfrm>
          <a:prstGeom prst="rect">
            <a:avLst/>
          </a:prstGeom>
          <a:no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2400" b="1" dirty="0">
                <a:solidFill>
                  <a:schemeClr val="bg1"/>
                </a:solidFill>
                <a:latin typeface="+mn-lt"/>
              </a:rPr>
              <a:t>High-speed</a:t>
            </a:r>
          </a:p>
        </p:txBody>
      </p:sp>
      <p:sp>
        <p:nvSpPr>
          <p:cNvPr id="82" name="TextBox 81"/>
          <p:cNvSpPr txBox="1"/>
          <p:nvPr/>
        </p:nvSpPr>
        <p:spPr>
          <a:xfrm>
            <a:off x="4343400" y="4343400"/>
            <a:ext cx="1597025" cy="461963"/>
          </a:xfrm>
          <a:prstGeom prst="rect">
            <a:avLst/>
          </a:prstGeom>
          <a:no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2400" b="1" dirty="0">
                <a:solidFill>
                  <a:schemeClr val="bg1"/>
                </a:solidFill>
                <a:latin typeface="+mn-lt"/>
              </a:rPr>
              <a:t>Large-scale</a:t>
            </a:r>
          </a:p>
        </p:txBody>
      </p:sp>
      <p:sp>
        <p:nvSpPr>
          <p:cNvPr id="83" name="TextBox 82"/>
          <p:cNvSpPr txBox="1"/>
          <p:nvPr/>
        </p:nvSpPr>
        <p:spPr>
          <a:xfrm>
            <a:off x="4343400" y="1371600"/>
            <a:ext cx="666750" cy="461963"/>
          </a:xfrm>
          <a:prstGeom prst="rect">
            <a:avLst/>
          </a:prstGeom>
          <a:noFill/>
          <a:effectLst>
            <a:outerShdw blurRad="50800" dist="38100" dir="2700000" algn="tl" rotWithShape="0">
              <a:prstClr val="black">
                <a:alpha val="40000"/>
              </a:prstClr>
            </a:outerShdw>
          </a:effectLst>
        </p:spPr>
        <p:txBody>
          <a:bodyPr wrap="none">
            <a:spAutoFit/>
          </a:bodyPr>
          <a:lstStyle/>
          <a:p>
            <a:pPr algn="ctr" fontAlgn="auto">
              <a:spcBef>
                <a:spcPts val="0"/>
              </a:spcBef>
              <a:spcAft>
                <a:spcPts val="0"/>
              </a:spcAft>
              <a:defRPr/>
            </a:pPr>
            <a:r>
              <a:rPr lang="en-US" sz="2400" b="1" dirty="0">
                <a:solidFill>
                  <a:schemeClr val="bg1"/>
                </a:solidFill>
                <a:latin typeface="+mn-lt"/>
              </a:rPr>
              <a:t>P2P</a:t>
            </a:r>
          </a:p>
        </p:txBody>
      </p:sp>
      <p:pic>
        <p:nvPicPr>
          <p:cNvPr id="17446" name="Picture 54" descr="xboxlive_logo.png"/>
          <p:cNvPicPr>
            <a:picLocks noChangeAspect="1"/>
          </p:cNvPicPr>
          <p:nvPr/>
        </p:nvPicPr>
        <p:blipFill>
          <a:blip r:embed="rId12" cstate="print"/>
          <a:srcRect/>
          <a:stretch>
            <a:fillRect/>
          </a:stretch>
        </p:blipFill>
        <p:spPr bwMode="auto">
          <a:xfrm>
            <a:off x="4648200" y="1219200"/>
            <a:ext cx="2179638" cy="1557338"/>
          </a:xfrm>
          <a:prstGeom prst="rect">
            <a:avLst/>
          </a:prstGeom>
          <a:noFill/>
          <a:ln w="9525">
            <a:noFill/>
            <a:miter lim="800000"/>
            <a:headEnd/>
            <a:tailEnd/>
          </a:ln>
        </p:spPr>
      </p:pic>
      <p:sp>
        <p:nvSpPr>
          <p:cNvPr id="49" name="Footer Placeholder 48"/>
          <p:cNvSpPr>
            <a:spLocks noGrp="1"/>
          </p:cNvSpPr>
          <p:nvPr>
            <p:ph type="ftr" sz="quarter" idx="10"/>
          </p:nvPr>
        </p:nvSpPr>
        <p:spPr/>
        <p:txBody>
          <a:bodyPr/>
          <a:lstStyle/>
          <a:p>
            <a:pPr>
              <a:defRPr/>
            </a:pPr>
            <a:r>
              <a:rPr lang="en-US"/>
              <a:t>Donnybrook | Jeffrey Pang (CMU) | SIGCOMM 2008</a:t>
            </a:r>
            <a:endParaRPr lang="en-US" dirty="0"/>
          </a:p>
        </p:txBody>
      </p:sp>
      <p:grpSp>
        <p:nvGrpSpPr>
          <p:cNvPr id="80" name="Group 79"/>
          <p:cNvGrpSpPr>
            <a:grpSpLocks/>
          </p:cNvGrpSpPr>
          <p:nvPr/>
        </p:nvGrpSpPr>
        <p:grpSpPr bwMode="auto">
          <a:xfrm>
            <a:off x="381000" y="1219200"/>
            <a:ext cx="8534400" cy="5410200"/>
            <a:chOff x="381000" y="1219200"/>
            <a:chExt cx="8534400" cy="5564777"/>
          </a:xfrm>
        </p:grpSpPr>
        <p:sp>
          <p:nvSpPr>
            <p:cNvPr id="79" name="Rectangle 78"/>
            <p:cNvSpPr/>
            <p:nvPr/>
          </p:nvSpPr>
          <p:spPr>
            <a:xfrm>
              <a:off x="457200" y="1219200"/>
              <a:ext cx="8458200" cy="556477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Rectangle 5"/>
            <p:cNvSpPr>
              <a:spLocks noChangeArrowheads="1"/>
            </p:cNvSpPr>
            <p:nvPr/>
          </p:nvSpPr>
          <p:spPr bwMode="auto">
            <a:xfrm>
              <a:off x="381000" y="3353345"/>
              <a:ext cx="8382000" cy="844187"/>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3600" b="1" dirty="0">
                  <a:latin typeface="+mn-lt"/>
                </a:rPr>
                <a:t>Question</a:t>
              </a:r>
              <a:r>
                <a:rPr lang="en-US" sz="3600" dirty="0">
                  <a:latin typeface="+mn-lt"/>
                </a:rPr>
                <a:t>: Can we achieve all 3?</a:t>
              </a:r>
            </a:p>
          </p:txBody>
        </p:sp>
      </p:grpSp>
      <p:sp>
        <p:nvSpPr>
          <p:cNvPr id="48" name="Slide Number Placeholder 47"/>
          <p:cNvSpPr>
            <a:spLocks noGrp="1"/>
          </p:cNvSpPr>
          <p:nvPr>
            <p:ph type="sldNum" sz="quarter" idx="11"/>
          </p:nvPr>
        </p:nvSpPr>
        <p:spPr/>
        <p:txBody>
          <a:bodyPr/>
          <a:lstStyle/>
          <a:p>
            <a:pPr>
              <a:defRPr/>
            </a:pPr>
            <a:fld id="{E2C4966F-6F9B-44DD-B947-F2EA68E2A2F6}" type="slidenum">
              <a:rPr lang="en-US"/>
              <a:pPr>
                <a:defRPr/>
              </a:pPr>
              <a:t>2</a:t>
            </a:fld>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smtClean="0"/>
              <a:t>User Study Results</a:t>
            </a:r>
          </a:p>
        </p:txBody>
      </p:sp>
      <p:graphicFrame>
        <p:nvGraphicFramePr>
          <p:cNvPr id="52226" name="Object 2"/>
          <p:cNvGraphicFramePr>
            <a:graphicFrameLocks noChangeAspect="1"/>
          </p:cNvGraphicFramePr>
          <p:nvPr/>
        </p:nvGraphicFramePr>
        <p:xfrm>
          <a:off x="304800" y="1295400"/>
          <a:ext cx="8382000" cy="4122738"/>
        </p:xfrm>
        <a:graphic>
          <a:graphicData uri="http://schemas.openxmlformats.org/presentationml/2006/ole">
            <p:oleObj spid="_x0000_s52226" r:id="rId4" imgW="8382727" imgH="4121253" progId="Excel.Chart.8">
              <p:embed/>
            </p:oleObj>
          </a:graphicData>
        </a:graphic>
      </p:graphicFrame>
      <p:sp>
        <p:nvSpPr>
          <p:cNvPr id="52228" name="Rectangle 9"/>
          <p:cNvSpPr>
            <a:spLocks noChangeArrowheads="1"/>
          </p:cNvSpPr>
          <p:nvPr/>
        </p:nvSpPr>
        <p:spPr bwMode="auto">
          <a:xfrm>
            <a:off x="5943600" y="1600200"/>
            <a:ext cx="2443163" cy="461963"/>
          </a:xfrm>
          <a:prstGeom prst="rect">
            <a:avLst/>
          </a:prstGeom>
          <a:noFill/>
          <a:ln w="9525">
            <a:noFill/>
            <a:miter lim="800000"/>
            <a:headEnd/>
            <a:tailEnd/>
          </a:ln>
        </p:spPr>
        <p:txBody>
          <a:bodyPr wrap="none">
            <a:spAutoFit/>
          </a:bodyPr>
          <a:lstStyle/>
          <a:p>
            <a:pPr defTabSz="954088"/>
            <a:r>
              <a:rPr lang="en-US" sz="2400" b="1">
                <a:latin typeface="Calibri" pitchFamily="34" charset="0"/>
              </a:rPr>
              <a:t>LoBW-IS vs HiBW</a:t>
            </a:r>
          </a:p>
        </p:txBody>
      </p:sp>
      <p:sp>
        <p:nvSpPr>
          <p:cNvPr id="52229" name="Text Box 10"/>
          <p:cNvSpPr txBox="1">
            <a:spLocks noChangeArrowheads="1"/>
          </p:cNvSpPr>
          <p:nvPr/>
        </p:nvSpPr>
        <p:spPr bwMode="auto">
          <a:xfrm>
            <a:off x="1600200" y="1600200"/>
            <a:ext cx="2465388" cy="461963"/>
          </a:xfrm>
          <a:prstGeom prst="rect">
            <a:avLst/>
          </a:prstGeom>
          <a:noFill/>
          <a:ln w="9525">
            <a:noFill/>
            <a:miter lim="800000"/>
            <a:headEnd/>
            <a:tailEnd/>
          </a:ln>
        </p:spPr>
        <p:txBody>
          <a:bodyPr wrap="none">
            <a:spAutoFit/>
          </a:bodyPr>
          <a:lstStyle/>
          <a:p>
            <a:pPr defTabSz="954088"/>
            <a:r>
              <a:rPr lang="en-US" sz="2400" b="1">
                <a:latin typeface="Calibri" pitchFamily="34" charset="0"/>
              </a:rPr>
              <a:t>LoBW vs LoBW-IS</a:t>
            </a:r>
          </a:p>
        </p:txBody>
      </p:sp>
      <p:sp>
        <p:nvSpPr>
          <p:cNvPr id="10" name="Rectangle 5"/>
          <p:cNvSpPr>
            <a:spLocks noChangeArrowheads="1"/>
          </p:cNvSpPr>
          <p:nvPr/>
        </p:nvSpPr>
        <p:spPr bwMode="auto">
          <a:xfrm>
            <a:off x="533400" y="5486400"/>
            <a:ext cx="8229600" cy="7620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3200" dirty="0">
                <a:latin typeface="+mn-lt"/>
              </a:rPr>
              <a:t>Survey: How fun was each version?</a:t>
            </a:r>
          </a:p>
        </p:txBody>
      </p:sp>
      <p:sp>
        <p:nvSpPr>
          <p:cNvPr id="14" name="Footer Placeholder 13"/>
          <p:cNvSpPr>
            <a:spLocks noGrp="1"/>
          </p:cNvSpPr>
          <p:nvPr>
            <p:ph type="ftr" sz="quarter" idx="10"/>
          </p:nvPr>
        </p:nvSpPr>
        <p:spPr/>
        <p:txBody>
          <a:bodyPr/>
          <a:lstStyle/>
          <a:p>
            <a:pPr>
              <a:defRPr/>
            </a:pPr>
            <a:r>
              <a:rPr lang="en-US"/>
              <a:t>Donnybrook | Jeffrey Pang (CMU) | SIGCOMM 2008</a:t>
            </a:r>
            <a:endParaRPr lang="en-US" dirty="0"/>
          </a:p>
        </p:txBody>
      </p:sp>
      <p:sp>
        <p:nvSpPr>
          <p:cNvPr id="11" name="Slide Number Placeholder 10"/>
          <p:cNvSpPr>
            <a:spLocks noGrp="1"/>
          </p:cNvSpPr>
          <p:nvPr>
            <p:ph type="sldNum" sz="quarter" idx="11"/>
          </p:nvPr>
        </p:nvSpPr>
        <p:spPr/>
        <p:txBody>
          <a:bodyPr/>
          <a:lstStyle/>
          <a:p>
            <a:pPr>
              <a:defRPr/>
            </a:pPr>
            <a:fld id="{2F331AA5-3178-4A52-B34C-F9C2A69428C2}" type="slidenum">
              <a:rPr lang="en-US"/>
              <a:pPr>
                <a:defRPr/>
              </a:pPr>
              <a:t>20</a:t>
            </a:fld>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6" name="Group 13"/>
          <p:cNvGrpSpPr>
            <a:grpSpLocks/>
          </p:cNvGrpSpPr>
          <p:nvPr/>
        </p:nvGrpSpPr>
        <p:grpSpPr bwMode="auto">
          <a:xfrm>
            <a:off x="2133600" y="1371600"/>
            <a:ext cx="6513513" cy="3886200"/>
            <a:chOff x="2133600" y="1371600"/>
            <a:chExt cx="6513833" cy="3886200"/>
          </a:xfrm>
        </p:grpSpPr>
        <p:sp>
          <p:nvSpPr>
            <p:cNvPr id="16" name="TextBox 15"/>
            <p:cNvSpPr txBox="1"/>
            <p:nvPr/>
          </p:nvSpPr>
          <p:spPr>
            <a:xfrm>
              <a:off x="2133600" y="1371600"/>
              <a:ext cx="2895742" cy="400050"/>
            </a:xfrm>
            <a:prstGeom prst="rect">
              <a:avLst/>
            </a:prstGeom>
            <a:noFill/>
          </p:spPr>
          <p:txBody>
            <a:bodyPr>
              <a:spAutoFit/>
            </a:bodyPr>
            <a:lstStyle/>
            <a:p>
              <a:pPr algn="ctr" fontAlgn="auto">
                <a:spcBef>
                  <a:spcPts val="0"/>
                </a:spcBef>
                <a:spcAft>
                  <a:spcPts val="0"/>
                </a:spcAft>
                <a:defRPr/>
              </a:pPr>
              <a:r>
                <a:rPr lang="en-US" sz="2000" dirty="0">
                  <a:solidFill>
                    <a:schemeClr val="tx2">
                      <a:lumMod val="60000"/>
                      <a:lumOff val="40000"/>
                    </a:schemeClr>
                  </a:solidFill>
                  <a:latin typeface="+mn-lt"/>
                </a:rPr>
                <a:t>Typical broadband peer</a:t>
              </a:r>
            </a:p>
          </p:txBody>
        </p:sp>
        <p:sp>
          <p:nvSpPr>
            <p:cNvPr id="19" name="Rectangle 18"/>
            <p:cNvSpPr/>
            <p:nvPr/>
          </p:nvSpPr>
          <p:spPr>
            <a:xfrm>
              <a:off x="6934436" y="1752600"/>
              <a:ext cx="152407" cy="3505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2133600" y="1752600"/>
              <a:ext cx="2895742" cy="3505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20"/>
            <p:cNvSpPr txBox="1"/>
            <p:nvPr/>
          </p:nvSpPr>
          <p:spPr>
            <a:xfrm>
              <a:off x="5410361" y="1371600"/>
              <a:ext cx="3237072" cy="400050"/>
            </a:xfrm>
            <a:prstGeom prst="rect">
              <a:avLst/>
            </a:prstGeom>
            <a:noFill/>
          </p:spPr>
          <p:txBody>
            <a:bodyPr wrap="none">
              <a:spAutoFit/>
            </a:bodyPr>
            <a:lstStyle/>
            <a:p>
              <a:pPr fontAlgn="auto">
                <a:spcBef>
                  <a:spcPts val="0"/>
                </a:spcBef>
                <a:spcAft>
                  <a:spcPts val="0"/>
                </a:spcAft>
                <a:defRPr/>
              </a:pPr>
              <a:r>
                <a:rPr lang="en-US" sz="2000" dirty="0">
                  <a:solidFill>
                    <a:schemeClr val="tx2">
                      <a:lumMod val="60000"/>
                      <a:lumOff val="40000"/>
                    </a:schemeClr>
                  </a:solidFill>
                  <a:latin typeface="+mn-lt"/>
                </a:rPr>
                <a:t>Mean of all peers </a:t>
              </a:r>
              <a:r>
                <a:rPr lang="en-US" sz="2000" dirty="0">
                  <a:solidFill>
                    <a:schemeClr val="bg1">
                      <a:lumMod val="50000"/>
                    </a:schemeClr>
                  </a:solidFill>
                  <a:latin typeface="+mn-lt"/>
                </a:rPr>
                <a:t>(see paper)</a:t>
              </a:r>
            </a:p>
          </p:txBody>
        </p:sp>
      </p:grpSp>
      <p:sp>
        <p:nvSpPr>
          <p:cNvPr id="54277" name="Rectangle 2"/>
          <p:cNvSpPr>
            <a:spLocks noGrp="1" noChangeArrowheads="1"/>
          </p:cNvSpPr>
          <p:nvPr>
            <p:ph type="title"/>
          </p:nvPr>
        </p:nvSpPr>
        <p:spPr/>
        <p:txBody>
          <a:bodyPr/>
          <a:lstStyle/>
          <a:p>
            <a:pPr eaLnBrk="1" hangingPunct="1"/>
            <a:r>
              <a:rPr lang="en-US" smtClean="0"/>
              <a:t>Projected Scalability</a:t>
            </a:r>
          </a:p>
        </p:txBody>
      </p:sp>
      <p:graphicFrame>
        <p:nvGraphicFramePr>
          <p:cNvPr id="54275" name="Object 2"/>
          <p:cNvGraphicFramePr>
            <a:graphicFrameLocks noGrp="1" noChangeAspect="1"/>
          </p:cNvGraphicFramePr>
          <p:nvPr>
            <p:ph idx="1"/>
          </p:nvPr>
        </p:nvGraphicFramePr>
        <p:xfrm>
          <a:off x="304800" y="1600200"/>
          <a:ext cx="8485188" cy="4495800"/>
        </p:xfrm>
        <a:graphic>
          <a:graphicData uri="http://schemas.openxmlformats.org/presentationml/2006/ole">
            <p:oleObj spid="_x0000_s54275" r:id="rId4" imgW="8486367" imgH="4493141" progId="Excel.Chart.8">
              <p:embed/>
            </p:oleObj>
          </a:graphicData>
        </a:graphic>
      </p:graphicFrame>
      <p:sp>
        <p:nvSpPr>
          <p:cNvPr id="54278" name="Text Box 6"/>
          <p:cNvSpPr txBox="1">
            <a:spLocks noChangeArrowheads="1"/>
          </p:cNvSpPr>
          <p:nvPr/>
        </p:nvSpPr>
        <p:spPr bwMode="auto">
          <a:xfrm rot="-1596581">
            <a:off x="2487613" y="3729038"/>
            <a:ext cx="2470150" cy="461962"/>
          </a:xfrm>
          <a:prstGeom prst="rect">
            <a:avLst/>
          </a:prstGeom>
          <a:noFill/>
          <a:ln w="9525">
            <a:noFill/>
            <a:miter lim="800000"/>
            <a:headEnd/>
            <a:tailEnd/>
          </a:ln>
        </p:spPr>
        <p:txBody>
          <a:bodyPr wrap="none">
            <a:spAutoFit/>
          </a:bodyPr>
          <a:lstStyle/>
          <a:p>
            <a:r>
              <a:rPr lang="en-US" sz="2400" b="1">
                <a:solidFill>
                  <a:srgbClr val="FF0000"/>
                </a:solidFill>
                <a:latin typeface="Calibri" pitchFamily="34" charset="0"/>
              </a:rPr>
              <a:t>With Interest Sets</a:t>
            </a:r>
          </a:p>
        </p:txBody>
      </p:sp>
      <p:sp>
        <p:nvSpPr>
          <p:cNvPr id="87047" name="Text Box 7"/>
          <p:cNvSpPr txBox="1">
            <a:spLocks noChangeArrowheads="1"/>
          </p:cNvSpPr>
          <p:nvPr/>
        </p:nvSpPr>
        <p:spPr bwMode="auto">
          <a:xfrm rot="21414199">
            <a:off x="2830513" y="4573588"/>
            <a:ext cx="2908300" cy="46196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solidFill>
                  <a:schemeClr val="bg1">
                    <a:lumMod val="50000"/>
                  </a:schemeClr>
                </a:solidFill>
                <a:latin typeface="+mn-lt"/>
              </a:rPr>
              <a:t>Without Interest Sets</a:t>
            </a:r>
          </a:p>
        </p:txBody>
      </p:sp>
      <p:cxnSp>
        <p:nvCxnSpPr>
          <p:cNvPr id="9" name="Straight Connector 8"/>
          <p:cNvCxnSpPr/>
          <p:nvPr/>
        </p:nvCxnSpPr>
        <p:spPr>
          <a:xfrm>
            <a:off x="1600200" y="2895600"/>
            <a:ext cx="6781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281" name="TextBox 9"/>
          <p:cNvSpPr txBox="1">
            <a:spLocks noChangeArrowheads="1"/>
          </p:cNvSpPr>
          <p:nvPr/>
        </p:nvSpPr>
        <p:spPr bwMode="auto">
          <a:xfrm>
            <a:off x="7553325" y="2438400"/>
            <a:ext cx="904875" cy="400050"/>
          </a:xfrm>
          <a:prstGeom prst="rect">
            <a:avLst/>
          </a:prstGeom>
          <a:noFill/>
          <a:ln w="9525">
            <a:noFill/>
            <a:miter lim="800000"/>
            <a:headEnd/>
            <a:tailEnd/>
          </a:ln>
        </p:spPr>
        <p:txBody>
          <a:bodyPr>
            <a:spAutoFit/>
          </a:bodyPr>
          <a:lstStyle/>
          <a:p>
            <a:pPr algn="r"/>
            <a:r>
              <a:rPr lang="en-US" sz="2000" b="1">
                <a:latin typeface="Calibri" pitchFamily="34" charset="0"/>
              </a:rPr>
              <a:t>Goal</a:t>
            </a:r>
          </a:p>
        </p:txBody>
      </p:sp>
      <p:sp>
        <p:nvSpPr>
          <p:cNvPr id="24" name="Footer Placeholder 23"/>
          <p:cNvSpPr>
            <a:spLocks noGrp="1"/>
          </p:cNvSpPr>
          <p:nvPr>
            <p:ph type="ftr" sz="quarter" idx="10"/>
          </p:nvPr>
        </p:nvSpPr>
        <p:spPr/>
        <p:txBody>
          <a:bodyPr/>
          <a:lstStyle/>
          <a:p>
            <a:pPr>
              <a:defRPr/>
            </a:pPr>
            <a:r>
              <a:rPr lang="en-US"/>
              <a:t>Donnybrook | Jeffrey Pang (CMU) | SIGCOMM 2008</a:t>
            </a:r>
            <a:endParaRPr lang="en-US" dirty="0"/>
          </a:p>
        </p:txBody>
      </p:sp>
      <p:sp>
        <p:nvSpPr>
          <p:cNvPr id="17" name="Slide Number Placeholder 16"/>
          <p:cNvSpPr>
            <a:spLocks noGrp="1"/>
          </p:cNvSpPr>
          <p:nvPr>
            <p:ph type="sldNum" sz="quarter" idx="11"/>
          </p:nvPr>
        </p:nvSpPr>
        <p:spPr/>
        <p:txBody>
          <a:bodyPr/>
          <a:lstStyle/>
          <a:p>
            <a:pPr>
              <a:defRPr/>
            </a:pPr>
            <a:fld id="{266456D2-AD6D-4F67-BD48-863275FA180E}" type="slidenum">
              <a:rPr lang="en-US"/>
              <a:pPr>
                <a:defRPr/>
              </a:pPr>
              <a:t>21</a:t>
            </a:fld>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smtClean="0"/>
              <a:t>Talk Outline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z="4000" dirty="0" smtClean="0">
                <a:solidFill>
                  <a:schemeClr val="bg1">
                    <a:lumMod val="50000"/>
                  </a:schemeClr>
                </a:solidFill>
              </a:rPr>
              <a:t>Motivation and Goals</a:t>
            </a:r>
          </a:p>
          <a:p>
            <a:pPr eaLnBrk="1" fontAlgn="auto" hangingPunct="1">
              <a:spcAft>
                <a:spcPts val="0"/>
              </a:spcAft>
              <a:buFont typeface="Arial" pitchFamily="34" charset="0"/>
              <a:buChar char="•"/>
              <a:defRPr/>
            </a:pPr>
            <a:r>
              <a:rPr lang="en-US" sz="4000" dirty="0" smtClean="0">
                <a:solidFill>
                  <a:schemeClr val="bg1">
                    <a:lumMod val="50000"/>
                  </a:schemeClr>
                </a:solidFill>
              </a:rPr>
              <a:t>Donnybrook: Interest Sets</a:t>
            </a:r>
          </a:p>
          <a:p>
            <a:pPr lvl="1" eaLnBrk="1" fontAlgn="auto" hangingPunct="1">
              <a:spcAft>
                <a:spcPts val="0"/>
              </a:spcAft>
              <a:buFont typeface="Arial" pitchFamily="34" charset="0"/>
              <a:buChar char="–"/>
              <a:defRPr/>
            </a:pPr>
            <a:r>
              <a:rPr lang="en-US" dirty="0" smtClean="0">
                <a:solidFill>
                  <a:schemeClr val="bg1">
                    <a:lumMod val="50000"/>
                  </a:schemeClr>
                </a:solidFill>
              </a:rPr>
              <a:t>Reduces mean bandwidth demands</a:t>
            </a:r>
          </a:p>
          <a:p>
            <a:pPr eaLnBrk="1" fontAlgn="auto" hangingPunct="1">
              <a:spcAft>
                <a:spcPts val="0"/>
              </a:spcAft>
              <a:buFont typeface="Arial" pitchFamily="34" charset="0"/>
              <a:buChar char="•"/>
              <a:defRPr/>
            </a:pPr>
            <a:r>
              <a:rPr lang="en-US" sz="4000" dirty="0" smtClean="0"/>
              <a:t>Donnybrook: Update Dissemination</a:t>
            </a:r>
          </a:p>
          <a:p>
            <a:pPr lvl="1" eaLnBrk="1" fontAlgn="auto" hangingPunct="1">
              <a:spcAft>
                <a:spcPts val="0"/>
              </a:spcAft>
              <a:buFont typeface="Arial" pitchFamily="34" charset="0"/>
              <a:buChar char="–"/>
              <a:defRPr/>
            </a:pPr>
            <a:r>
              <a:rPr lang="en-US" dirty="0" smtClean="0"/>
              <a:t>Handles interest and bandwidth heterogeneity</a:t>
            </a:r>
          </a:p>
          <a:p>
            <a:pPr eaLnBrk="1" fontAlgn="auto" hangingPunct="1">
              <a:spcAft>
                <a:spcPts val="0"/>
              </a:spcAft>
              <a:buFont typeface="Arial" pitchFamily="34" charset="0"/>
              <a:buChar char="•"/>
              <a:defRPr/>
            </a:pPr>
            <a:r>
              <a:rPr lang="en-US" sz="4000" dirty="0" smtClean="0"/>
              <a:t>Evaluation</a:t>
            </a:r>
          </a:p>
        </p:txBody>
      </p:sp>
      <p:sp>
        <p:nvSpPr>
          <p:cNvPr id="10" name="Footer Placeholder 9"/>
          <p:cNvSpPr>
            <a:spLocks noGrp="1"/>
          </p:cNvSpPr>
          <p:nvPr>
            <p:ph type="ftr" sz="quarter" idx="10"/>
          </p:nvPr>
        </p:nvSpPr>
        <p:spPr/>
        <p:txBody>
          <a:bodyPr/>
          <a:lstStyle/>
          <a:p>
            <a:pPr>
              <a:defRPr/>
            </a:pPr>
            <a:r>
              <a:rPr lang="en-US"/>
              <a:t>Donnybrook | Jeffrey Pang (CMU) | SIGCOMM 2008</a:t>
            </a:r>
            <a:endParaRPr lang="en-US" dirty="0"/>
          </a:p>
        </p:txBody>
      </p:sp>
      <p:sp>
        <p:nvSpPr>
          <p:cNvPr id="7" name="Slide Number Placeholder 6"/>
          <p:cNvSpPr>
            <a:spLocks noGrp="1"/>
          </p:cNvSpPr>
          <p:nvPr>
            <p:ph type="sldNum" sz="quarter" idx="11"/>
          </p:nvPr>
        </p:nvSpPr>
        <p:spPr/>
        <p:txBody>
          <a:bodyPr/>
          <a:lstStyle/>
          <a:p>
            <a:pPr>
              <a:defRPr/>
            </a:pPr>
            <a:fld id="{D8BB628B-AC8C-4443-BFAA-899489EAC95A}" type="slidenum">
              <a:rPr lang="en-US"/>
              <a:pPr>
                <a:defRPr/>
              </a:pPr>
              <a:t>22</a:t>
            </a:fld>
            <a:endParaRPr lang="en-US" dirty="0"/>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mtClean="0"/>
              <a:t>Problem: Bandwidth Heterogeneity</a:t>
            </a:r>
          </a:p>
        </p:txBody>
      </p:sp>
      <p:grpSp>
        <p:nvGrpSpPr>
          <p:cNvPr id="58370" name="Group 75"/>
          <p:cNvGrpSpPr>
            <a:grpSpLocks/>
          </p:cNvGrpSpPr>
          <p:nvPr/>
        </p:nvGrpSpPr>
        <p:grpSpPr bwMode="auto">
          <a:xfrm>
            <a:off x="457200" y="1524000"/>
            <a:ext cx="4106863" cy="3649663"/>
            <a:chOff x="457200" y="1524000"/>
            <a:chExt cx="4106278" cy="3649186"/>
          </a:xfrm>
        </p:grpSpPr>
        <p:grpSp>
          <p:nvGrpSpPr>
            <p:cNvPr id="58373" name="Group 64"/>
            <p:cNvGrpSpPr>
              <a:grpSpLocks/>
            </p:cNvGrpSpPr>
            <p:nvPr/>
          </p:nvGrpSpPr>
          <p:grpSpPr bwMode="auto">
            <a:xfrm>
              <a:off x="838200" y="1524000"/>
              <a:ext cx="3725278" cy="3649186"/>
              <a:chOff x="1371600" y="1981200"/>
              <a:chExt cx="3725278" cy="3649186"/>
            </a:xfrm>
          </p:grpSpPr>
          <p:sp>
            <p:nvSpPr>
              <p:cNvPr id="4" name="Line 6"/>
              <p:cNvSpPr>
                <a:spLocks noChangeShapeType="1"/>
              </p:cNvSpPr>
              <p:nvPr/>
            </p:nvSpPr>
            <p:spPr bwMode="auto">
              <a:xfrm>
                <a:off x="2742951" y="2590720"/>
                <a:ext cx="152378" cy="914280"/>
              </a:xfrm>
              <a:prstGeom prst="line">
                <a:avLst/>
              </a:prstGeom>
              <a:noFill/>
              <a:ln w="7620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5" name="Line 9"/>
              <p:cNvSpPr>
                <a:spLocks noChangeShapeType="1"/>
              </p:cNvSpPr>
              <p:nvPr/>
            </p:nvSpPr>
            <p:spPr bwMode="auto">
              <a:xfrm flipH="1">
                <a:off x="3123896" y="3124051"/>
                <a:ext cx="990459" cy="609520"/>
              </a:xfrm>
              <a:prstGeom prst="line">
                <a:avLst/>
              </a:prstGeom>
              <a:noFill/>
              <a:ln w="1270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6" name="Line 17"/>
              <p:cNvSpPr>
                <a:spLocks noChangeShapeType="1"/>
              </p:cNvSpPr>
              <p:nvPr/>
            </p:nvSpPr>
            <p:spPr bwMode="auto">
              <a:xfrm flipV="1">
                <a:off x="2133437" y="4114521"/>
                <a:ext cx="609513" cy="838090"/>
              </a:xfrm>
              <a:prstGeom prst="line">
                <a:avLst/>
              </a:prstGeom>
              <a:noFill/>
              <a:ln w="63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7" name="Line 21"/>
              <p:cNvSpPr>
                <a:spLocks noChangeShapeType="1"/>
              </p:cNvSpPr>
              <p:nvPr/>
            </p:nvSpPr>
            <p:spPr bwMode="auto">
              <a:xfrm>
                <a:off x="1752492" y="3809761"/>
                <a:ext cx="533324" cy="0"/>
              </a:xfrm>
              <a:prstGeom prst="line">
                <a:avLst/>
              </a:prstGeom>
              <a:noFill/>
              <a:ln w="952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pic>
            <p:nvPicPr>
              <p:cNvPr id="58388" name="Picture 14" descr="xbox1.png"/>
              <p:cNvPicPr>
                <a:picLocks noChangeAspect="1"/>
              </p:cNvPicPr>
              <p:nvPr/>
            </p:nvPicPr>
            <p:blipFill>
              <a:blip r:embed="rId3" cstate="print"/>
              <a:srcRect/>
              <a:stretch>
                <a:fillRect/>
              </a:stretch>
            </p:blipFill>
            <p:spPr bwMode="auto">
              <a:xfrm>
                <a:off x="1371600" y="3581400"/>
                <a:ext cx="304800" cy="448786"/>
              </a:xfrm>
              <a:prstGeom prst="rect">
                <a:avLst/>
              </a:prstGeom>
              <a:noFill/>
              <a:ln w="9525">
                <a:noFill/>
                <a:miter lim="800000"/>
                <a:headEnd/>
                <a:tailEnd/>
              </a:ln>
            </p:spPr>
          </p:pic>
          <p:pic>
            <p:nvPicPr>
              <p:cNvPr id="58389" name="Picture 18" descr="sarge.gif"/>
              <p:cNvPicPr>
                <a:picLocks noChangeAspect="1"/>
              </p:cNvPicPr>
              <p:nvPr/>
            </p:nvPicPr>
            <p:blipFill>
              <a:blip r:embed="rId4" cstate="print"/>
              <a:srcRect/>
              <a:stretch>
                <a:fillRect/>
              </a:stretch>
            </p:blipFill>
            <p:spPr bwMode="auto">
              <a:xfrm>
                <a:off x="4648200" y="1981200"/>
                <a:ext cx="448678" cy="741874"/>
              </a:xfrm>
              <a:prstGeom prst="rect">
                <a:avLst/>
              </a:prstGeom>
              <a:noFill/>
              <a:ln w="9525">
                <a:noFill/>
                <a:miter lim="800000"/>
                <a:headEnd/>
                <a:tailEnd/>
              </a:ln>
            </p:spPr>
          </p:pic>
          <p:pic>
            <p:nvPicPr>
              <p:cNvPr id="58390" name="Picture 20" descr="xbox1.png"/>
              <p:cNvPicPr>
                <a:picLocks noChangeAspect="1"/>
              </p:cNvPicPr>
              <p:nvPr/>
            </p:nvPicPr>
            <p:blipFill>
              <a:blip r:embed="rId3" cstate="print"/>
              <a:srcRect/>
              <a:stretch>
                <a:fillRect/>
              </a:stretch>
            </p:blipFill>
            <p:spPr bwMode="auto">
              <a:xfrm>
                <a:off x="1828800" y="4800600"/>
                <a:ext cx="304800" cy="448786"/>
              </a:xfrm>
              <a:prstGeom prst="rect">
                <a:avLst/>
              </a:prstGeom>
              <a:noFill/>
              <a:ln w="9525">
                <a:noFill/>
                <a:miter lim="800000"/>
                <a:headEnd/>
                <a:tailEnd/>
              </a:ln>
            </p:spPr>
          </p:pic>
          <p:pic>
            <p:nvPicPr>
              <p:cNvPr id="58391" name="Picture 22" descr="xbox1.png"/>
              <p:cNvPicPr>
                <a:picLocks noChangeAspect="1"/>
              </p:cNvPicPr>
              <p:nvPr/>
            </p:nvPicPr>
            <p:blipFill>
              <a:blip r:embed="rId3" cstate="print"/>
              <a:srcRect/>
              <a:stretch>
                <a:fillRect/>
              </a:stretch>
            </p:blipFill>
            <p:spPr bwMode="auto">
              <a:xfrm>
                <a:off x="2743200" y="2057400"/>
                <a:ext cx="304800" cy="448786"/>
              </a:xfrm>
              <a:prstGeom prst="rect">
                <a:avLst/>
              </a:prstGeom>
              <a:noFill/>
              <a:ln w="9525">
                <a:noFill/>
                <a:miter lim="800000"/>
                <a:headEnd/>
                <a:tailEnd/>
              </a:ln>
            </p:spPr>
          </p:pic>
          <p:sp>
            <p:nvSpPr>
              <p:cNvPr id="24" name="Line 17"/>
              <p:cNvSpPr>
                <a:spLocks noChangeShapeType="1"/>
              </p:cNvSpPr>
              <p:nvPr/>
            </p:nvSpPr>
            <p:spPr bwMode="auto">
              <a:xfrm>
                <a:off x="2133437" y="2743100"/>
                <a:ext cx="533324" cy="838090"/>
              </a:xfrm>
              <a:prstGeom prst="line">
                <a:avLst/>
              </a:prstGeom>
              <a:noFill/>
              <a:ln w="571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5" name="Line 17"/>
              <p:cNvSpPr>
                <a:spLocks noChangeShapeType="1"/>
              </p:cNvSpPr>
              <p:nvPr/>
            </p:nvSpPr>
            <p:spPr bwMode="auto">
              <a:xfrm>
                <a:off x="1828681" y="3124051"/>
                <a:ext cx="685702" cy="533330"/>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6" name="Line 17"/>
              <p:cNvSpPr>
                <a:spLocks noChangeShapeType="1"/>
              </p:cNvSpPr>
              <p:nvPr/>
            </p:nvSpPr>
            <p:spPr bwMode="auto">
              <a:xfrm flipH="1">
                <a:off x="3123896" y="2590720"/>
                <a:ext cx="533324" cy="914280"/>
              </a:xfrm>
              <a:prstGeom prst="line">
                <a:avLst/>
              </a:prstGeom>
              <a:noFill/>
              <a:ln w="571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7" name="Line 17"/>
              <p:cNvSpPr>
                <a:spLocks noChangeShapeType="1"/>
              </p:cNvSpPr>
              <p:nvPr/>
            </p:nvSpPr>
            <p:spPr bwMode="auto">
              <a:xfrm flipH="1">
                <a:off x="1828681" y="4038331"/>
                <a:ext cx="609513" cy="380950"/>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8" name="Line 17"/>
              <p:cNvSpPr>
                <a:spLocks noChangeShapeType="1"/>
              </p:cNvSpPr>
              <p:nvPr/>
            </p:nvSpPr>
            <p:spPr bwMode="auto">
              <a:xfrm flipH="1">
                <a:off x="2666761" y="4190711"/>
                <a:ext cx="228567" cy="914280"/>
              </a:xfrm>
              <a:prstGeom prst="line">
                <a:avLst/>
              </a:prstGeom>
              <a:noFill/>
              <a:ln w="63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9" name="Line 17"/>
              <p:cNvSpPr>
                <a:spLocks noChangeShapeType="1"/>
              </p:cNvSpPr>
              <p:nvPr/>
            </p:nvSpPr>
            <p:spPr bwMode="auto">
              <a:xfrm>
                <a:off x="3154055" y="4114521"/>
                <a:ext cx="198409" cy="990471"/>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pic>
            <p:nvPicPr>
              <p:cNvPr id="58398" name="Picture 31" descr="xbox1.png"/>
              <p:cNvPicPr>
                <a:picLocks noChangeAspect="1"/>
              </p:cNvPicPr>
              <p:nvPr/>
            </p:nvPicPr>
            <p:blipFill>
              <a:blip r:embed="rId3" cstate="print"/>
              <a:srcRect/>
              <a:stretch>
                <a:fillRect/>
              </a:stretch>
            </p:blipFill>
            <p:spPr bwMode="auto">
              <a:xfrm>
                <a:off x="1524000" y="4267200"/>
                <a:ext cx="304800" cy="448786"/>
              </a:xfrm>
              <a:prstGeom prst="rect">
                <a:avLst/>
              </a:prstGeom>
              <a:noFill/>
              <a:ln w="9525">
                <a:noFill/>
                <a:miter lim="800000"/>
                <a:headEnd/>
                <a:tailEnd/>
              </a:ln>
            </p:spPr>
          </p:pic>
          <p:pic>
            <p:nvPicPr>
              <p:cNvPr id="58399" name="Picture 33" descr="xbox1.png"/>
              <p:cNvPicPr>
                <a:picLocks noChangeAspect="1"/>
              </p:cNvPicPr>
              <p:nvPr/>
            </p:nvPicPr>
            <p:blipFill>
              <a:blip r:embed="rId3" cstate="print"/>
              <a:srcRect/>
              <a:stretch>
                <a:fillRect/>
              </a:stretch>
            </p:blipFill>
            <p:spPr bwMode="auto">
              <a:xfrm>
                <a:off x="1524000" y="2895600"/>
                <a:ext cx="304800" cy="448786"/>
              </a:xfrm>
              <a:prstGeom prst="rect">
                <a:avLst/>
              </a:prstGeom>
              <a:noFill/>
              <a:ln w="9525">
                <a:noFill/>
                <a:miter lim="800000"/>
                <a:headEnd/>
                <a:tailEnd/>
              </a:ln>
            </p:spPr>
          </p:pic>
          <p:pic>
            <p:nvPicPr>
              <p:cNvPr id="58400" name="Picture 35" descr="xbox1.png"/>
              <p:cNvPicPr>
                <a:picLocks noChangeAspect="1"/>
              </p:cNvPicPr>
              <p:nvPr/>
            </p:nvPicPr>
            <p:blipFill>
              <a:blip r:embed="rId3" cstate="print"/>
              <a:srcRect/>
              <a:stretch>
                <a:fillRect/>
              </a:stretch>
            </p:blipFill>
            <p:spPr bwMode="auto">
              <a:xfrm>
                <a:off x="1905000" y="2286000"/>
                <a:ext cx="304800" cy="448786"/>
              </a:xfrm>
              <a:prstGeom prst="rect">
                <a:avLst/>
              </a:prstGeom>
              <a:noFill/>
              <a:ln w="9525">
                <a:noFill/>
                <a:miter lim="800000"/>
                <a:headEnd/>
                <a:tailEnd/>
              </a:ln>
            </p:spPr>
          </p:pic>
          <p:pic>
            <p:nvPicPr>
              <p:cNvPr id="58401" name="Picture 37" descr="xbox1.png"/>
              <p:cNvPicPr>
                <a:picLocks noChangeAspect="1"/>
              </p:cNvPicPr>
              <p:nvPr/>
            </p:nvPicPr>
            <p:blipFill>
              <a:blip r:embed="rId3" cstate="print"/>
              <a:srcRect/>
              <a:stretch>
                <a:fillRect/>
              </a:stretch>
            </p:blipFill>
            <p:spPr bwMode="auto">
              <a:xfrm>
                <a:off x="2438400" y="5181600"/>
                <a:ext cx="304800" cy="448786"/>
              </a:xfrm>
              <a:prstGeom prst="rect">
                <a:avLst/>
              </a:prstGeom>
              <a:noFill/>
              <a:ln w="9525">
                <a:noFill/>
                <a:miter lim="800000"/>
                <a:headEnd/>
                <a:tailEnd/>
              </a:ln>
            </p:spPr>
          </p:pic>
          <p:pic>
            <p:nvPicPr>
              <p:cNvPr id="58402" name="Picture 39" descr="xbox1.png"/>
              <p:cNvPicPr>
                <a:picLocks noChangeAspect="1"/>
              </p:cNvPicPr>
              <p:nvPr/>
            </p:nvPicPr>
            <p:blipFill>
              <a:blip r:embed="rId3" cstate="print"/>
              <a:srcRect/>
              <a:stretch>
                <a:fillRect/>
              </a:stretch>
            </p:blipFill>
            <p:spPr bwMode="auto">
              <a:xfrm>
                <a:off x="3352800" y="5181600"/>
                <a:ext cx="304800" cy="448786"/>
              </a:xfrm>
              <a:prstGeom prst="rect">
                <a:avLst/>
              </a:prstGeom>
              <a:noFill/>
              <a:ln w="9525">
                <a:noFill/>
                <a:miter lim="800000"/>
                <a:headEnd/>
                <a:tailEnd/>
              </a:ln>
            </p:spPr>
          </p:pic>
          <p:pic>
            <p:nvPicPr>
              <p:cNvPr id="58403" name="Picture 41" descr="xbox1.png"/>
              <p:cNvPicPr>
                <a:picLocks noChangeAspect="1"/>
              </p:cNvPicPr>
              <p:nvPr/>
            </p:nvPicPr>
            <p:blipFill>
              <a:blip r:embed="rId3" cstate="print"/>
              <a:srcRect/>
              <a:stretch>
                <a:fillRect/>
              </a:stretch>
            </p:blipFill>
            <p:spPr bwMode="auto">
              <a:xfrm>
                <a:off x="4114800" y="4800600"/>
                <a:ext cx="304800" cy="448786"/>
              </a:xfrm>
              <a:prstGeom prst="rect">
                <a:avLst/>
              </a:prstGeom>
              <a:noFill/>
              <a:ln w="9525">
                <a:noFill/>
                <a:miter lim="800000"/>
                <a:headEnd/>
                <a:tailEnd/>
              </a:ln>
            </p:spPr>
          </p:pic>
          <p:pic>
            <p:nvPicPr>
              <p:cNvPr id="58404" name="Picture 43" descr="xbox1.png"/>
              <p:cNvPicPr>
                <a:picLocks noChangeAspect="1"/>
              </p:cNvPicPr>
              <p:nvPr/>
            </p:nvPicPr>
            <p:blipFill>
              <a:blip r:embed="rId3" cstate="print"/>
              <a:srcRect/>
              <a:stretch>
                <a:fillRect/>
              </a:stretch>
            </p:blipFill>
            <p:spPr bwMode="auto">
              <a:xfrm>
                <a:off x="3581400" y="2057400"/>
                <a:ext cx="304800" cy="448786"/>
              </a:xfrm>
              <a:prstGeom prst="rect">
                <a:avLst/>
              </a:prstGeom>
              <a:noFill/>
              <a:ln w="9525">
                <a:noFill/>
                <a:miter lim="800000"/>
                <a:headEnd/>
                <a:tailEnd/>
              </a:ln>
            </p:spPr>
          </p:pic>
          <p:pic>
            <p:nvPicPr>
              <p:cNvPr id="58405" name="Picture 44" descr="xbox1.png"/>
              <p:cNvPicPr>
                <a:picLocks noChangeAspect="1"/>
              </p:cNvPicPr>
              <p:nvPr/>
            </p:nvPicPr>
            <p:blipFill>
              <a:blip r:embed="rId5" cstate="print"/>
              <a:srcRect/>
              <a:stretch>
                <a:fillRect/>
              </a:stretch>
            </p:blipFill>
            <p:spPr bwMode="auto">
              <a:xfrm>
                <a:off x="4191000" y="2438400"/>
                <a:ext cx="762000" cy="1121964"/>
              </a:xfrm>
              <a:prstGeom prst="rect">
                <a:avLst/>
              </a:prstGeom>
              <a:noFill/>
              <a:ln w="9525">
                <a:noFill/>
                <a:miter lim="800000"/>
                <a:headEnd/>
                <a:tailEnd/>
              </a:ln>
            </p:spPr>
          </p:pic>
          <p:sp>
            <p:nvSpPr>
              <p:cNvPr id="61" name="TextBox 60"/>
              <p:cNvSpPr txBox="1"/>
              <p:nvPr/>
            </p:nvSpPr>
            <p:spPr>
              <a:xfrm>
                <a:off x="2362005" y="2666910"/>
                <a:ext cx="831731" cy="369840"/>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dirty="0">
                    <a:solidFill>
                      <a:schemeClr val="bg1"/>
                    </a:solidFill>
                    <a:latin typeface="+mn-lt"/>
                  </a:rPr>
                  <a:t>6Mbps</a:t>
                </a:r>
              </a:p>
            </p:txBody>
          </p:sp>
          <p:sp>
            <p:nvSpPr>
              <p:cNvPr id="62" name="TextBox 61"/>
              <p:cNvSpPr txBox="1"/>
              <p:nvPr/>
            </p:nvSpPr>
            <p:spPr>
              <a:xfrm>
                <a:off x="1981059" y="4495471"/>
                <a:ext cx="711099" cy="277777"/>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sz="1200" dirty="0">
                    <a:solidFill>
                      <a:schemeClr val="bg1"/>
                    </a:solidFill>
                    <a:latin typeface="+mn-lt"/>
                  </a:rPr>
                  <a:t>128kbps</a:t>
                </a:r>
              </a:p>
            </p:txBody>
          </p:sp>
          <p:sp>
            <p:nvSpPr>
              <p:cNvPr id="63" name="TextBox 62"/>
              <p:cNvSpPr txBox="1"/>
              <p:nvPr/>
            </p:nvSpPr>
            <p:spPr>
              <a:xfrm>
                <a:off x="2895329" y="4571661"/>
                <a:ext cx="799986" cy="307935"/>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sz="1400" dirty="0">
                    <a:solidFill>
                      <a:schemeClr val="bg1"/>
                    </a:solidFill>
                    <a:latin typeface="+mn-lt"/>
                  </a:rPr>
                  <a:t>512kbps</a:t>
                </a:r>
              </a:p>
            </p:txBody>
          </p:sp>
          <p:sp>
            <p:nvSpPr>
              <p:cNvPr id="30" name="Line 17"/>
              <p:cNvSpPr>
                <a:spLocks noChangeShapeType="1"/>
              </p:cNvSpPr>
              <p:nvPr/>
            </p:nvSpPr>
            <p:spPr bwMode="auto">
              <a:xfrm>
                <a:off x="3352464" y="4038331"/>
                <a:ext cx="685702" cy="761900"/>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64" name="TextBox 63"/>
              <p:cNvSpPr txBox="1"/>
              <p:nvPr/>
            </p:nvSpPr>
            <p:spPr>
              <a:xfrm>
                <a:off x="3276275" y="2666910"/>
                <a:ext cx="757130" cy="338094"/>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sz="1600" dirty="0">
                    <a:solidFill>
                      <a:schemeClr val="bg1"/>
                    </a:solidFill>
                    <a:latin typeface="+mn-lt"/>
                  </a:rPr>
                  <a:t>1Mbps</a:t>
                </a:r>
              </a:p>
            </p:txBody>
          </p:sp>
          <p:sp>
            <p:nvSpPr>
              <p:cNvPr id="9" name="Cloud"/>
              <p:cNvSpPr>
                <a:spLocks noChangeAspect="1" noEditPoints="1" noChangeArrowheads="1"/>
              </p:cNvSpPr>
              <p:nvPr/>
            </p:nvSpPr>
            <p:spPr bwMode="auto">
              <a:xfrm>
                <a:off x="2209627" y="3352621"/>
                <a:ext cx="1523783" cy="98729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grpSp>
        <p:pic>
          <p:nvPicPr>
            <p:cNvPr id="58374" name="Picture 65" descr="orb"/>
            <p:cNvPicPr>
              <a:picLocks noChangeAspect="1" noChangeArrowheads="1"/>
            </p:cNvPicPr>
            <p:nvPr/>
          </p:nvPicPr>
          <p:blipFill>
            <a:blip r:embed="rId6" cstate="print"/>
            <a:srcRect/>
            <a:stretch>
              <a:fillRect/>
            </a:stretch>
          </p:blipFill>
          <p:spPr bwMode="auto">
            <a:xfrm>
              <a:off x="2667000" y="1600200"/>
              <a:ext cx="304800" cy="442006"/>
            </a:xfrm>
            <a:prstGeom prst="rect">
              <a:avLst/>
            </a:prstGeom>
            <a:noFill/>
            <a:ln w="9525">
              <a:noFill/>
              <a:miter lim="800000"/>
              <a:headEnd/>
              <a:tailEnd/>
            </a:ln>
          </p:spPr>
        </p:pic>
        <p:pic>
          <p:nvPicPr>
            <p:cNvPr id="58375" name="Picture 66" descr="orb"/>
            <p:cNvPicPr>
              <a:picLocks noChangeAspect="1" noChangeArrowheads="1"/>
            </p:cNvPicPr>
            <p:nvPr/>
          </p:nvPicPr>
          <p:blipFill>
            <a:blip r:embed="rId6" cstate="print"/>
            <a:srcRect/>
            <a:stretch>
              <a:fillRect/>
            </a:stretch>
          </p:blipFill>
          <p:spPr bwMode="auto">
            <a:xfrm>
              <a:off x="1828800" y="1600200"/>
              <a:ext cx="304800" cy="442006"/>
            </a:xfrm>
            <a:prstGeom prst="rect">
              <a:avLst/>
            </a:prstGeom>
            <a:noFill/>
            <a:ln w="9525">
              <a:noFill/>
              <a:miter lim="800000"/>
              <a:headEnd/>
              <a:tailEnd/>
            </a:ln>
          </p:spPr>
        </p:pic>
        <p:pic>
          <p:nvPicPr>
            <p:cNvPr id="58376" name="Picture 67" descr="orb"/>
            <p:cNvPicPr>
              <a:picLocks noChangeAspect="1" noChangeArrowheads="1"/>
            </p:cNvPicPr>
            <p:nvPr/>
          </p:nvPicPr>
          <p:blipFill>
            <a:blip r:embed="rId6" cstate="print"/>
            <a:srcRect/>
            <a:stretch>
              <a:fillRect/>
            </a:stretch>
          </p:blipFill>
          <p:spPr bwMode="auto">
            <a:xfrm>
              <a:off x="990600" y="1828800"/>
              <a:ext cx="304800" cy="442006"/>
            </a:xfrm>
            <a:prstGeom prst="rect">
              <a:avLst/>
            </a:prstGeom>
            <a:noFill/>
            <a:ln w="9525">
              <a:noFill/>
              <a:miter lim="800000"/>
              <a:headEnd/>
              <a:tailEnd/>
            </a:ln>
          </p:spPr>
        </p:pic>
        <p:pic>
          <p:nvPicPr>
            <p:cNvPr id="58377" name="Picture 68" descr="orb"/>
            <p:cNvPicPr>
              <a:picLocks noChangeAspect="1" noChangeArrowheads="1"/>
            </p:cNvPicPr>
            <p:nvPr/>
          </p:nvPicPr>
          <p:blipFill>
            <a:blip r:embed="rId6" cstate="print"/>
            <a:srcRect/>
            <a:stretch>
              <a:fillRect/>
            </a:stretch>
          </p:blipFill>
          <p:spPr bwMode="auto">
            <a:xfrm>
              <a:off x="609600" y="2438400"/>
              <a:ext cx="304800" cy="442006"/>
            </a:xfrm>
            <a:prstGeom prst="rect">
              <a:avLst/>
            </a:prstGeom>
            <a:noFill/>
            <a:ln w="9525">
              <a:noFill/>
              <a:miter lim="800000"/>
              <a:headEnd/>
              <a:tailEnd/>
            </a:ln>
          </p:spPr>
        </p:pic>
        <p:pic>
          <p:nvPicPr>
            <p:cNvPr id="58378" name="Picture 69" descr="orb"/>
            <p:cNvPicPr>
              <a:picLocks noChangeAspect="1" noChangeArrowheads="1"/>
            </p:cNvPicPr>
            <p:nvPr/>
          </p:nvPicPr>
          <p:blipFill>
            <a:blip r:embed="rId6" cstate="print"/>
            <a:srcRect/>
            <a:stretch>
              <a:fillRect/>
            </a:stretch>
          </p:blipFill>
          <p:spPr bwMode="auto">
            <a:xfrm>
              <a:off x="457200" y="3124200"/>
              <a:ext cx="304800" cy="442006"/>
            </a:xfrm>
            <a:prstGeom prst="rect">
              <a:avLst/>
            </a:prstGeom>
            <a:noFill/>
            <a:ln w="9525">
              <a:noFill/>
              <a:miter lim="800000"/>
              <a:headEnd/>
              <a:tailEnd/>
            </a:ln>
          </p:spPr>
        </p:pic>
        <p:pic>
          <p:nvPicPr>
            <p:cNvPr id="58379" name="Picture 70" descr="orb"/>
            <p:cNvPicPr>
              <a:picLocks noChangeAspect="1" noChangeArrowheads="1"/>
            </p:cNvPicPr>
            <p:nvPr/>
          </p:nvPicPr>
          <p:blipFill>
            <a:blip r:embed="rId6" cstate="print"/>
            <a:srcRect/>
            <a:stretch>
              <a:fillRect/>
            </a:stretch>
          </p:blipFill>
          <p:spPr bwMode="auto">
            <a:xfrm>
              <a:off x="609600" y="3810000"/>
              <a:ext cx="304800" cy="442006"/>
            </a:xfrm>
            <a:prstGeom prst="rect">
              <a:avLst/>
            </a:prstGeom>
            <a:noFill/>
            <a:ln w="9525">
              <a:noFill/>
              <a:miter lim="800000"/>
              <a:headEnd/>
              <a:tailEnd/>
            </a:ln>
          </p:spPr>
        </p:pic>
        <p:pic>
          <p:nvPicPr>
            <p:cNvPr id="58380" name="Picture 71" descr="orb"/>
            <p:cNvPicPr>
              <a:picLocks noChangeAspect="1" noChangeArrowheads="1"/>
            </p:cNvPicPr>
            <p:nvPr/>
          </p:nvPicPr>
          <p:blipFill>
            <a:blip r:embed="rId6" cstate="print"/>
            <a:srcRect/>
            <a:stretch>
              <a:fillRect/>
            </a:stretch>
          </p:blipFill>
          <p:spPr bwMode="auto">
            <a:xfrm>
              <a:off x="914400" y="4343400"/>
              <a:ext cx="304800" cy="442006"/>
            </a:xfrm>
            <a:prstGeom prst="rect">
              <a:avLst/>
            </a:prstGeom>
            <a:noFill/>
            <a:ln w="9525">
              <a:noFill/>
              <a:miter lim="800000"/>
              <a:headEnd/>
              <a:tailEnd/>
            </a:ln>
          </p:spPr>
        </p:pic>
        <p:pic>
          <p:nvPicPr>
            <p:cNvPr id="58381" name="Picture 72" descr="orb"/>
            <p:cNvPicPr>
              <a:picLocks noChangeAspect="1" noChangeArrowheads="1"/>
            </p:cNvPicPr>
            <p:nvPr/>
          </p:nvPicPr>
          <p:blipFill>
            <a:blip r:embed="rId6" cstate="print"/>
            <a:srcRect/>
            <a:stretch>
              <a:fillRect/>
            </a:stretch>
          </p:blipFill>
          <p:spPr bwMode="auto">
            <a:xfrm>
              <a:off x="1524000" y="4724400"/>
              <a:ext cx="304800" cy="442006"/>
            </a:xfrm>
            <a:prstGeom prst="rect">
              <a:avLst/>
            </a:prstGeom>
            <a:noFill/>
            <a:ln w="9525">
              <a:noFill/>
              <a:miter lim="800000"/>
              <a:headEnd/>
              <a:tailEnd/>
            </a:ln>
          </p:spPr>
        </p:pic>
        <p:pic>
          <p:nvPicPr>
            <p:cNvPr id="58382" name="Picture 73" descr="orb"/>
            <p:cNvPicPr>
              <a:picLocks noChangeAspect="1" noChangeArrowheads="1"/>
            </p:cNvPicPr>
            <p:nvPr/>
          </p:nvPicPr>
          <p:blipFill>
            <a:blip r:embed="rId6" cstate="print"/>
            <a:srcRect/>
            <a:stretch>
              <a:fillRect/>
            </a:stretch>
          </p:blipFill>
          <p:spPr bwMode="auto">
            <a:xfrm>
              <a:off x="2438400" y="4724400"/>
              <a:ext cx="304800" cy="442006"/>
            </a:xfrm>
            <a:prstGeom prst="rect">
              <a:avLst/>
            </a:prstGeom>
            <a:noFill/>
            <a:ln w="9525">
              <a:noFill/>
              <a:miter lim="800000"/>
              <a:headEnd/>
              <a:tailEnd/>
            </a:ln>
          </p:spPr>
        </p:pic>
        <p:pic>
          <p:nvPicPr>
            <p:cNvPr id="58383" name="Picture 74" descr="orb"/>
            <p:cNvPicPr>
              <a:picLocks noChangeAspect="1" noChangeArrowheads="1"/>
            </p:cNvPicPr>
            <p:nvPr/>
          </p:nvPicPr>
          <p:blipFill>
            <a:blip r:embed="rId6" cstate="print"/>
            <a:srcRect/>
            <a:stretch>
              <a:fillRect/>
            </a:stretch>
          </p:blipFill>
          <p:spPr bwMode="auto">
            <a:xfrm>
              <a:off x="3200400" y="4343400"/>
              <a:ext cx="304800" cy="442006"/>
            </a:xfrm>
            <a:prstGeom prst="rect">
              <a:avLst/>
            </a:prstGeom>
            <a:noFill/>
            <a:ln w="9525">
              <a:noFill/>
              <a:miter lim="800000"/>
              <a:headEnd/>
              <a:tailEnd/>
            </a:ln>
          </p:spPr>
        </p:pic>
      </p:grpSp>
      <p:sp>
        <p:nvSpPr>
          <p:cNvPr id="126" name="Footer Placeholder 125"/>
          <p:cNvSpPr>
            <a:spLocks noGrp="1"/>
          </p:cNvSpPr>
          <p:nvPr>
            <p:ph type="ftr" sz="quarter" idx="10"/>
          </p:nvPr>
        </p:nvSpPr>
        <p:spPr/>
        <p:txBody>
          <a:bodyPr/>
          <a:lstStyle/>
          <a:p>
            <a:pPr>
              <a:defRPr/>
            </a:pPr>
            <a:r>
              <a:rPr lang="en-US"/>
              <a:t>Donnybrook | Jeffrey Pang (CMU) | SIGCOMM 2008</a:t>
            </a:r>
            <a:endParaRPr lang="en-US" dirty="0"/>
          </a:p>
        </p:txBody>
      </p:sp>
      <p:sp>
        <p:nvSpPr>
          <p:cNvPr id="47" name="Slide Number Placeholder 46"/>
          <p:cNvSpPr>
            <a:spLocks noGrp="1"/>
          </p:cNvSpPr>
          <p:nvPr>
            <p:ph type="sldNum" sz="quarter" idx="11"/>
          </p:nvPr>
        </p:nvSpPr>
        <p:spPr/>
        <p:txBody>
          <a:bodyPr/>
          <a:lstStyle/>
          <a:p>
            <a:pPr>
              <a:defRPr/>
            </a:pPr>
            <a:fld id="{BF34BF85-3362-4BCC-A04C-25E432542815}" type="slidenum">
              <a:rPr lang="en-US"/>
              <a:pPr>
                <a:defRPr/>
              </a:pPr>
              <a:t>23</a:t>
            </a:fld>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8600" y="381000"/>
            <a:ext cx="8686800" cy="762000"/>
          </a:xfrm>
        </p:spPr>
        <p:txBody>
          <a:bodyPr/>
          <a:lstStyle/>
          <a:p>
            <a:pPr eaLnBrk="1" hangingPunct="1"/>
            <a:r>
              <a:rPr lang="en-US" smtClean="0">
                <a:solidFill>
                  <a:schemeClr val="bg1"/>
                </a:solidFill>
              </a:rPr>
              <a:t>Bandwidth Distributions</a:t>
            </a:r>
          </a:p>
        </p:txBody>
      </p:sp>
      <p:sp>
        <p:nvSpPr>
          <p:cNvPr id="6" name="Rectangle 26"/>
          <p:cNvSpPr>
            <a:spLocks noChangeArrowheads="1"/>
          </p:cNvSpPr>
          <p:nvPr/>
        </p:nvSpPr>
        <p:spPr bwMode="auto">
          <a:xfrm>
            <a:off x="685800" y="5562600"/>
            <a:ext cx="7924800" cy="6096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800" dirty="0">
                <a:latin typeface="+mn-lt"/>
              </a:rPr>
              <a:t>Most peers have &lt; 768 kbps, some have much more</a:t>
            </a:r>
          </a:p>
        </p:txBody>
      </p:sp>
      <p:pic>
        <p:nvPicPr>
          <p:cNvPr id="130052" name="Picture 2"/>
          <p:cNvPicPr>
            <a:picLocks noChangeAspect="1" noChangeArrowheads="1"/>
          </p:cNvPicPr>
          <p:nvPr/>
        </p:nvPicPr>
        <p:blipFill>
          <a:blip r:embed="rId2" cstate="print"/>
          <a:srcRect/>
          <a:stretch>
            <a:fillRect/>
          </a:stretch>
        </p:blipFill>
        <p:spPr bwMode="auto">
          <a:xfrm>
            <a:off x="685800" y="1447800"/>
            <a:ext cx="7832725" cy="3609975"/>
          </a:xfrm>
          <a:prstGeom prst="rect">
            <a:avLst/>
          </a:prstGeom>
          <a:noFill/>
          <a:ln w="9525">
            <a:noFill/>
            <a:miter lim="800000"/>
            <a:headEnd/>
            <a:tailEnd/>
          </a:ln>
        </p:spPr>
      </p:pic>
      <p:sp>
        <p:nvSpPr>
          <p:cNvPr id="11" name="Footer Placeholder 10"/>
          <p:cNvSpPr txBox="1">
            <a:spLocks noGrp="1"/>
          </p:cNvSpPr>
          <p:nvPr/>
        </p:nvSpPr>
        <p:spPr>
          <a:xfrm>
            <a:off x="0" y="6629400"/>
            <a:ext cx="7010400" cy="228600"/>
          </a:xfrm>
          <a:prstGeom prst="rect">
            <a:avLst/>
          </a:prstGeom>
          <a:noFill/>
        </p:spPr>
        <p:txBody>
          <a:bodyPr anchor="ctr"/>
          <a:lstStyle/>
          <a:p>
            <a:pPr fontAlgn="auto">
              <a:spcBef>
                <a:spcPts val="0"/>
              </a:spcBef>
              <a:spcAft>
                <a:spcPts val="0"/>
              </a:spcAft>
              <a:defRPr/>
            </a:pPr>
            <a:r>
              <a:rPr lang="en-US" sz="1400">
                <a:solidFill>
                  <a:schemeClr val="bg1">
                    <a:lumMod val="85000"/>
                  </a:schemeClr>
                </a:solidFill>
                <a:latin typeface="+mn-lt"/>
              </a:rPr>
              <a:t>Donnybrook | Jeffrey Pang (CMU) | SIGCOMM 2008</a:t>
            </a:r>
            <a:endParaRPr lang="en-US" sz="1400" dirty="0">
              <a:solidFill>
                <a:schemeClr val="bg1">
                  <a:lumMod val="85000"/>
                </a:schemeClr>
              </a:solidFill>
              <a:latin typeface="+mn-lt"/>
            </a:endParaRPr>
          </a:p>
        </p:txBody>
      </p:sp>
      <p:sp>
        <p:nvSpPr>
          <p:cNvPr id="8" name="Slide Number Placeholder 7"/>
          <p:cNvSpPr txBox="1">
            <a:spLocks noGrp="1"/>
          </p:cNvSpPr>
          <p:nvPr/>
        </p:nvSpPr>
        <p:spPr>
          <a:xfrm>
            <a:off x="7010400" y="6629400"/>
            <a:ext cx="2133600" cy="228600"/>
          </a:xfrm>
          <a:prstGeom prst="rect">
            <a:avLst/>
          </a:prstGeom>
          <a:noFill/>
        </p:spPr>
        <p:txBody>
          <a:bodyPr anchor="ctr"/>
          <a:lstStyle/>
          <a:p>
            <a:pPr algn="r" fontAlgn="auto">
              <a:spcBef>
                <a:spcPts val="0"/>
              </a:spcBef>
              <a:spcAft>
                <a:spcPts val="0"/>
              </a:spcAft>
              <a:defRPr/>
            </a:pPr>
            <a:fld id="{19886B19-C746-4433-A15D-5C2AAC7B2B60}" type="slidenum">
              <a:rPr lang="en-US" sz="1400">
                <a:solidFill>
                  <a:schemeClr val="bg1">
                    <a:lumMod val="85000"/>
                  </a:schemeClr>
                </a:solidFill>
                <a:latin typeface="+mn-lt"/>
              </a:rPr>
              <a:pPr algn="r" fontAlgn="auto">
                <a:spcBef>
                  <a:spcPts val="0"/>
                </a:spcBef>
                <a:spcAft>
                  <a:spcPts val="0"/>
                </a:spcAft>
                <a:defRPr/>
              </a:pPr>
              <a:t>24</a:t>
            </a:fld>
            <a:endParaRPr lang="en-US" sz="1400" dirty="0">
              <a:solidFill>
                <a:schemeClr val="bg1">
                  <a:lumMod val="85000"/>
                </a:schemeClr>
              </a:solidFill>
              <a:latin typeface="+mn-l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mtClean="0"/>
              <a:t>Problem: Interest Heterogeneity</a:t>
            </a:r>
          </a:p>
        </p:txBody>
      </p:sp>
      <p:sp>
        <p:nvSpPr>
          <p:cNvPr id="46" name="Rectangle 5"/>
          <p:cNvSpPr>
            <a:spLocks noChangeArrowheads="1"/>
          </p:cNvSpPr>
          <p:nvPr/>
        </p:nvSpPr>
        <p:spPr bwMode="auto">
          <a:xfrm>
            <a:off x="5715000" y="1447800"/>
            <a:ext cx="3124200" cy="3962400"/>
          </a:xfrm>
          <a:prstGeom prst="rect">
            <a:avLst/>
          </a:prstGeom>
          <a:solidFill>
            <a:srgbClr val="CCECFF"/>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endParaRPr lang="en-US">
              <a:latin typeface="+mn-lt"/>
            </a:endParaRPr>
          </a:p>
        </p:txBody>
      </p:sp>
      <p:pic>
        <p:nvPicPr>
          <p:cNvPr id="66" name="Picture 65" descr="redflag.png"/>
          <p:cNvPicPr>
            <a:picLocks noChangeAspect="1"/>
          </p:cNvPicPr>
          <p:nvPr/>
        </p:nvPicPr>
        <p:blipFill>
          <a:blip r:embed="rId3" cstate="print"/>
          <a:srcRect/>
          <a:stretch>
            <a:fillRect/>
          </a:stretch>
        </p:blipFill>
        <p:spPr bwMode="auto">
          <a:xfrm>
            <a:off x="8001000" y="2362200"/>
            <a:ext cx="730250" cy="723900"/>
          </a:xfrm>
          <a:prstGeom prst="rect">
            <a:avLst/>
          </a:prstGeom>
          <a:noFill/>
          <a:ln w="9525">
            <a:noFill/>
            <a:miter lim="800000"/>
            <a:headEnd/>
            <a:tailEnd/>
          </a:ln>
        </p:spPr>
      </p:pic>
      <p:pic>
        <p:nvPicPr>
          <p:cNvPr id="60420" name="Picture 47" descr="sarge.gif"/>
          <p:cNvPicPr>
            <a:picLocks noChangeAspect="1"/>
          </p:cNvPicPr>
          <p:nvPr/>
        </p:nvPicPr>
        <p:blipFill>
          <a:blip r:embed="rId4" cstate="print"/>
          <a:srcRect/>
          <a:stretch>
            <a:fillRect/>
          </a:stretch>
        </p:blipFill>
        <p:spPr bwMode="auto">
          <a:xfrm>
            <a:off x="7848600" y="2895600"/>
            <a:ext cx="449263" cy="741363"/>
          </a:xfrm>
          <a:prstGeom prst="rect">
            <a:avLst/>
          </a:prstGeom>
          <a:noFill/>
          <a:ln w="9525">
            <a:noFill/>
            <a:miter lim="800000"/>
            <a:headEnd/>
            <a:tailEnd/>
          </a:ln>
        </p:spPr>
      </p:pic>
      <p:grpSp>
        <p:nvGrpSpPr>
          <p:cNvPr id="60421" name="Group 238"/>
          <p:cNvGrpSpPr>
            <a:grpSpLocks/>
          </p:cNvGrpSpPr>
          <p:nvPr/>
        </p:nvGrpSpPr>
        <p:grpSpPr bwMode="auto">
          <a:xfrm>
            <a:off x="457200" y="1524000"/>
            <a:ext cx="4106863" cy="3649663"/>
            <a:chOff x="457200" y="1524000"/>
            <a:chExt cx="4106278" cy="3649186"/>
          </a:xfrm>
        </p:grpSpPr>
        <p:grpSp>
          <p:nvGrpSpPr>
            <p:cNvPr id="60470" name="Group 64"/>
            <p:cNvGrpSpPr>
              <a:grpSpLocks/>
            </p:cNvGrpSpPr>
            <p:nvPr/>
          </p:nvGrpSpPr>
          <p:grpSpPr bwMode="auto">
            <a:xfrm>
              <a:off x="838200" y="1524000"/>
              <a:ext cx="3725278" cy="3649186"/>
              <a:chOff x="1371600" y="1981200"/>
              <a:chExt cx="3725278" cy="3649186"/>
            </a:xfrm>
          </p:grpSpPr>
          <p:sp>
            <p:nvSpPr>
              <p:cNvPr id="251" name="Line 6"/>
              <p:cNvSpPr>
                <a:spLocks noChangeShapeType="1"/>
              </p:cNvSpPr>
              <p:nvPr/>
            </p:nvSpPr>
            <p:spPr bwMode="auto">
              <a:xfrm>
                <a:off x="2742951" y="2590720"/>
                <a:ext cx="152378" cy="914280"/>
              </a:xfrm>
              <a:prstGeom prst="line">
                <a:avLst/>
              </a:prstGeom>
              <a:noFill/>
              <a:ln w="7620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52" name="Line 9"/>
              <p:cNvSpPr>
                <a:spLocks noChangeShapeType="1"/>
              </p:cNvSpPr>
              <p:nvPr/>
            </p:nvSpPr>
            <p:spPr bwMode="auto">
              <a:xfrm flipH="1">
                <a:off x="3123896" y="3124051"/>
                <a:ext cx="990459" cy="609520"/>
              </a:xfrm>
              <a:prstGeom prst="line">
                <a:avLst/>
              </a:prstGeom>
              <a:noFill/>
              <a:ln w="1270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53" name="Line 17"/>
              <p:cNvSpPr>
                <a:spLocks noChangeShapeType="1"/>
              </p:cNvSpPr>
              <p:nvPr/>
            </p:nvSpPr>
            <p:spPr bwMode="auto">
              <a:xfrm flipV="1">
                <a:off x="2133437" y="4114521"/>
                <a:ext cx="609513" cy="838090"/>
              </a:xfrm>
              <a:prstGeom prst="line">
                <a:avLst/>
              </a:prstGeom>
              <a:noFill/>
              <a:ln w="63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54" name="Line 21"/>
              <p:cNvSpPr>
                <a:spLocks noChangeShapeType="1"/>
              </p:cNvSpPr>
              <p:nvPr/>
            </p:nvSpPr>
            <p:spPr bwMode="auto">
              <a:xfrm>
                <a:off x="1752492" y="3809761"/>
                <a:ext cx="533324" cy="0"/>
              </a:xfrm>
              <a:prstGeom prst="line">
                <a:avLst/>
              </a:prstGeom>
              <a:noFill/>
              <a:ln w="952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pic>
            <p:nvPicPr>
              <p:cNvPr id="60485" name="Picture 254" descr="xbox1.png"/>
              <p:cNvPicPr>
                <a:picLocks noChangeAspect="1"/>
              </p:cNvPicPr>
              <p:nvPr/>
            </p:nvPicPr>
            <p:blipFill>
              <a:blip r:embed="rId5" cstate="print"/>
              <a:srcRect/>
              <a:stretch>
                <a:fillRect/>
              </a:stretch>
            </p:blipFill>
            <p:spPr bwMode="auto">
              <a:xfrm>
                <a:off x="1371600" y="3581400"/>
                <a:ext cx="304800" cy="448786"/>
              </a:xfrm>
              <a:prstGeom prst="rect">
                <a:avLst/>
              </a:prstGeom>
              <a:noFill/>
              <a:ln w="9525">
                <a:noFill/>
                <a:miter lim="800000"/>
                <a:headEnd/>
                <a:tailEnd/>
              </a:ln>
            </p:spPr>
          </p:pic>
          <p:pic>
            <p:nvPicPr>
              <p:cNvPr id="60486" name="Picture 255" descr="sarge.gif"/>
              <p:cNvPicPr>
                <a:picLocks noChangeAspect="1"/>
              </p:cNvPicPr>
              <p:nvPr/>
            </p:nvPicPr>
            <p:blipFill>
              <a:blip r:embed="rId4" cstate="print"/>
              <a:srcRect/>
              <a:stretch>
                <a:fillRect/>
              </a:stretch>
            </p:blipFill>
            <p:spPr bwMode="auto">
              <a:xfrm>
                <a:off x="4648200" y="1981200"/>
                <a:ext cx="448678" cy="741874"/>
              </a:xfrm>
              <a:prstGeom prst="rect">
                <a:avLst/>
              </a:prstGeom>
              <a:noFill/>
              <a:ln w="9525">
                <a:noFill/>
                <a:miter lim="800000"/>
                <a:headEnd/>
                <a:tailEnd/>
              </a:ln>
            </p:spPr>
          </p:pic>
          <p:pic>
            <p:nvPicPr>
              <p:cNvPr id="60487" name="Picture 256" descr="xbox1.png"/>
              <p:cNvPicPr>
                <a:picLocks noChangeAspect="1"/>
              </p:cNvPicPr>
              <p:nvPr/>
            </p:nvPicPr>
            <p:blipFill>
              <a:blip r:embed="rId5" cstate="print"/>
              <a:srcRect/>
              <a:stretch>
                <a:fillRect/>
              </a:stretch>
            </p:blipFill>
            <p:spPr bwMode="auto">
              <a:xfrm>
                <a:off x="1828800" y="4800600"/>
                <a:ext cx="304800" cy="448786"/>
              </a:xfrm>
              <a:prstGeom prst="rect">
                <a:avLst/>
              </a:prstGeom>
              <a:noFill/>
              <a:ln w="9525">
                <a:noFill/>
                <a:miter lim="800000"/>
                <a:headEnd/>
                <a:tailEnd/>
              </a:ln>
            </p:spPr>
          </p:pic>
          <p:pic>
            <p:nvPicPr>
              <p:cNvPr id="60488" name="Picture 257" descr="xbox1.png"/>
              <p:cNvPicPr>
                <a:picLocks noChangeAspect="1"/>
              </p:cNvPicPr>
              <p:nvPr/>
            </p:nvPicPr>
            <p:blipFill>
              <a:blip r:embed="rId5" cstate="print"/>
              <a:srcRect/>
              <a:stretch>
                <a:fillRect/>
              </a:stretch>
            </p:blipFill>
            <p:spPr bwMode="auto">
              <a:xfrm>
                <a:off x="2743200" y="2057400"/>
                <a:ext cx="304800" cy="448786"/>
              </a:xfrm>
              <a:prstGeom prst="rect">
                <a:avLst/>
              </a:prstGeom>
              <a:noFill/>
              <a:ln w="9525">
                <a:noFill/>
                <a:miter lim="800000"/>
                <a:headEnd/>
                <a:tailEnd/>
              </a:ln>
            </p:spPr>
          </p:pic>
          <p:sp>
            <p:nvSpPr>
              <p:cNvPr id="259" name="Line 17"/>
              <p:cNvSpPr>
                <a:spLocks noChangeShapeType="1"/>
              </p:cNvSpPr>
              <p:nvPr/>
            </p:nvSpPr>
            <p:spPr bwMode="auto">
              <a:xfrm>
                <a:off x="2133437" y="2743100"/>
                <a:ext cx="533324" cy="838090"/>
              </a:xfrm>
              <a:prstGeom prst="line">
                <a:avLst/>
              </a:prstGeom>
              <a:noFill/>
              <a:ln w="571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60" name="Line 17"/>
              <p:cNvSpPr>
                <a:spLocks noChangeShapeType="1"/>
              </p:cNvSpPr>
              <p:nvPr/>
            </p:nvSpPr>
            <p:spPr bwMode="auto">
              <a:xfrm>
                <a:off x="1828681" y="3124051"/>
                <a:ext cx="685702" cy="533330"/>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61" name="Line 17"/>
              <p:cNvSpPr>
                <a:spLocks noChangeShapeType="1"/>
              </p:cNvSpPr>
              <p:nvPr/>
            </p:nvSpPr>
            <p:spPr bwMode="auto">
              <a:xfrm flipH="1">
                <a:off x="3123896" y="2590720"/>
                <a:ext cx="533324" cy="914280"/>
              </a:xfrm>
              <a:prstGeom prst="line">
                <a:avLst/>
              </a:prstGeom>
              <a:noFill/>
              <a:ln w="571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62" name="Line 17"/>
              <p:cNvSpPr>
                <a:spLocks noChangeShapeType="1"/>
              </p:cNvSpPr>
              <p:nvPr/>
            </p:nvSpPr>
            <p:spPr bwMode="auto">
              <a:xfrm flipH="1">
                <a:off x="1828681" y="4038331"/>
                <a:ext cx="609513" cy="380950"/>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63" name="Line 17"/>
              <p:cNvSpPr>
                <a:spLocks noChangeShapeType="1"/>
              </p:cNvSpPr>
              <p:nvPr/>
            </p:nvSpPr>
            <p:spPr bwMode="auto">
              <a:xfrm flipH="1">
                <a:off x="2666761" y="4190711"/>
                <a:ext cx="228567" cy="914280"/>
              </a:xfrm>
              <a:prstGeom prst="line">
                <a:avLst/>
              </a:prstGeom>
              <a:noFill/>
              <a:ln w="63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64" name="Line 17"/>
              <p:cNvSpPr>
                <a:spLocks noChangeShapeType="1"/>
              </p:cNvSpPr>
              <p:nvPr/>
            </p:nvSpPr>
            <p:spPr bwMode="auto">
              <a:xfrm>
                <a:off x="3154055" y="4114521"/>
                <a:ext cx="198409" cy="990471"/>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pic>
            <p:nvPicPr>
              <p:cNvPr id="60495" name="Picture 264" descr="xbox1.png"/>
              <p:cNvPicPr>
                <a:picLocks noChangeAspect="1"/>
              </p:cNvPicPr>
              <p:nvPr/>
            </p:nvPicPr>
            <p:blipFill>
              <a:blip r:embed="rId5" cstate="print"/>
              <a:srcRect/>
              <a:stretch>
                <a:fillRect/>
              </a:stretch>
            </p:blipFill>
            <p:spPr bwMode="auto">
              <a:xfrm>
                <a:off x="1524000" y="4267200"/>
                <a:ext cx="304800" cy="448786"/>
              </a:xfrm>
              <a:prstGeom prst="rect">
                <a:avLst/>
              </a:prstGeom>
              <a:noFill/>
              <a:ln w="9525">
                <a:noFill/>
                <a:miter lim="800000"/>
                <a:headEnd/>
                <a:tailEnd/>
              </a:ln>
            </p:spPr>
          </p:pic>
          <p:pic>
            <p:nvPicPr>
              <p:cNvPr id="60496" name="Picture 265" descr="xbox1.png"/>
              <p:cNvPicPr>
                <a:picLocks noChangeAspect="1"/>
              </p:cNvPicPr>
              <p:nvPr/>
            </p:nvPicPr>
            <p:blipFill>
              <a:blip r:embed="rId5" cstate="print"/>
              <a:srcRect/>
              <a:stretch>
                <a:fillRect/>
              </a:stretch>
            </p:blipFill>
            <p:spPr bwMode="auto">
              <a:xfrm>
                <a:off x="1524000" y="2895600"/>
                <a:ext cx="304800" cy="448786"/>
              </a:xfrm>
              <a:prstGeom prst="rect">
                <a:avLst/>
              </a:prstGeom>
              <a:noFill/>
              <a:ln w="9525">
                <a:noFill/>
                <a:miter lim="800000"/>
                <a:headEnd/>
                <a:tailEnd/>
              </a:ln>
            </p:spPr>
          </p:pic>
          <p:pic>
            <p:nvPicPr>
              <p:cNvPr id="60497" name="Picture 266" descr="xbox1.png"/>
              <p:cNvPicPr>
                <a:picLocks noChangeAspect="1"/>
              </p:cNvPicPr>
              <p:nvPr/>
            </p:nvPicPr>
            <p:blipFill>
              <a:blip r:embed="rId5" cstate="print"/>
              <a:srcRect/>
              <a:stretch>
                <a:fillRect/>
              </a:stretch>
            </p:blipFill>
            <p:spPr bwMode="auto">
              <a:xfrm>
                <a:off x="1905000" y="2286000"/>
                <a:ext cx="304800" cy="448786"/>
              </a:xfrm>
              <a:prstGeom prst="rect">
                <a:avLst/>
              </a:prstGeom>
              <a:noFill/>
              <a:ln w="9525">
                <a:noFill/>
                <a:miter lim="800000"/>
                <a:headEnd/>
                <a:tailEnd/>
              </a:ln>
            </p:spPr>
          </p:pic>
          <p:pic>
            <p:nvPicPr>
              <p:cNvPr id="60498" name="Picture 267" descr="xbox1.png"/>
              <p:cNvPicPr>
                <a:picLocks noChangeAspect="1"/>
              </p:cNvPicPr>
              <p:nvPr/>
            </p:nvPicPr>
            <p:blipFill>
              <a:blip r:embed="rId5" cstate="print"/>
              <a:srcRect/>
              <a:stretch>
                <a:fillRect/>
              </a:stretch>
            </p:blipFill>
            <p:spPr bwMode="auto">
              <a:xfrm>
                <a:off x="2438400" y="5181600"/>
                <a:ext cx="304800" cy="448786"/>
              </a:xfrm>
              <a:prstGeom prst="rect">
                <a:avLst/>
              </a:prstGeom>
              <a:noFill/>
              <a:ln w="9525">
                <a:noFill/>
                <a:miter lim="800000"/>
                <a:headEnd/>
                <a:tailEnd/>
              </a:ln>
            </p:spPr>
          </p:pic>
          <p:pic>
            <p:nvPicPr>
              <p:cNvPr id="60499" name="Picture 268" descr="xbox1.png"/>
              <p:cNvPicPr>
                <a:picLocks noChangeAspect="1"/>
              </p:cNvPicPr>
              <p:nvPr/>
            </p:nvPicPr>
            <p:blipFill>
              <a:blip r:embed="rId5" cstate="print"/>
              <a:srcRect/>
              <a:stretch>
                <a:fillRect/>
              </a:stretch>
            </p:blipFill>
            <p:spPr bwMode="auto">
              <a:xfrm>
                <a:off x="3352800" y="5181600"/>
                <a:ext cx="304800" cy="448786"/>
              </a:xfrm>
              <a:prstGeom prst="rect">
                <a:avLst/>
              </a:prstGeom>
              <a:noFill/>
              <a:ln w="9525">
                <a:noFill/>
                <a:miter lim="800000"/>
                <a:headEnd/>
                <a:tailEnd/>
              </a:ln>
            </p:spPr>
          </p:pic>
          <p:pic>
            <p:nvPicPr>
              <p:cNvPr id="60500" name="Picture 269" descr="xbox1.png"/>
              <p:cNvPicPr>
                <a:picLocks noChangeAspect="1"/>
              </p:cNvPicPr>
              <p:nvPr/>
            </p:nvPicPr>
            <p:blipFill>
              <a:blip r:embed="rId5" cstate="print"/>
              <a:srcRect/>
              <a:stretch>
                <a:fillRect/>
              </a:stretch>
            </p:blipFill>
            <p:spPr bwMode="auto">
              <a:xfrm>
                <a:off x="4114800" y="4800600"/>
                <a:ext cx="304800" cy="448786"/>
              </a:xfrm>
              <a:prstGeom prst="rect">
                <a:avLst/>
              </a:prstGeom>
              <a:noFill/>
              <a:ln w="9525">
                <a:noFill/>
                <a:miter lim="800000"/>
                <a:headEnd/>
                <a:tailEnd/>
              </a:ln>
            </p:spPr>
          </p:pic>
          <p:pic>
            <p:nvPicPr>
              <p:cNvPr id="60501" name="Picture 270" descr="xbox1.png"/>
              <p:cNvPicPr>
                <a:picLocks noChangeAspect="1"/>
              </p:cNvPicPr>
              <p:nvPr/>
            </p:nvPicPr>
            <p:blipFill>
              <a:blip r:embed="rId5" cstate="print"/>
              <a:srcRect/>
              <a:stretch>
                <a:fillRect/>
              </a:stretch>
            </p:blipFill>
            <p:spPr bwMode="auto">
              <a:xfrm>
                <a:off x="3581400" y="2057400"/>
                <a:ext cx="304800" cy="448786"/>
              </a:xfrm>
              <a:prstGeom prst="rect">
                <a:avLst/>
              </a:prstGeom>
              <a:noFill/>
              <a:ln w="9525">
                <a:noFill/>
                <a:miter lim="800000"/>
                <a:headEnd/>
                <a:tailEnd/>
              </a:ln>
            </p:spPr>
          </p:pic>
          <p:pic>
            <p:nvPicPr>
              <p:cNvPr id="60502" name="Picture 271" descr="xbox1.png"/>
              <p:cNvPicPr>
                <a:picLocks noChangeAspect="1"/>
              </p:cNvPicPr>
              <p:nvPr/>
            </p:nvPicPr>
            <p:blipFill>
              <a:blip r:embed="rId6" cstate="print"/>
              <a:srcRect/>
              <a:stretch>
                <a:fillRect/>
              </a:stretch>
            </p:blipFill>
            <p:spPr bwMode="auto">
              <a:xfrm>
                <a:off x="4191000" y="2438400"/>
                <a:ext cx="762000" cy="1121964"/>
              </a:xfrm>
              <a:prstGeom prst="rect">
                <a:avLst/>
              </a:prstGeom>
              <a:noFill/>
              <a:ln w="9525">
                <a:noFill/>
                <a:miter lim="800000"/>
                <a:headEnd/>
                <a:tailEnd/>
              </a:ln>
            </p:spPr>
          </p:pic>
          <p:sp>
            <p:nvSpPr>
              <p:cNvPr id="273" name="TextBox 272"/>
              <p:cNvSpPr txBox="1"/>
              <p:nvPr/>
            </p:nvSpPr>
            <p:spPr>
              <a:xfrm>
                <a:off x="2362005" y="2666910"/>
                <a:ext cx="831731" cy="369840"/>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dirty="0">
                    <a:solidFill>
                      <a:schemeClr val="bg1"/>
                    </a:solidFill>
                    <a:latin typeface="+mn-lt"/>
                  </a:rPr>
                  <a:t>6Mbps</a:t>
                </a:r>
              </a:p>
            </p:txBody>
          </p:sp>
          <p:sp>
            <p:nvSpPr>
              <p:cNvPr id="274" name="TextBox 273"/>
              <p:cNvSpPr txBox="1"/>
              <p:nvPr/>
            </p:nvSpPr>
            <p:spPr>
              <a:xfrm>
                <a:off x="1981059" y="4495471"/>
                <a:ext cx="711099" cy="277777"/>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sz="1200" dirty="0">
                    <a:solidFill>
                      <a:schemeClr val="bg1"/>
                    </a:solidFill>
                    <a:latin typeface="+mn-lt"/>
                  </a:rPr>
                  <a:t>128kbps</a:t>
                </a:r>
              </a:p>
            </p:txBody>
          </p:sp>
          <p:sp>
            <p:nvSpPr>
              <p:cNvPr id="275" name="TextBox 274"/>
              <p:cNvSpPr txBox="1"/>
              <p:nvPr/>
            </p:nvSpPr>
            <p:spPr>
              <a:xfrm>
                <a:off x="2895329" y="4571661"/>
                <a:ext cx="799986" cy="307935"/>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sz="1400" dirty="0">
                    <a:solidFill>
                      <a:schemeClr val="bg1"/>
                    </a:solidFill>
                    <a:latin typeface="+mn-lt"/>
                  </a:rPr>
                  <a:t>512kbps</a:t>
                </a:r>
              </a:p>
            </p:txBody>
          </p:sp>
          <p:sp>
            <p:nvSpPr>
              <p:cNvPr id="276" name="Line 17"/>
              <p:cNvSpPr>
                <a:spLocks noChangeShapeType="1"/>
              </p:cNvSpPr>
              <p:nvPr/>
            </p:nvSpPr>
            <p:spPr bwMode="auto">
              <a:xfrm>
                <a:off x="3352464" y="4038331"/>
                <a:ext cx="685702" cy="761900"/>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77" name="TextBox 276"/>
              <p:cNvSpPr txBox="1"/>
              <p:nvPr/>
            </p:nvSpPr>
            <p:spPr>
              <a:xfrm>
                <a:off x="3276275" y="2666910"/>
                <a:ext cx="757130" cy="338094"/>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sz="1600" dirty="0">
                    <a:solidFill>
                      <a:schemeClr val="bg1"/>
                    </a:solidFill>
                    <a:latin typeface="+mn-lt"/>
                  </a:rPr>
                  <a:t>1Mbps</a:t>
                </a:r>
              </a:p>
            </p:txBody>
          </p:sp>
          <p:sp>
            <p:nvSpPr>
              <p:cNvPr id="278" name="Cloud"/>
              <p:cNvSpPr>
                <a:spLocks noChangeAspect="1" noEditPoints="1" noChangeArrowheads="1"/>
              </p:cNvSpPr>
              <p:nvPr/>
            </p:nvSpPr>
            <p:spPr bwMode="auto">
              <a:xfrm>
                <a:off x="2209627" y="3352621"/>
                <a:ext cx="1523783" cy="98729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grpSp>
        <p:pic>
          <p:nvPicPr>
            <p:cNvPr id="60471" name="Picture 240" descr="orb"/>
            <p:cNvPicPr>
              <a:picLocks noChangeAspect="1" noChangeArrowheads="1"/>
            </p:cNvPicPr>
            <p:nvPr/>
          </p:nvPicPr>
          <p:blipFill>
            <a:blip r:embed="rId7" cstate="print"/>
            <a:srcRect/>
            <a:stretch>
              <a:fillRect/>
            </a:stretch>
          </p:blipFill>
          <p:spPr bwMode="auto">
            <a:xfrm>
              <a:off x="2667000" y="1600200"/>
              <a:ext cx="304800" cy="442006"/>
            </a:xfrm>
            <a:prstGeom prst="rect">
              <a:avLst/>
            </a:prstGeom>
            <a:noFill/>
            <a:ln w="9525">
              <a:noFill/>
              <a:miter lim="800000"/>
              <a:headEnd/>
              <a:tailEnd/>
            </a:ln>
          </p:spPr>
        </p:pic>
        <p:pic>
          <p:nvPicPr>
            <p:cNvPr id="60472" name="Picture 241" descr="orb"/>
            <p:cNvPicPr>
              <a:picLocks noChangeAspect="1" noChangeArrowheads="1"/>
            </p:cNvPicPr>
            <p:nvPr/>
          </p:nvPicPr>
          <p:blipFill>
            <a:blip r:embed="rId7" cstate="print"/>
            <a:srcRect/>
            <a:stretch>
              <a:fillRect/>
            </a:stretch>
          </p:blipFill>
          <p:spPr bwMode="auto">
            <a:xfrm>
              <a:off x="1828800" y="1600200"/>
              <a:ext cx="304800" cy="442006"/>
            </a:xfrm>
            <a:prstGeom prst="rect">
              <a:avLst/>
            </a:prstGeom>
            <a:noFill/>
            <a:ln w="9525">
              <a:noFill/>
              <a:miter lim="800000"/>
              <a:headEnd/>
              <a:tailEnd/>
            </a:ln>
          </p:spPr>
        </p:pic>
        <p:pic>
          <p:nvPicPr>
            <p:cNvPr id="60473" name="Picture 242" descr="orb"/>
            <p:cNvPicPr>
              <a:picLocks noChangeAspect="1" noChangeArrowheads="1"/>
            </p:cNvPicPr>
            <p:nvPr/>
          </p:nvPicPr>
          <p:blipFill>
            <a:blip r:embed="rId7" cstate="print"/>
            <a:srcRect/>
            <a:stretch>
              <a:fillRect/>
            </a:stretch>
          </p:blipFill>
          <p:spPr bwMode="auto">
            <a:xfrm>
              <a:off x="990600" y="1828800"/>
              <a:ext cx="304800" cy="442006"/>
            </a:xfrm>
            <a:prstGeom prst="rect">
              <a:avLst/>
            </a:prstGeom>
            <a:noFill/>
            <a:ln w="9525">
              <a:noFill/>
              <a:miter lim="800000"/>
              <a:headEnd/>
              <a:tailEnd/>
            </a:ln>
          </p:spPr>
        </p:pic>
        <p:pic>
          <p:nvPicPr>
            <p:cNvPr id="60474" name="Picture 243" descr="orb"/>
            <p:cNvPicPr>
              <a:picLocks noChangeAspect="1" noChangeArrowheads="1"/>
            </p:cNvPicPr>
            <p:nvPr/>
          </p:nvPicPr>
          <p:blipFill>
            <a:blip r:embed="rId7" cstate="print"/>
            <a:srcRect/>
            <a:stretch>
              <a:fillRect/>
            </a:stretch>
          </p:blipFill>
          <p:spPr bwMode="auto">
            <a:xfrm>
              <a:off x="609600" y="2438400"/>
              <a:ext cx="304800" cy="442006"/>
            </a:xfrm>
            <a:prstGeom prst="rect">
              <a:avLst/>
            </a:prstGeom>
            <a:noFill/>
            <a:ln w="9525">
              <a:noFill/>
              <a:miter lim="800000"/>
              <a:headEnd/>
              <a:tailEnd/>
            </a:ln>
          </p:spPr>
        </p:pic>
        <p:pic>
          <p:nvPicPr>
            <p:cNvPr id="60475" name="Picture 244" descr="orb"/>
            <p:cNvPicPr>
              <a:picLocks noChangeAspect="1" noChangeArrowheads="1"/>
            </p:cNvPicPr>
            <p:nvPr/>
          </p:nvPicPr>
          <p:blipFill>
            <a:blip r:embed="rId7" cstate="print"/>
            <a:srcRect/>
            <a:stretch>
              <a:fillRect/>
            </a:stretch>
          </p:blipFill>
          <p:spPr bwMode="auto">
            <a:xfrm>
              <a:off x="457200" y="3124200"/>
              <a:ext cx="304800" cy="442006"/>
            </a:xfrm>
            <a:prstGeom prst="rect">
              <a:avLst/>
            </a:prstGeom>
            <a:noFill/>
            <a:ln w="9525">
              <a:noFill/>
              <a:miter lim="800000"/>
              <a:headEnd/>
              <a:tailEnd/>
            </a:ln>
          </p:spPr>
        </p:pic>
        <p:pic>
          <p:nvPicPr>
            <p:cNvPr id="60476" name="Picture 245" descr="orb"/>
            <p:cNvPicPr>
              <a:picLocks noChangeAspect="1" noChangeArrowheads="1"/>
            </p:cNvPicPr>
            <p:nvPr/>
          </p:nvPicPr>
          <p:blipFill>
            <a:blip r:embed="rId7" cstate="print"/>
            <a:srcRect/>
            <a:stretch>
              <a:fillRect/>
            </a:stretch>
          </p:blipFill>
          <p:spPr bwMode="auto">
            <a:xfrm>
              <a:off x="609600" y="3810000"/>
              <a:ext cx="304800" cy="442006"/>
            </a:xfrm>
            <a:prstGeom prst="rect">
              <a:avLst/>
            </a:prstGeom>
            <a:noFill/>
            <a:ln w="9525">
              <a:noFill/>
              <a:miter lim="800000"/>
              <a:headEnd/>
              <a:tailEnd/>
            </a:ln>
          </p:spPr>
        </p:pic>
        <p:pic>
          <p:nvPicPr>
            <p:cNvPr id="60477" name="Picture 246" descr="orb"/>
            <p:cNvPicPr>
              <a:picLocks noChangeAspect="1" noChangeArrowheads="1"/>
            </p:cNvPicPr>
            <p:nvPr/>
          </p:nvPicPr>
          <p:blipFill>
            <a:blip r:embed="rId7" cstate="print"/>
            <a:srcRect/>
            <a:stretch>
              <a:fillRect/>
            </a:stretch>
          </p:blipFill>
          <p:spPr bwMode="auto">
            <a:xfrm>
              <a:off x="914400" y="4343400"/>
              <a:ext cx="304800" cy="442006"/>
            </a:xfrm>
            <a:prstGeom prst="rect">
              <a:avLst/>
            </a:prstGeom>
            <a:noFill/>
            <a:ln w="9525">
              <a:noFill/>
              <a:miter lim="800000"/>
              <a:headEnd/>
              <a:tailEnd/>
            </a:ln>
          </p:spPr>
        </p:pic>
        <p:pic>
          <p:nvPicPr>
            <p:cNvPr id="60478" name="Picture 247" descr="orb"/>
            <p:cNvPicPr>
              <a:picLocks noChangeAspect="1" noChangeArrowheads="1"/>
            </p:cNvPicPr>
            <p:nvPr/>
          </p:nvPicPr>
          <p:blipFill>
            <a:blip r:embed="rId7" cstate="print"/>
            <a:srcRect/>
            <a:stretch>
              <a:fillRect/>
            </a:stretch>
          </p:blipFill>
          <p:spPr bwMode="auto">
            <a:xfrm>
              <a:off x="1524000" y="4724400"/>
              <a:ext cx="304800" cy="442006"/>
            </a:xfrm>
            <a:prstGeom prst="rect">
              <a:avLst/>
            </a:prstGeom>
            <a:noFill/>
            <a:ln w="9525">
              <a:noFill/>
              <a:miter lim="800000"/>
              <a:headEnd/>
              <a:tailEnd/>
            </a:ln>
          </p:spPr>
        </p:pic>
        <p:pic>
          <p:nvPicPr>
            <p:cNvPr id="60479" name="Picture 248" descr="orb"/>
            <p:cNvPicPr>
              <a:picLocks noChangeAspect="1" noChangeArrowheads="1"/>
            </p:cNvPicPr>
            <p:nvPr/>
          </p:nvPicPr>
          <p:blipFill>
            <a:blip r:embed="rId7" cstate="print"/>
            <a:srcRect/>
            <a:stretch>
              <a:fillRect/>
            </a:stretch>
          </p:blipFill>
          <p:spPr bwMode="auto">
            <a:xfrm>
              <a:off x="2438400" y="4724400"/>
              <a:ext cx="304800" cy="442006"/>
            </a:xfrm>
            <a:prstGeom prst="rect">
              <a:avLst/>
            </a:prstGeom>
            <a:noFill/>
            <a:ln w="9525">
              <a:noFill/>
              <a:miter lim="800000"/>
              <a:headEnd/>
              <a:tailEnd/>
            </a:ln>
          </p:spPr>
        </p:pic>
        <p:pic>
          <p:nvPicPr>
            <p:cNvPr id="60480" name="Picture 249" descr="orb"/>
            <p:cNvPicPr>
              <a:picLocks noChangeAspect="1" noChangeArrowheads="1"/>
            </p:cNvPicPr>
            <p:nvPr/>
          </p:nvPicPr>
          <p:blipFill>
            <a:blip r:embed="rId7" cstate="print"/>
            <a:srcRect/>
            <a:stretch>
              <a:fillRect/>
            </a:stretch>
          </p:blipFill>
          <p:spPr bwMode="auto">
            <a:xfrm>
              <a:off x="3200400" y="4343400"/>
              <a:ext cx="304800" cy="442006"/>
            </a:xfrm>
            <a:prstGeom prst="rect">
              <a:avLst/>
            </a:prstGeom>
            <a:noFill/>
            <a:ln w="9525">
              <a:noFill/>
              <a:miter lim="800000"/>
              <a:headEnd/>
              <a:tailEnd/>
            </a:ln>
          </p:spPr>
        </p:pic>
      </p:grpSp>
      <p:cxnSp>
        <p:nvCxnSpPr>
          <p:cNvPr id="78" name="Straight Arrow Connector 77"/>
          <p:cNvCxnSpPr/>
          <p:nvPr/>
        </p:nvCxnSpPr>
        <p:spPr>
          <a:xfrm>
            <a:off x="6477000" y="5791200"/>
            <a:ext cx="533400" cy="1588"/>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0423" name="TextBox 78"/>
          <p:cNvSpPr txBox="1">
            <a:spLocks noChangeArrowheads="1"/>
          </p:cNvSpPr>
          <p:nvPr/>
        </p:nvSpPr>
        <p:spPr bwMode="auto">
          <a:xfrm>
            <a:off x="7086600" y="5638800"/>
            <a:ext cx="1068388" cy="369888"/>
          </a:xfrm>
          <a:prstGeom prst="rect">
            <a:avLst/>
          </a:prstGeom>
          <a:noFill/>
          <a:ln w="9525">
            <a:noFill/>
            <a:miter lim="800000"/>
            <a:headEnd/>
            <a:tailEnd/>
          </a:ln>
        </p:spPr>
        <p:txBody>
          <a:bodyPr wrap="none">
            <a:spAutoFit/>
          </a:bodyPr>
          <a:lstStyle/>
          <a:p>
            <a:r>
              <a:rPr lang="en-US">
                <a:latin typeface="Calibri" pitchFamily="34" charset="0"/>
              </a:rPr>
              <a:t>Attention</a:t>
            </a:r>
          </a:p>
        </p:txBody>
      </p:sp>
      <p:grpSp>
        <p:nvGrpSpPr>
          <p:cNvPr id="108" name="Group 107"/>
          <p:cNvGrpSpPr>
            <a:grpSpLocks/>
          </p:cNvGrpSpPr>
          <p:nvPr/>
        </p:nvGrpSpPr>
        <p:grpSpPr bwMode="auto">
          <a:xfrm>
            <a:off x="5867400" y="1447800"/>
            <a:ext cx="2286000" cy="3752850"/>
            <a:chOff x="5867400" y="1447800"/>
            <a:chExt cx="2286000" cy="3752907"/>
          </a:xfrm>
        </p:grpSpPr>
        <p:grpSp>
          <p:nvGrpSpPr>
            <p:cNvPr id="60449" name="Group 66"/>
            <p:cNvGrpSpPr>
              <a:grpSpLocks/>
            </p:cNvGrpSpPr>
            <p:nvPr/>
          </p:nvGrpSpPr>
          <p:grpSpPr bwMode="auto">
            <a:xfrm>
              <a:off x="5867400" y="1447800"/>
              <a:ext cx="2136808" cy="3752907"/>
              <a:chOff x="5867400" y="1752600"/>
              <a:chExt cx="2136808" cy="3752907"/>
            </a:xfrm>
          </p:grpSpPr>
          <p:pic>
            <p:nvPicPr>
              <p:cNvPr id="60460" name="Picture 65" descr="orb"/>
              <p:cNvPicPr>
                <a:picLocks noChangeAspect="1" noChangeArrowheads="1"/>
              </p:cNvPicPr>
              <p:nvPr/>
            </p:nvPicPr>
            <p:blipFill>
              <a:blip r:embed="rId8" cstate="print"/>
              <a:srcRect/>
              <a:stretch>
                <a:fillRect/>
              </a:stretch>
            </p:blipFill>
            <p:spPr bwMode="auto">
              <a:xfrm rot="1053052">
                <a:off x="6172200" y="2286000"/>
                <a:ext cx="381000" cy="552507"/>
              </a:xfrm>
              <a:prstGeom prst="rect">
                <a:avLst/>
              </a:prstGeom>
              <a:noFill/>
              <a:ln w="9525">
                <a:noFill/>
                <a:miter lim="800000"/>
                <a:headEnd/>
                <a:tailEnd/>
              </a:ln>
            </p:spPr>
          </p:pic>
          <p:pic>
            <p:nvPicPr>
              <p:cNvPr id="60461" name="Picture 65" descr="orb"/>
              <p:cNvPicPr>
                <a:picLocks noChangeAspect="1" noChangeArrowheads="1"/>
              </p:cNvPicPr>
              <p:nvPr/>
            </p:nvPicPr>
            <p:blipFill>
              <a:blip r:embed="rId8" cstate="print"/>
              <a:srcRect/>
              <a:stretch>
                <a:fillRect/>
              </a:stretch>
            </p:blipFill>
            <p:spPr bwMode="auto">
              <a:xfrm rot="2347371">
                <a:off x="7010400" y="1752600"/>
                <a:ext cx="381000" cy="552507"/>
              </a:xfrm>
              <a:prstGeom prst="rect">
                <a:avLst/>
              </a:prstGeom>
              <a:noFill/>
              <a:ln w="9525">
                <a:noFill/>
                <a:miter lim="800000"/>
                <a:headEnd/>
                <a:tailEnd/>
              </a:ln>
            </p:spPr>
          </p:pic>
          <p:pic>
            <p:nvPicPr>
              <p:cNvPr id="60462" name="Picture 65" descr="orb"/>
              <p:cNvPicPr>
                <a:picLocks noChangeAspect="1" noChangeArrowheads="1"/>
              </p:cNvPicPr>
              <p:nvPr/>
            </p:nvPicPr>
            <p:blipFill>
              <a:blip r:embed="rId8" cstate="print"/>
              <a:srcRect/>
              <a:stretch>
                <a:fillRect/>
              </a:stretch>
            </p:blipFill>
            <p:spPr bwMode="auto">
              <a:xfrm rot="1045785">
                <a:off x="6629400" y="2667000"/>
                <a:ext cx="381000" cy="552507"/>
              </a:xfrm>
              <a:prstGeom prst="rect">
                <a:avLst/>
              </a:prstGeom>
              <a:noFill/>
              <a:ln w="9525">
                <a:noFill/>
                <a:miter lim="800000"/>
                <a:headEnd/>
                <a:tailEnd/>
              </a:ln>
            </p:spPr>
          </p:pic>
          <p:pic>
            <p:nvPicPr>
              <p:cNvPr id="60463" name="Picture 65" descr="orb"/>
              <p:cNvPicPr>
                <a:picLocks noChangeAspect="1" noChangeArrowheads="1"/>
              </p:cNvPicPr>
              <p:nvPr/>
            </p:nvPicPr>
            <p:blipFill>
              <a:blip r:embed="rId8" cstate="print"/>
              <a:srcRect/>
              <a:stretch>
                <a:fillRect/>
              </a:stretch>
            </p:blipFill>
            <p:spPr bwMode="auto">
              <a:xfrm rot="266162">
                <a:off x="6019800" y="2743200"/>
                <a:ext cx="381000" cy="552507"/>
              </a:xfrm>
              <a:prstGeom prst="rect">
                <a:avLst/>
              </a:prstGeom>
              <a:noFill/>
              <a:ln w="9525">
                <a:noFill/>
                <a:miter lim="800000"/>
                <a:headEnd/>
                <a:tailEnd/>
              </a:ln>
            </p:spPr>
          </p:pic>
          <p:pic>
            <p:nvPicPr>
              <p:cNvPr id="60464" name="Picture 65" descr="orb"/>
              <p:cNvPicPr>
                <a:picLocks noChangeAspect="1" noChangeArrowheads="1"/>
              </p:cNvPicPr>
              <p:nvPr/>
            </p:nvPicPr>
            <p:blipFill>
              <a:blip r:embed="rId8" cstate="print"/>
              <a:srcRect/>
              <a:stretch>
                <a:fillRect/>
              </a:stretch>
            </p:blipFill>
            <p:spPr bwMode="auto">
              <a:xfrm rot="-3049818">
                <a:off x="7537455" y="4461952"/>
                <a:ext cx="381000" cy="552507"/>
              </a:xfrm>
              <a:prstGeom prst="rect">
                <a:avLst/>
              </a:prstGeom>
              <a:noFill/>
              <a:ln w="9525">
                <a:noFill/>
                <a:miter lim="800000"/>
                <a:headEnd/>
                <a:tailEnd/>
              </a:ln>
            </p:spPr>
          </p:pic>
          <p:pic>
            <p:nvPicPr>
              <p:cNvPr id="60465" name="Picture 65" descr="orb"/>
              <p:cNvPicPr>
                <a:picLocks noChangeAspect="1" noChangeArrowheads="1"/>
              </p:cNvPicPr>
              <p:nvPr/>
            </p:nvPicPr>
            <p:blipFill>
              <a:blip r:embed="rId8" cstate="print"/>
              <a:srcRect/>
              <a:stretch>
                <a:fillRect/>
              </a:stretch>
            </p:blipFill>
            <p:spPr bwMode="auto">
              <a:xfrm rot="-2369916">
                <a:off x="6858000" y="4724400"/>
                <a:ext cx="381000" cy="552507"/>
              </a:xfrm>
              <a:prstGeom prst="rect">
                <a:avLst/>
              </a:prstGeom>
              <a:noFill/>
              <a:ln w="9525">
                <a:noFill/>
                <a:miter lim="800000"/>
                <a:headEnd/>
                <a:tailEnd/>
              </a:ln>
            </p:spPr>
          </p:pic>
          <p:pic>
            <p:nvPicPr>
              <p:cNvPr id="60466" name="Picture 65" descr="orb"/>
              <p:cNvPicPr>
                <a:picLocks noChangeAspect="1" noChangeArrowheads="1"/>
              </p:cNvPicPr>
              <p:nvPr/>
            </p:nvPicPr>
            <p:blipFill>
              <a:blip r:embed="rId8" cstate="print"/>
              <a:srcRect/>
              <a:stretch>
                <a:fillRect/>
              </a:stretch>
            </p:blipFill>
            <p:spPr bwMode="auto">
              <a:xfrm rot="-844738">
                <a:off x="5943600" y="3886200"/>
                <a:ext cx="381000" cy="552507"/>
              </a:xfrm>
              <a:prstGeom prst="rect">
                <a:avLst/>
              </a:prstGeom>
              <a:noFill/>
              <a:ln w="9525">
                <a:noFill/>
                <a:miter lim="800000"/>
                <a:headEnd/>
                <a:tailEnd/>
              </a:ln>
            </p:spPr>
          </p:pic>
          <p:pic>
            <p:nvPicPr>
              <p:cNvPr id="60467" name="Picture 65" descr="orb"/>
              <p:cNvPicPr>
                <a:picLocks noChangeAspect="1" noChangeArrowheads="1"/>
              </p:cNvPicPr>
              <p:nvPr/>
            </p:nvPicPr>
            <p:blipFill>
              <a:blip r:embed="rId8" cstate="print"/>
              <a:srcRect/>
              <a:stretch>
                <a:fillRect/>
              </a:stretch>
            </p:blipFill>
            <p:spPr bwMode="auto">
              <a:xfrm rot="-866420">
                <a:off x="6705600" y="3505200"/>
                <a:ext cx="381000" cy="552507"/>
              </a:xfrm>
              <a:prstGeom prst="rect">
                <a:avLst/>
              </a:prstGeom>
              <a:noFill/>
              <a:ln w="9525">
                <a:noFill/>
                <a:miter lim="800000"/>
                <a:headEnd/>
                <a:tailEnd/>
              </a:ln>
            </p:spPr>
          </p:pic>
          <p:pic>
            <p:nvPicPr>
              <p:cNvPr id="60468" name="Picture 65" descr="orb"/>
              <p:cNvPicPr>
                <a:picLocks noChangeAspect="1" noChangeArrowheads="1"/>
              </p:cNvPicPr>
              <p:nvPr/>
            </p:nvPicPr>
            <p:blipFill>
              <a:blip r:embed="rId8" cstate="print"/>
              <a:srcRect/>
              <a:stretch>
                <a:fillRect/>
              </a:stretch>
            </p:blipFill>
            <p:spPr bwMode="auto">
              <a:xfrm rot="-1913907">
                <a:off x="5867400" y="4953000"/>
                <a:ext cx="381000" cy="552507"/>
              </a:xfrm>
              <a:prstGeom prst="rect">
                <a:avLst/>
              </a:prstGeom>
              <a:noFill/>
              <a:ln w="9525">
                <a:noFill/>
                <a:miter lim="800000"/>
                <a:headEnd/>
                <a:tailEnd/>
              </a:ln>
            </p:spPr>
          </p:pic>
          <p:pic>
            <p:nvPicPr>
              <p:cNvPr id="60469" name="Picture 65" descr="orb"/>
              <p:cNvPicPr>
                <a:picLocks noChangeAspect="1" noChangeArrowheads="1"/>
              </p:cNvPicPr>
              <p:nvPr/>
            </p:nvPicPr>
            <p:blipFill>
              <a:blip r:embed="rId8" cstate="print"/>
              <a:srcRect/>
              <a:stretch>
                <a:fillRect/>
              </a:stretch>
            </p:blipFill>
            <p:spPr bwMode="auto">
              <a:xfrm rot="-3702521">
                <a:off x="7467600" y="5029200"/>
                <a:ext cx="381000" cy="552507"/>
              </a:xfrm>
              <a:prstGeom prst="rect">
                <a:avLst/>
              </a:prstGeom>
              <a:noFill/>
              <a:ln w="9525">
                <a:noFill/>
                <a:miter lim="800000"/>
                <a:headEnd/>
                <a:tailEnd/>
              </a:ln>
            </p:spPr>
          </p:pic>
        </p:grpSp>
        <p:cxnSp>
          <p:nvCxnSpPr>
            <p:cNvPr id="82" name="Straight Arrow Connector 81"/>
            <p:cNvCxnSpPr>
              <a:endCxn id="48" idx="2"/>
            </p:cNvCxnSpPr>
            <p:nvPr/>
          </p:nvCxnSpPr>
          <p:spPr>
            <a:xfrm rot="5400000" flipH="1" flipV="1">
              <a:off x="7607806" y="3878268"/>
              <a:ext cx="705926" cy="224339"/>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flipH="1" flipV="1">
              <a:off x="7353300" y="4076700"/>
              <a:ext cx="1219200" cy="381000"/>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flipH="1" flipV="1">
              <a:off x="7010400" y="3733800"/>
              <a:ext cx="1066800" cy="762000"/>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6172200" y="3505200"/>
              <a:ext cx="1676400" cy="1371600"/>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endCxn id="48" idx="1"/>
            </p:cNvCxnSpPr>
            <p:nvPr/>
          </p:nvCxnSpPr>
          <p:spPr>
            <a:xfrm flipV="1">
              <a:off x="7010400" y="3266537"/>
              <a:ext cx="838200" cy="238665"/>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248400" y="3352800"/>
              <a:ext cx="1600200" cy="533400"/>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6934200" y="2743200"/>
              <a:ext cx="914400" cy="304800"/>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6324600" y="2743200"/>
              <a:ext cx="1524000" cy="381000"/>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6477000" y="2362200"/>
              <a:ext cx="1371600" cy="533400"/>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6200000" flipH="1">
              <a:off x="7086600" y="1981200"/>
              <a:ext cx="990600" cy="685800"/>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132" name="Group 122"/>
          <p:cNvGrpSpPr>
            <a:grpSpLocks/>
          </p:cNvGrpSpPr>
          <p:nvPr/>
        </p:nvGrpSpPr>
        <p:grpSpPr bwMode="auto">
          <a:xfrm>
            <a:off x="5867400" y="1447800"/>
            <a:ext cx="2205038" cy="3829050"/>
            <a:chOff x="5867400" y="1447800"/>
            <a:chExt cx="2205538" cy="3829107"/>
          </a:xfrm>
        </p:grpSpPr>
        <p:pic>
          <p:nvPicPr>
            <p:cNvPr id="60428" name="Picture 65" descr="orb"/>
            <p:cNvPicPr>
              <a:picLocks noChangeAspect="1" noChangeArrowheads="1"/>
            </p:cNvPicPr>
            <p:nvPr/>
          </p:nvPicPr>
          <p:blipFill>
            <a:blip r:embed="rId8" cstate="print"/>
            <a:srcRect/>
            <a:stretch>
              <a:fillRect/>
            </a:stretch>
          </p:blipFill>
          <p:spPr bwMode="auto">
            <a:xfrm flipH="1">
              <a:off x="6172200" y="1981200"/>
              <a:ext cx="381000" cy="552507"/>
            </a:xfrm>
            <a:prstGeom prst="rect">
              <a:avLst/>
            </a:prstGeom>
            <a:noFill/>
            <a:ln w="9525">
              <a:noFill/>
              <a:miter lim="800000"/>
              <a:headEnd/>
              <a:tailEnd/>
            </a:ln>
          </p:spPr>
        </p:pic>
        <p:pic>
          <p:nvPicPr>
            <p:cNvPr id="60429" name="Picture 65" descr="orb"/>
            <p:cNvPicPr>
              <a:picLocks noChangeAspect="1" noChangeArrowheads="1"/>
            </p:cNvPicPr>
            <p:nvPr/>
          </p:nvPicPr>
          <p:blipFill>
            <a:blip r:embed="rId8" cstate="print"/>
            <a:srcRect/>
            <a:stretch>
              <a:fillRect/>
            </a:stretch>
          </p:blipFill>
          <p:spPr bwMode="auto">
            <a:xfrm rot="2347371">
              <a:off x="7010400" y="1447800"/>
              <a:ext cx="381000" cy="552507"/>
            </a:xfrm>
            <a:prstGeom prst="rect">
              <a:avLst/>
            </a:prstGeom>
            <a:noFill/>
            <a:ln w="9525">
              <a:noFill/>
              <a:miter lim="800000"/>
              <a:headEnd/>
              <a:tailEnd/>
            </a:ln>
          </p:spPr>
        </p:pic>
        <p:pic>
          <p:nvPicPr>
            <p:cNvPr id="60430" name="Picture 65" descr="orb"/>
            <p:cNvPicPr>
              <a:picLocks noChangeAspect="1" noChangeArrowheads="1"/>
            </p:cNvPicPr>
            <p:nvPr/>
          </p:nvPicPr>
          <p:blipFill>
            <a:blip r:embed="rId8" cstate="print"/>
            <a:srcRect/>
            <a:stretch>
              <a:fillRect/>
            </a:stretch>
          </p:blipFill>
          <p:spPr bwMode="auto">
            <a:xfrm rot="-2571228">
              <a:off x="6629400" y="2362200"/>
              <a:ext cx="381000" cy="552507"/>
            </a:xfrm>
            <a:prstGeom prst="rect">
              <a:avLst/>
            </a:prstGeom>
            <a:noFill/>
            <a:ln w="9525">
              <a:noFill/>
              <a:miter lim="800000"/>
              <a:headEnd/>
              <a:tailEnd/>
            </a:ln>
          </p:spPr>
        </p:pic>
        <p:pic>
          <p:nvPicPr>
            <p:cNvPr id="60431" name="Picture 65" descr="orb"/>
            <p:cNvPicPr>
              <a:picLocks noChangeAspect="1" noChangeArrowheads="1"/>
            </p:cNvPicPr>
            <p:nvPr/>
          </p:nvPicPr>
          <p:blipFill>
            <a:blip r:embed="rId8" cstate="print"/>
            <a:srcRect/>
            <a:stretch>
              <a:fillRect/>
            </a:stretch>
          </p:blipFill>
          <p:spPr bwMode="auto">
            <a:xfrm>
              <a:off x="6019800" y="2438400"/>
              <a:ext cx="381000" cy="552507"/>
            </a:xfrm>
            <a:prstGeom prst="rect">
              <a:avLst/>
            </a:prstGeom>
            <a:noFill/>
            <a:ln w="9525">
              <a:noFill/>
              <a:miter lim="800000"/>
              <a:headEnd/>
              <a:tailEnd/>
            </a:ln>
          </p:spPr>
        </p:pic>
        <p:pic>
          <p:nvPicPr>
            <p:cNvPr id="60432" name="Picture 65" descr="orb"/>
            <p:cNvPicPr>
              <a:picLocks noChangeAspect="1" noChangeArrowheads="1"/>
            </p:cNvPicPr>
            <p:nvPr/>
          </p:nvPicPr>
          <p:blipFill>
            <a:blip r:embed="rId8" cstate="print"/>
            <a:srcRect/>
            <a:stretch>
              <a:fillRect/>
            </a:stretch>
          </p:blipFill>
          <p:spPr bwMode="auto">
            <a:xfrm rot="20622367" flipH="1">
              <a:off x="7537455" y="4157152"/>
              <a:ext cx="381000" cy="552507"/>
            </a:xfrm>
            <a:prstGeom prst="rect">
              <a:avLst/>
            </a:prstGeom>
            <a:noFill/>
            <a:ln w="9525">
              <a:noFill/>
              <a:miter lim="800000"/>
              <a:headEnd/>
              <a:tailEnd/>
            </a:ln>
          </p:spPr>
        </p:pic>
        <p:pic>
          <p:nvPicPr>
            <p:cNvPr id="60433" name="Picture 65" descr="orb"/>
            <p:cNvPicPr>
              <a:picLocks noChangeAspect="1" noChangeArrowheads="1"/>
            </p:cNvPicPr>
            <p:nvPr/>
          </p:nvPicPr>
          <p:blipFill>
            <a:blip r:embed="rId8" cstate="print"/>
            <a:srcRect/>
            <a:stretch>
              <a:fillRect/>
            </a:stretch>
          </p:blipFill>
          <p:spPr bwMode="auto">
            <a:xfrm flipH="1">
              <a:off x="6858000" y="4419600"/>
              <a:ext cx="381000" cy="552507"/>
            </a:xfrm>
            <a:prstGeom prst="rect">
              <a:avLst/>
            </a:prstGeom>
            <a:noFill/>
            <a:ln w="9525">
              <a:noFill/>
              <a:miter lim="800000"/>
              <a:headEnd/>
              <a:tailEnd/>
            </a:ln>
          </p:spPr>
        </p:pic>
        <p:pic>
          <p:nvPicPr>
            <p:cNvPr id="60434" name="Picture 65" descr="orb"/>
            <p:cNvPicPr>
              <a:picLocks noChangeAspect="1" noChangeArrowheads="1"/>
            </p:cNvPicPr>
            <p:nvPr/>
          </p:nvPicPr>
          <p:blipFill>
            <a:blip r:embed="rId8" cstate="print"/>
            <a:srcRect/>
            <a:stretch>
              <a:fillRect/>
            </a:stretch>
          </p:blipFill>
          <p:spPr bwMode="auto">
            <a:xfrm rot="2321101" flipH="1">
              <a:off x="5943600" y="3581400"/>
              <a:ext cx="381000" cy="552507"/>
            </a:xfrm>
            <a:prstGeom prst="rect">
              <a:avLst/>
            </a:prstGeom>
            <a:noFill/>
            <a:ln w="9525">
              <a:noFill/>
              <a:miter lim="800000"/>
              <a:headEnd/>
              <a:tailEnd/>
            </a:ln>
          </p:spPr>
        </p:pic>
        <p:pic>
          <p:nvPicPr>
            <p:cNvPr id="60435" name="Picture 65" descr="orb"/>
            <p:cNvPicPr>
              <a:picLocks noChangeAspect="1" noChangeArrowheads="1"/>
            </p:cNvPicPr>
            <p:nvPr/>
          </p:nvPicPr>
          <p:blipFill>
            <a:blip r:embed="rId8" cstate="print"/>
            <a:srcRect/>
            <a:stretch>
              <a:fillRect/>
            </a:stretch>
          </p:blipFill>
          <p:spPr bwMode="auto">
            <a:xfrm flipH="1">
              <a:off x="6705600" y="3200400"/>
              <a:ext cx="381000" cy="552507"/>
            </a:xfrm>
            <a:prstGeom prst="rect">
              <a:avLst/>
            </a:prstGeom>
            <a:noFill/>
            <a:ln w="9525">
              <a:noFill/>
              <a:miter lim="800000"/>
              <a:headEnd/>
              <a:tailEnd/>
            </a:ln>
          </p:spPr>
        </p:pic>
        <p:pic>
          <p:nvPicPr>
            <p:cNvPr id="60436" name="Picture 65" descr="orb"/>
            <p:cNvPicPr>
              <a:picLocks noChangeAspect="1" noChangeArrowheads="1"/>
            </p:cNvPicPr>
            <p:nvPr/>
          </p:nvPicPr>
          <p:blipFill>
            <a:blip r:embed="rId8" cstate="print"/>
            <a:srcRect/>
            <a:stretch>
              <a:fillRect/>
            </a:stretch>
          </p:blipFill>
          <p:spPr bwMode="auto">
            <a:xfrm rot="-523793">
              <a:off x="5867400" y="4648200"/>
              <a:ext cx="381000" cy="552507"/>
            </a:xfrm>
            <a:prstGeom prst="rect">
              <a:avLst/>
            </a:prstGeom>
            <a:noFill/>
            <a:ln w="9525">
              <a:noFill/>
              <a:miter lim="800000"/>
              <a:headEnd/>
              <a:tailEnd/>
            </a:ln>
          </p:spPr>
        </p:pic>
        <p:pic>
          <p:nvPicPr>
            <p:cNvPr id="60437" name="Picture 65" descr="orb"/>
            <p:cNvPicPr>
              <a:picLocks noChangeAspect="1" noChangeArrowheads="1"/>
            </p:cNvPicPr>
            <p:nvPr/>
          </p:nvPicPr>
          <p:blipFill>
            <a:blip r:embed="rId8" cstate="print"/>
            <a:srcRect/>
            <a:stretch>
              <a:fillRect/>
            </a:stretch>
          </p:blipFill>
          <p:spPr bwMode="auto">
            <a:xfrm rot="1507669">
              <a:off x="7467600" y="4724400"/>
              <a:ext cx="381000" cy="552507"/>
            </a:xfrm>
            <a:prstGeom prst="rect">
              <a:avLst/>
            </a:prstGeom>
            <a:noFill/>
            <a:ln w="9525">
              <a:noFill/>
              <a:miter lim="800000"/>
              <a:headEnd/>
              <a:tailEnd/>
            </a:ln>
          </p:spPr>
        </p:pic>
        <p:cxnSp>
          <p:nvCxnSpPr>
            <p:cNvPr id="143" name="Straight Arrow Connector 142"/>
            <p:cNvCxnSpPr>
              <a:stCxn id="136" idx="3"/>
            </p:cNvCxnSpPr>
            <p:nvPr/>
          </p:nvCxnSpPr>
          <p:spPr>
            <a:xfrm flipV="1">
              <a:off x="6400800" y="2667000"/>
              <a:ext cx="228600" cy="47654"/>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10800000" flipV="1">
              <a:off x="6400800" y="2743200"/>
              <a:ext cx="228600" cy="28546"/>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16200000" flipH="1">
              <a:off x="7160669" y="1983330"/>
              <a:ext cx="990600" cy="833939"/>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rot="10800000" flipV="1">
              <a:off x="6324600" y="3505200"/>
              <a:ext cx="457200" cy="304800"/>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V="1">
              <a:off x="6324600" y="3429000"/>
              <a:ext cx="457200" cy="304800"/>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00000">
              <a:off x="6310327" y="2528873"/>
              <a:ext cx="104746" cy="76200"/>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endCxn id="138" idx="1"/>
            </p:cNvCxnSpPr>
            <p:nvPr/>
          </p:nvCxnSpPr>
          <p:spPr>
            <a:xfrm rot="10800000" flipV="1">
              <a:off x="7239000" y="4495800"/>
              <a:ext cx="381000" cy="200054"/>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rot="10800000" flipV="1">
              <a:off x="6248400" y="4724400"/>
              <a:ext cx="688007" cy="171141"/>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V="1">
              <a:off x="6324600" y="4800600"/>
              <a:ext cx="609600" cy="152400"/>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rot="10800000">
              <a:off x="7239000" y="4800600"/>
              <a:ext cx="228600" cy="152400"/>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10800000">
              <a:off x="7162803" y="2743203"/>
              <a:ext cx="609597" cy="152399"/>
            </a:xfrm>
            <a:prstGeom prst="straightConnector1">
              <a:avLst/>
            </a:prstGeom>
            <a:ln>
              <a:solidFill>
                <a:schemeClr val="tx1">
                  <a:lumMod val="95000"/>
                  <a:lumOff val="5000"/>
                </a:schemeClr>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156" name="Footer Placeholder 155"/>
          <p:cNvSpPr>
            <a:spLocks noGrp="1"/>
          </p:cNvSpPr>
          <p:nvPr>
            <p:ph type="ftr" sz="quarter" idx="10"/>
          </p:nvPr>
        </p:nvSpPr>
        <p:spPr/>
        <p:txBody>
          <a:bodyPr/>
          <a:lstStyle/>
          <a:p>
            <a:pPr>
              <a:defRPr/>
            </a:pPr>
            <a:r>
              <a:rPr lang="en-US"/>
              <a:t>Donnybrook | Jeffrey Pang (CMU) | SIGCOMM 2008</a:t>
            </a:r>
            <a:endParaRPr lang="en-US" dirty="0"/>
          </a:p>
        </p:txBody>
      </p:sp>
      <p:sp>
        <p:nvSpPr>
          <p:cNvPr id="96" name="Slide Number Placeholder 95"/>
          <p:cNvSpPr>
            <a:spLocks noGrp="1"/>
          </p:cNvSpPr>
          <p:nvPr>
            <p:ph type="sldNum" sz="quarter" idx="11"/>
          </p:nvPr>
        </p:nvSpPr>
        <p:spPr/>
        <p:txBody>
          <a:bodyPr/>
          <a:lstStyle/>
          <a:p>
            <a:pPr>
              <a:defRPr/>
            </a:pPr>
            <a:fld id="{6C9C65FB-0C98-4A65-811F-65942DA23E7D}" type="slidenum">
              <a:rPr lang="en-US"/>
              <a:pPr>
                <a:defRPr/>
              </a:pPr>
              <a:t>25</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500"/>
                                  </p:stCondLst>
                                  <p:childTnLst>
                                    <p:set>
                                      <p:cBhvr>
                                        <p:cTn id="9" dur="1" fill="hold">
                                          <p:stCondLst>
                                            <p:cond delay="0"/>
                                          </p:stCondLst>
                                        </p:cTn>
                                        <p:tgtEl>
                                          <p:spTgt spid="132"/>
                                        </p:tgtEl>
                                        <p:attrNameLst>
                                          <p:attrName>style.visibility</p:attrName>
                                        </p:attrNameLst>
                                      </p:cBhvr>
                                      <p:to>
                                        <p:strVal val="hidden"/>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 196"/>
          <p:cNvGrpSpPr>
            <a:grpSpLocks/>
          </p:cNvGrpSpPr>
          <p:nvPr/>
        </p:nvGrpSpPr>
        <p:grpSpPr bwMode="auto">
          <a:xfrm>
            <a:off x="457200" y="1524000"/>
            <a:ext cx="4106863" cy="3649663"/>
            <a:chOff x="457200" y="1524000"/>
            <a:chExt cx="4106278" cy="3649186"/>
          </a:xfrm>
        </p:grpSpPr>
        <p:grpSp>
          <p:nvGrpSpPr>
            <p:cNvPr id="62484" name="Group 64"/>
            <p:cNvGrpSpPr>
              <a:grpSpLocks/>
            </p:cNvGrpSpPr>
            <p:nvPr/>
          </p:nvGrpSpPr>
          <p:grpSpPr bwMode="auto">
            <a:xfrm>
              <a:off x="838200" y="1524000"/>
              <a:ext cx="3725278" cy="3649186"/>
              <a:chOff x="1371600" y="1981200"/>
              <a:chExt cx="3725278" cy="3649186"/>
            </a:xfrm>
          </p:grpSpPr>
          <p:sp>
            <p:nvSpPr>
              <p:cNvPr id="209" name="Line 6"/>
              <p:cNvSpPr>
                <a:spLocks noChangeShapeType="1"/>
              </p:cNvSpPr>
              <p:nvPr/>
            </p:nvSpPr>
            <p:spPr bwMode="auto">
              <a:xfrm>
                <a:off x="2742951" y="2590720"/>
                <a:ext cx="152378" cy="914280"/>
              </a:xfrm>
              <a:prstGeom prst="line">
                <a:avLst/>
              </a:prstGeom>
              <a:noFill/>
              <a:ln w="7620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10" name="Line 9"/>
              <p:cNvSpPr>
                <a:spLocks noChangeShapeType="1"/>
              </p:cNvSpPr>
              <p:nvPr/>
            </p:nvSpPr>
            <p:spPr bwMode="auto">
              <a:xfrm flipH="1">
                <a:off x="3123896" y="3124051"/>
                <a:ext cx="990459" cy="609520"/>
              </a:xfrm>
              <a:prstGeom prst="line">
                <a:avLst/>
              </a:prstGeom>
              <a:noFill/>
              <a:ln w="1270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11" name="Line 17"/>
              <p:cNvSpPr>
                <a:spLocks noChangeShapeType="1"/>
              </p:cNvSpPr>
              <p:nvPr/>
            </p:nvSpPr>
            <p:spPr bwMode="auto">
              <a:xfrm flipV="1">
                <a:off x="2133437" y="4114521"/>
                <a:ext cx="609513" cy="838090"/>
              </a:xfrm>
              <a:prstGeom prst="line">
                <a:avLst/>
              </a:prstGeom>
              <a:noFill/>
              <a:ln w="63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12" name="Line 21"/>
              <p:cNvSpPr>
                <a:spLocks noChangeShapeType="1"/>
              </p:cNvSpPr>
              <p:nvPr/>
            </p:nvSpPr>
            <p:spPr bwMode="auto">
              <a:xfrm>
                <a:off x="1752492" y="3809761"/>
                <a:ext cx="533324" cy="0"/>
              </a:xfrm>
              <a:prstGeom prst="line">
                <a:avLst/>
              </a:prstGeom>
              <a:noFill/>
              <a:ln w="952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pic>
            <p:nvPicPr>
              <p:cNvPr id="62499" name="Picture 212" descr="xbox1.png"/>
              <p:cNvPicPr>
                <a:picLocks noChangeAspect="1"/>
              </p:cNvPicPr>
              <p:nvPr/>
            </p:nvPicPr>
            <p:blipFill>
              <a:blip r:embed="rId3" cstate="print"/>
              <a:srcRect/>
              <a:stretch>
                <a:fillRect/>
              </a:stretch>
            </p:blipFill>
            <p:spPr bwMode="auto">
              <a:xfrm>
                <a:off x="1371600" y="3581400"/>
                <a:ext cx="304800" cy="448786"/>
              </a:xfrm>
              <a:prstGeom prst="rect">
                <a:avLst/>
              </a:prstGeom>
              <a:noFill/>
              <a:ln w="9525">
                <a:noFill/>
                <a:miter lim="800000"/>
                <a:headEnd/>
                <a:tailEnd/>
              </a:ln>
            </p:spPr>
          </p:pic>
          <p:pic>
            <p:nvPicPr>
              <p:cNvPr id="214" name="Picture 213" descr="sarge.gif"/>
              <p:cNvPicPr>
                <a:picLocks noChangeAspect="1"/>
              </p:cNvPicPr>
              <p:nvPr/>
            </p:nvPicPr>
            <p:blipFill>
              <a:blip r:embed="rId4" cstate="print"/>
              <a:stretch>
                <a:fillRect/>
              </a:stretch>
            </p:blipFill>
            <p:spPr>
              <a:xfrm>
                <a:off x="4648200" y="1981200"/>
                <a:ext cx="448678" cy="741874"/>
              </a:xfrm>
              <a:prstGeom prst="rect">
                <a:avLst/>
              </a:prstGeom>
              <a:effectLst>
                <a:glow rad="101600">
                  <a:schemeClr val="accent2">
                    <a:satMod val="175000"/>
                    <a:alpha val="40000"/>
                  </a:schemeClr>
                </a:glow>
              </a:effectLst>
            </p:spPr>
          </p:pic>
          <p:pic>
            <p:nvPicPr>
              <p:cNvPr id="62501" name="Picture 214" descr="xbox1.png"/>
              <p:cNvPicPr>
                <a:picLocks noChangeAspect="1"/>
              </p:cNvPicPr>
              <p:nvPr/>
            </p:nvPicPr>
            <p:blipFill>
              <a:blip r:embed="rId3" cstate="print"/>
              <a:srcRect/>
              <a:stretch>
                <a:fillRect/>
              </a:stretch>
            </p:blipFill>
            <p:spPr bwMode="auto">
              <a:xfrm>
                <a:off x="1828800" y="4800600"/>
                <a:ext cx="304800" cy="448786"/>
              </a:xfrm>
              <a:prstGeom prst="rect">
                <a:avLst/>
              </a:prstGeom>
              <a:noFill/>
              <a:ln w="9525">
                <a:noFill/>
                <a:miter lim="800000"/>
                <a:headEnd/>
                <a:tailEnd/>
              </a:ln>
            </p:spPr>
          </p:pic>
          <p:pic>
            <p:nvPicPr>
              <p:cNvPr id="62502" name="Picture 215" descr="xbox1.png"/>
              <p:cNvPicPr>
                <a:picLocks noChangeAspect="1"/>
              </p:cNvPicPr>
              <p:nvPr/>
            </p:nvPicPr>
            <p:blipFill>
              <a:blip r:embed="rId3" cstate="print"/>
              <a:srcRect/>
              <a:stretch>
                <a:fillRect/>
              </a:stretch>
            </p:blipFill>
            <p:spPr bwMode="auto">
              <a:xfrm>
                <a:off x="2743200" y="2057400"/>
                <a:ext cx="304800" cy="448786"/>
              </a:xfrm>
              <a:prstGeom prst="rect">
                <a:avLst/>
              </a:prstGeom>
              <a:noFill/>
              <a:ln w="9525">
                <a:noFill/>
                <a:miter lim="800000"/>
                <a:headEnd/>
                <a:tailEnd/>
              </a:ln>
            </p:spPr>
          </p:pic>
          <p:sp>
            <p:nvSpPr>
              <p:cNvPr id="217" name="Line 17"/>
              <p:cNvSpPr>
                <a:spLocks noChangeShapeType="1"/>
              </p:cNvSpPr>
              <p:nvPr/>
            </p:nvSpPr>
            <p:spPr bwMode="auto">
              <a:xfrm>
                <a:off x="2133437" y="2743100"/>
                <a:ext cx="533324" cy="838090"/>
              </a:xfrm>
              <a:prstGeom prst="line">
                <a:avLst/>
              </a:prstGeom>
              <a:noFill/>
              <a:ln w="571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18" name="Line 17"/>
              <p:cNvSpPr>
                <a:spLocks noChangeShapeType="1"/>
              </p:cNvSpPr>
              <p:nvPr/>
            </p:nvSpPr>
            <p:spPr bwMode="auto">
              <a:xfrm>
                <a:off x="1828681" y="3124051"/>
                <a:ext cx="685702" cy="533330"/>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19" name="Line 17"/>
              <p:cNvSpPr>
                <a:spLocks noChangeShapeType="1"/>
              </p:cNvSpPr>
              <p:nvPr/>
            </p:nvSpPr>
            <p:spPr bwMode="auto">
              <a:xfrm flipH="1">
                <a:off x="3123896" y="2590720"/>
                <a:ext cx="533324" cy="914280"/>
              </a:xfrm>
              <a:prstGeom prst="line">
                <a:avLst/>
              </a:prstGeom>
              <a:noFill/>
              <a:ln w="571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20" name="Line 17"/>
              <p:cNvSpPr>
                <a:spLocks noChangeShapeType="1"/>
              </p:cNvSpPr>
              <p:nvPr/>
            </p:nvSpPr>
            <p:spPr bwMode="auto">
              <a:xfrm flipH="1">
                <a:off x="1828681" y="4038331"/>
                <a:ext cx="609513" cy="380950"/>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21" name="Line 17"/>
              <p:cNvSpPr>
                <a:spLocks noChangeShapeType="1"/>
              </p:cNvSpPr>
              <p:nvPr/>
            </p:nvSpPr>
            <p:spPr bwMode="auto">
              <a:xfrm flipH="1">
                <a:off x="2666761" y="4190711"/>
                <a:ext cx="228567" cy="914280"/>
              </a:xfrm>
              <a:prstGeom prst="line">
                <a:avLst/>
              </a:prstGeom>
              <a:noFill/>
              <a:ln w="63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22" name="Line 17"/>
              <p:cNvSpPr>
                <a:spLocks noChangeShapeType="1"/>
              </p:cNvSpPr>
              <p:nvPr/>
            </p:nvSpPr>
            <p:spPr bwMode="auto">
              <a:xfrm>
                <a:off x="3154055" y="4114521"/>
                <a:ext cx="198409" cy="990471"/>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pic>
            <p:nvPicPr>
              <p:cNvPr id="62509" name="Picture 222" descr="xbox1.png"/>
              <p:cNvPicPr>
                <a:picLocks noChangeAspect="1"/>
              </p:cNvPicPr>
              <p:nvPr/>
            </p:nvPicPr>
            <p:blipFill>
              <a:blip r:embed="rId3" cstate="print"/>
              <a:srcRect/>
              <a:stretch>
                <a:fillRect/>
              </a:stretch>
            </p:blipFill>
            <p:spPr bwMode="auto">
              <a:xfrm>
                <a:off x="1524000" y="4267200"/>
                <a:ext cx="304800" cy="448786"/>
              </a:xfrm>
              <a:prstGeom prst="rect">
                <a:avLst/>
              </a:prstGeom>
              <a:noFill/>
              <a:ln w="9525">
                <a:noFill/>
                <a:miter lim="800000"/>
                <a:headEnd/>
                <a:tailEnd/>
              </a:ln>
            </p:spPr>
          </p:pic>
          <p:pic>
            <p:nvPicPr>
              <p:cNvPr id="62510" name="Picture 223" descr="xbox1.png"/>
              <p:cNvPicPr>
                <a:picLocks noChangeAspect="1"/>
              </p:cNvPicPr>
              <p:nvPr/>
            </p:nvPicPr>
            <p:blipFill>
              <a:blip r:embed="rId3" cstate="print"/>
              <a:srcRect/>
              <a:stretch>
                <a:fillRect/>
              </a:stretch>
            </p:blipFill>
            <p:spPr bwMode="auto">
              <a:xfrm>
                <a:off x="1524000" y="2895600"/>
                <a:ext cx="304800" cy="448786"/>
              </a:xfrm>
              <a:prstGeom prst="rect">
                <a:avLst/>
              </a:prstGeom>
              <a:noFill/>
              <a:ln w="9525">
                <a:noFill/>
                <a:miter lim="800000"/>
                <a:headEnd/>
                <a:tailEnd/>
              </a:ln>
            </p:spPr>
          </p:pic>
          <p:pic>
            <p:nvPicPr>
              <p:cNvPr id="62511" name="Picture 224" descr="xbox1.png"/>
              <p:cNvPicPr>
                <a:picLocks noChangeAspect="1"/>
              </p:cNvPicPr>
              <p:nvPr/>
            </p:nvPicPr>
            <p:blipFill>
              <a:blip r:embed="rId3" cstate="print"/>
              <a:srcRect/>
              <a:stretch>
                <a:fillRect/>
              </a:stretch>
            </p:blipFill>
            <p:spPr bwMode="auto">
              <a:xfrm>
                <a:off x="1905000" y="2286000"/>
                <a:ext cx="304800" cy="448786"/>
              </a:xfrm>
              <a:prstGeom prst="rect">
                <a:avLst/>
              </a:prstGeom>
              <a:noFill/>
              <a:ln w="9525">
                <a:noFill/>
                <a:miter lim="800000"/>
                <a:headEnd/>
                <a:tailEnd/>
              </a:ln>
            </p:spPr>
          </p:pic>
          <p:pic>
            <p:nvPicPr>
              <p:cNvPr id="62512" name="Picture 225" descr="xbox1.png"/>
              <p:cNvPicPr>
                <a:picLocks noChangeAspect="1"/>
              </p:cNvPicPr>
              <p:nvPr/>
            </p:nvPicPr>
            <p:blipFill>
              <a:blip r:embed="rId3" cstate="print"/>
              <a:srcRect/>
              <a:stretch>
                <a:fillRect/>
              </a:stretch>
            </p:blipFill>
            <p:spPr bwMode="auto">
              <a:xfrm>
                <a:off x="2438400" y="5181600"/>
                <a:ext cx="304800" cy="448786"/>
              </a:xfrm>
              <a:prstGeom prst="rect">
                <a:avLst/>
              </a:prstGeom>
              <a:noFill/>
              <a:ln w="9525">
                <a:noFill/>
                <a:miter lim="800000"/>
                <a:headEnd/>
                <a:tailEnd/>
              </a:ln>
            </p:spPr>
          </p:pic>
          <p:pic>
            <p:nvPicPr>
              <p:cNvPr id="62513" name="Picture 226" descr="xbox1.png"/>
              <p:cNvPicPr>
                <a:picLocks noChangeAspect="1"/>
              </p:cNvPicPr>
              <p:nvPr/>
            </p:nvPicPr>
            <p:blipFill>
              <a:blip r:embed="rId3" cstate="print"/>
              <a:srcRect/>
              <a:stretch>
                <a:fillRect/>
              </a:stretch>
            </p:blipFill>
            <p:spPr bwMode="auto">
              <a:xfrm>
                <a:off x="3352800" y="5181600"/>
                <a:ext cx="304800" cy="448786"/>
              </a:xfrm>
              <a:prstGeom prst="rect">
                <a:avLst/>
              </a:prstGeom>
              <a:noFill/>
              <a:ln w="9525">
                <a:noFill/>
                <a:miter lim="800000"/>
                <a:headEnd/>
                <a:tailEnd/>
              </a:ln>
            </p:spPr>
          </p:pic>
          <p:pic>
            <p:nvPicPr>
              <p:cNvPr id="62514" name="Picture 227" descr="xbox1.png"/>
              <p:cNvPicPr>
                <a:picLocks noChangeAspect="1"/>
              </p:cNvPicPr>
              <p:nvPr/>
            </p:nvPicPr>
            <p:blipFill>
              <a:blip r:embed="rId3" cstate="print"/>
              <a:srcRect/>
              <a:stretch>
                <a:fillRect/>
              </a:stretch>
            </p:blipFill>
            <p:spPr bwMode="auto">
              <a:xfrm>
                <a:off x="4114800" y="4800600"/>
                <a:ext cx="304800" cy="448786"/>
              </a:xfrm>
              <a:prstGeom prst="rect">
                <a:avLst/>
              </a:prstGeom>
              <a:noFill/>
              <a:ln w="9525">
                <a:noFill/>
                <a:miter lim="800000"/>
                <a:headEnd/>
                <a:tailEnd/>
              </a:ln>
            </p:spPr>
          </p:pic>
          <p:pic>
            <p:nvPicPr>
              <p:cNvPr id="62515" name="Picture 228" descr="xbox1.png"/>
              <p:cNvPicPr>
                <a:picLocks noChangeAspect="1"/>
              </p:cNvPicPr>
              <p:nvPr/>
            </p:nvPicPr>
            <p:blipFill>
              <a:blip r:embed="rId3" cstate="print"/>
              <a:srcRect/>
              <a:stretch>
                <a:fillRect/>
              </a:stretch>
            </p:blipFill>
            <p:spPr bwMode="auto">
              <a:xfrm>
                <a:off x="3581400" y="2057400"/>
                <a:ext cx="304800" cy="448786"/>
              </a:xfrm>
              <a:prstGeom prst="rect">
                <a:avLst/>
              </a:prstGeom>
              <a:noFill/>
              <a:ln w="9525">
                <a:noFill/>
                <a:miter lim="800000"/>
                <a:headEnd/>
                <a:tailEnd/>
              </a:ln>
            </p:spPr>
          </p:pic>
          <p:pic>
            <p:nvPicPr>
              <p:cNvPr id="62516" name="Picture 229" descr="xbox1.png"/>
              <p:cNvPicPr>
                <a:picLocks noChangeAspect="1"/>
              </p:cNvPicPr>
              <p:nvPr/>
            </p:nvPicPr>
            <p:blipFill>
              <a:blip r:embed="rId5" cstate="print"/>
              <a:srcRect/>
              <a:stretch>
                <a:fillRect/>
              </a:stretch>
            </p:blipFill>
            <p:spPr bwMode="auto">
              <a:xfrm>
                <a:off x="4191000" y="2438400"/>
                <a:ext cx="762000" cy="1121964"/>
              </a:xfrm>
              <a:prstGeom prst="rect">
                <a:avLst/>
              </a:prstGeom>
              <a:noFill/>
              <a:ln w="9525">
                <a:noFill/>
                <a:miter lim="800000"/>
                <a:headEnd/>
                <a:tailEnd/>
              </a:ln>
            </p:spPr>
          </p:pic>
          <p:sp>
            <p:nvSpPr>
              <p:cNvPr id="231" name="TextBox 230"/>
              <p:cNvSpPr txBox="1"/>
              <p:nvPr/>
            </p:nvSpPr>
            <p:spPr>
              <a:xfrm>
                <a:off x="2362005" y="2666910"/>
                <a:ext cx="831731" cy="369840"/>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dirty="0">
                    <a:solidFill>
                      <a:schemeClr val="bg1"/>
                    </a:solidFill>
                    <a:latin typeface="+mn-lt"/>
                  </a:rPr>
                  <a:t>6Mbps</a:t>
                </a:r>
              </a:p>
            </p:txBody>
          </p:sp>
          <p:sp>
            <p:nvSpPr>
              <p:cNvPr id="232" name="TextBox 231"/>
              <p:cNvSpPr txBox="1"/>
              <p:nvPr/>
            </p:nvSpPr>
            <p:spPr>
              <a:xfrm>
                <a:off x="1981059" y="4495471"/>
                <a:ext cx="711099" cy="277777"/>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sz="1200" dirty="0">
                    <a:solidFill>
                      <a:schemeClr val="bg1"/>
                    </a:solidFill>
                    <a:latin typeface="+mn-lt"/>
                  </a:rPr>
                  <a:t>128kbps</a:t>
                </a:r>
              </a:p>
            </p:txBody>
          </p:sp>
          <p:sp>
            <p:nvSpPr>
              <p:cNvPr id="233" name="TextBox 232"/>
              <p:cNvSpPr txBox="1"/>
              <p:nvPr/>
            </p:nvSpPr>
            <p:spPr>
              <a:xfrm>
                <a:off x="2895329" y="4571661"/>
                <a:ext cx="799986" cy="307935"/>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sz="1400" dirty="0">
                    <a:solidFill>
                      <a:schemeClr val="bg1"/>
                    </a:solidFill>
                    <a:latin typeface="+mn-lt"/>
                  </a:rPr>
                  <a:t>512kbps</a:t>
                </a:r>
              </a:p>
            </p:txBody>
          </p:sp>
          <p:sp>
            <p:nvSpPr>
              <p:cNvPr id="234" name="Line 17"/>
              <p:cNvSpPr>
                <a:spLocks noChangeShapeType="1"/>
              </p:cNvSpPr>
              <p:nvPr/>
            </p:nvSpPr>
            <p:spPr bwMode="auto">
              <a:xfrm>
                <a:off x="3352464" y="4038331"/>
                <a:ext cx="685702" cy="761900"/>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35" name="TextBox 234"/>
              <p:cNvSpPr txBox="1"/>
              <p:nvPr/>
            </p:nvSpPr>
            <p:spPr>
              <a:xfrm>
                <a:off x="3276275" y="2666910"/>
                <a:ext cx="757130" cy="338094"/>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sz="1600" dirty="0">
                    <a:solidFill>
                      <a:schemeClr val="bg1"/>
                    </a:solidFill>
                    <a:latin typeface="+mn-lt"/>
                  </a:rPr>
                  <a:t>1Mbps</a:t>
                </a:r>
              </a:p>
            </p:txBody>
          </p:sp>
          <p:sp>
            <p:nvSpPr>
              <p:cNvPr id="236" name="Cloud"/>
              <p:cNvSpPr>
                <a:spLocks noChangeAspect="1" noEditPoints="1" noChangeArrowheads="1"/>
              </p:cNvSpPr>
              <p:nvPr/>
            </p:nvSpPr>
            <p:spPr bwMode="auto">
              <a:xfrm>
                <a:off x="2209627" y="3352621"/>
                <a:ext cx="1523783" cy="98729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grpSp>
        <p:pic>
          <p:nvPicPr>
            <p:cNvPr id="62485" name="Picture 198" descr="orb"/>
            <p:cNvPicPr>
              <a:picLocks noChangeAspect="1" noChangeArrowheads="1"/>
            </p:cNvPicPr>
            <p:nvPr/>
          </p:nvPicPr>
          <p:blipFill>
            <a:blip r:embed="rId6" cstate="print"/>
            <a:srcRect/>
            <a:stretch>
              <a:fillRect/>
            </a:stretch>
          </p:blipFill>
          <p:spPr bwMode="auto">
            <a:xfrm>
              <a:off x="2667000" y="1600200"/>
              <a:ext cx="304800" cy="442006"/>
            </a:xfrm>
            <a:prstGeom prst="rect">
              <a:avLst/>
            </a:prstGeom>
            <a:noFill/>
            <a:ln w="9525">
              <a:noFill/>
              <a:miter lim="800000"/>
              <a:headEnd/>
              <a:tailEnd/>
            </a:ln>
          </p:spPr>
        </p:pic>
        <p:pic>
          <p:nvPicPr>
            <p:cNvPr id="62486" name="Picture 199" descr="orb"/>
            <p:cNvPicPr>
              <a:picLocks noChangeAspect="1" noChangeArrowheads="1"/>
            </p:cNvPicPr>
            <p:nvPr/>
          </p:nvPicPr>
          <p:blipFill>
            <a:blip r:embed="rId6" cstate="print"/>
            <a:srcRect/>
            <a:stretch>
              <a:fillRect/>
            </a:stretch>
          </p:blipFill>
          <p:spPr bwMode="auto">
            <a:xfrm>
              <a:off x="1828800" y="1600200"/>
              <a:ext cx="304800" cy="442006"/>
            </a:xfrm>
            <a:prstGeom prst="rect">
              <a:avLst/>
            </a:prstGeom>
            <a:noFill/>
            <a:ln w="9525">
              <a:noFill/>
              <a:miter lim="800000"/>
              <a:headEnd/>
              <a:tailEnd/>
            </a:ln>
          </p:spPr>
        </p:pic>
        <p:pic>
          <p:nvPicPr>
            <p:cNvPr id="62487" name="Picture 200" descr="orb"/>
            <p:cNvPicPr>
              <a:picLocks noChangeAspect="1" noChangeArrowheads="1"/>
            </p:cNvPicPr>
            <p:nvPr/>
          </p:nvPicPr>
          <p:blipFill>
            <a:blip r:embed="rId6" cstate="print"/>
            <a:srcRect/>
            <a:stretch>
              <a:fillRect/>
            </a:stretch>
          </p:blipFill>
          <p:spPr bwMode="auto">
            <a:xfrm>
              <a:off x="990600" y="1828800"/>
              <a:ext cx="304800" cy="442006"/>
            </a:xfrm>
            <a:prstGeom prst="rect">
              <a:avLst/>
            </a:prstGeom>
            <a:noFill/>
            <a:ln w="9525">
              <a:noFill/>
              <a:miter lim="800000"/>
              <a:headEnd/>
              <a:tailEnd/>
            </a:ln>
          </p:spPr>
        </p:pic>
        <p:pic>
          <p:nvPicPr>
            <p:cNvPr id="62488" name="Picture 201" descr="orb"/>
            <p:cNvPicPr>
              <a:picLocks noChangeAspect="1" noChangeArrowheads="1"/>
            </p:cNvPicPr>
            <p:nvPr/>
          </p:nvPicPr>
          <p:blipFill>
            <a:blip r:embed="rId6" cstate="print"/>
            <a:srcRect/>
            <a:stretch>
              <a:fillRect/>
            </a:stretch>
          </p:blipFill>
          <p:spPr bwMode="auto">
            <a:xfrm>
              <a:off x="609600" y="2438400"/>
              <a:ext cx="304800" cy="442006"/>
            </a:xfrm>
            <a:prstGeom prst="rect">
              <a:avLst/>
            </a:prstGeom>
            <a:noFill/>
            <a:ln w="9525">
              <a:noFill/>
              <a:miter lim="800000"/>
              <a:headEnd/>
              <a:tailEnd/>
            </a:ln>
          </p:spPr>
        </p:pic>
        <p:pic>
          <p:nvPicPr>
            <p:cNvPr id="62489" name="Picture 202" descr="orb"/>
            <p:cNvPicPr>
              <a:picLocks noChangeAspect="1" noChangeArrowheads="1"/>
            </p:cNvPicPr>
            <p:nvPr/>
          </p:nvPicPr>
          <p:blipFill>
            <a:blip r:embed="rId6" cstate="print"/>
            <a:srcRect/>
            <a:stretch>
              <a:fillRect/>
            </a:stretch>
          </p:blipFill>
          <p:spPr bwMode="auto">
            <a:xfrm>
              <a:off x="457200" y="3124200"/>
              <a:ext cx="304800" cy="442006"/>
            </a:xfrm>
            <a:prstGeom prst="rect">
              <a:avLst/>
            </a:prstGeom>
            <a:noFill/>
            <a:ln w="9525">
              <a:noFill/>
              <a:miter lim="800000"/>
              <a:headEnd/>
              <a:tailEnd/>
            </a:ln>
          </p:spPr>
        </p:pic>
        <p:pic>
          <p:nvPicPr>
            <p:cNvPr id="204" name="Picture 203" descr="orb"/>
            <p:cNvPicPr>
              <a:picLocks noChangeAspect="1" noChangeArrowheads="1"/>
            </p:cNvPicPr>
            <p:nvPr/>
          </p:nvPicPr>
          <p:blipFill>
            <a:blip r:embed="rId6" cstate="print"/>
            <a:srcRect/>
            <a:stretch>
              <a:fillRect/>
            </a:stretch>
          </p:blipFill>
          <p:spPr bwMode="auto">
            <a:xfrm>
              <a:off x="609600" y="3810000"/>
              <a:ext cx="304800" cy="442006"/>
            </a:xfrm>
            <a:prstGeom prst="rect">
              <a:avLst/>
            </a:prstGeom>
            <a:noFill/>
            <a:effectLst>
              <a:glow rad="101600">
                <a:srgbClr val="00B050">
                  <a:alpha val="40000"/>
                </a:srgbClr>
              </a:glow>
            </a:effectLst>
          </p:spPr>
        </p:pic>
        <p:pic>
          <p:nvPicPr>
            <p:cNvPr id="62491" name="Picture 204" descr="orb"/>
            <p:cNvPicPr>
              <a:picLocks noChangeAspect="1" noChangeArrowheads="1"/>
            </p:cNvPicPr>
            <p:nvPr/>
          </p:nvPicPr>
          <p:blipFill>
            <a:blip r:embed="rId6" cstate="print"/>
            <a:srcRect/>
            <a:stretch>
              <a:fillRect/>
            </a:stretch>
          </p:blipFill>
          <p:spPr bwMode="auto">
            <a:xfrm>
              <a:off x="914400" y="4343400"/>
              <a:ext cx="304800" cy="442006"/>
            </a:xfrm>
            <a:prstGeom prst="rect">
              <a:avLst/>
            </a:prstGeom>
            <a:noFill/>
            <a:ln w="9525">
              <a:noFill/>
              <a:miter lim="800000"/>
              <a:headEnd/>
              <a:tailEnd/>
            </a:ln>
          </p:spPr>
        </p:pic>
        <p:pic>
          <p:nvPicPr>
            <p:cNvPr id="62492" name="Picture 205" descr="orb"/>
            <p:cNvPicPr>
              <a:picLocks noChangeAspect="1" noChangeArrowheads="1"/>
            </p:cNvPicPr>
            <p:nvPr/>
          </p:nvPicPr>
          <p:blipFill>
            <a:blip r:embed="rId6" cstate="print"/>
            <a:srcRect/>
            <a:stretch>
              <a:fillRect/>
            </a:stretch>
          </p:blipFill>
          <p:spPr bwMode="auto">
            <a:xfrm>
              <a:off x="1524000" y="4724400"/>
              <a:ext cx="304800" cy="442006"/>
            </a:xfrm>
            <a:prstGeom prst="rect">
              <a:avLst/>
            </a:prstGeom>
            <a:noFill/>
            <a:ln w="9525">
              <a:noFill/>
              <a:miter lim="800000"/>
              <a:headEnd/>
              <a:tailEnd/>
            </a:ln>
          </p:spPr>
        </p:pic>
        <p:pic>
          <p:nvPicPr>
            <p:cNvPr id="62493" name="Picture 206" descr="orb"/>
            <p:cNvPicPr>
              <a:picLocks noChangeAspect="1" noChangeArrowheads="1"/>
            </p:cNvPicPr>
            <p:nvPr/>
          </p:nvPicPr>
          <p:blipFill>
            <a:blip r:embed="rId6" cstate="print"/>
            <a:srcRect/>
            <a:stretch>
              <a:fillRect/>
            </a:stretch>
          </p:blipFill>
          <p:spPr bwMode="auto">
            <a:xfrm>
              <a:off x="2438400" y="4724400"/>
              <a:ext cx="304800" cy="442006"/>
            </a:xfrm>
            <a:prstGeom prst="rect">
              <a:avLst/>
            </a:prstGeom>
            <a:noFill/>
            <a:ln w="9525">
              <a:noFill/>
              <a:miter lim="800000"/>
              <a:headEnd/>
              <a:tailEnd/>
            </a:ln>
          </p:spPr>
        </p:pic>
        <p:pic>
          <p:nvPicPr>
            <p:cNvPr id="62494" name="Picture 207" descr="orb"/>
            <p:cNvPicPr>
              <a:picLocks noChangeAspect="1" noChangeArrowheads="1"/>
            </p:cNvPicPr>
            <p:nvPr/>
          </p:nvPicPr>
          <p:blipFill>
            <a:blip r:embed="rId6" cstate="print"/>
            <a:srcRect/>
            <a:stretch>
              <a:fillRect/>
            </a:stretch>
          </p:blipFill>
          <p:spPr bwMode="auto">
            <a:xfrm>
              <a:off x="3200400" y="4343400"/>
              <a:ext cx="304800" cy="442006"/>
            </a:xfrm>
            <a:prstGeom prst="rect">
              <a:avLst/>
            </a:prstGeom>
            <a:noFill/>
            <a:ln w="9525">
              <a:noFill/>
              <a:miter lim="800000"/>
              <a:headEnd/>
              <a:tailEnd/>
            </a:ln>
          </p:spPr>
        </p:pic>
      </p:grpSp>
      <p:sp>
        <p:nvSpPr>
          <p:cNvPr id="62466" name="Title 1"/>
          <p:cNvSpPr>
            <a:spLocks noGrp="1"/>
          </p:cNvSpPr>
          <p:nvPr>
            <p:ph type="title"/>
          </p:nvPr>
        </p:nvSpPr>
        <p:spPr/>
        <p:txBody>
          <a:bodyPr/>
          <a:lstStyle/>
          <a:p>
            <a:pPr eaLnBrk="1" hangingPunct="1"/>
            <a:r>
              <a:rPr lang="en-US" smtClean="0"/>
              <a:t>Why not Overlay Multicast?</a:t>
            </a:r>
          </a:p>
        </p:txBody>
      </p:sp>
      <p:sp>
        <p:nvSpPr>
          <p:cNvPr id="3" name="Content Placeholder 2"/>
          <p:cNvSpPr>
            <a:spLocks noGrp="1"/>
          </p:cNvSpPr>
          <p:nvPr>
            <p:ph idx="1"/>
          </p:nvPr>
        </p:nvSpPr>
        <p:spPr>
          <a:xfrm>
            <a:off x="4724400" y="1600200"/>
            <a:ext cx="4114800" cy="3886200"/>
          </a:xfrm>
        </p:spPr>
        <p:txBody>
          <a:bodyPr rtlCol="0">
            <a:normAutofit fontScale="85000" lnSpcReduction="10000"/>
          </a:bodyPr>
          <a:lstStyle/>
          <a:p>
            <a:pPr marL="225425" indent="-225425" eaLnBrk="1" fontAlgn="auto" hangingPunct="1">
              <a:spcAft>
                <a:spcPts val="0"/>
              </a:spcAft>
              <a:buFont typeface="Arial" pitchFamily="34" charset="0"/>
              <a:buChar char="•"/>
              <a:defRPr/>
            </a:pPr>
            <a:r>
              <a:rPr lang="en-US" sz="2800" dirty="0" smtClean="0"/>
              <a:t>Main requirements:</a:t>
            </a:r>
          </a:p>
          <a:p>
            <a:pPr marL="795338" lvl="1" indent="-398463" eaLnBrk="1" fontAlgn="auto" hangingPunct="1">
              <a:spcAft>
                <a:spcPts val="0"/>
              </a:spcAft>
              <a:buFont typeface="+mj-lt"/>
              <a:buAutoNum type="arabicPeriod"/>
              <a:defRPr/>
            </a:pPr>
            <a:r>
              <a:rPr lang="en-US" sz="2400" dirty="0" smtClean="0"/>
              <a:t>Strict delay bound (150ms)</a:t>
            </a:r>
          </a:p>
          <a:p>
            <a:pPr marL="795338" lvl="1" indent="-398463" eaLnBrk="1" fontAlgn="auto" hangingPunct="1">
              <a:spcAft>
                <a:spcPts val="0"/>
              </a:spcAft>
              <a:buFont typeface="+mj-lt"/>
              <a:buAutoNum type="arabicPeriod"/>
              <a:defRPr/>
            </a:pPr>
            <a:r>
              <a:rPr lang="en-US" sz="2400" dirty="0" smtClean="0"/>
              <a:t>Frequent membership changes (68% turnover/sec)</a:t>
            </a:r>
          </a:p>
          <a:p>
            <a:pPr marL="795338" lvl="1" indent="-398463" eaLnBrk="1" fontAlgn="auto" hangingPunct="1">
              <a:spcAft>
                <a:spcPts val="0"/>
              </a:spcAft>
              <a:buFont typeface="+mj-lt"/>
              <a:buAutoNum type="arabicPeriod"/>
              <a:defRPr/>
            </a:pPr>
            <a:r>
              <a:rPr lang="en-US" sz="2400" dirty="0" smtClean="0"/>
              <a:t>Bandwidth heterogeneity</a:t>
            </a:r>
          </a:p>
          <a:p>
            <a:pPr marL="795338" lvl="1" indent="-398463" eaLnBrk="1" fontAlgn="auto" hangingPunct="1">
              <a:spcAft>
                <a:spcPts val="0"/>
              </a:spcAft>
              <a:buFont typeface="+mj-lt"/>
              <a:buAutoNum type="arabicPeriod"/>
              <a:defRPr/>
            </a:pPr>
            <a:r>
              <a:rPr lang="en-US" sz="2400" dirty="0" smtClean="0"/>
              <a:t>Many overlapping groups</a:t>
            </a:r>
          </a:p>
          <a:p>
            <a:pPr marL="225425" indent="-225425" eaLnBrk="1" fontAlgn="auto" hangingPunct="1">
              <a:spcAft>
                <a:spcPts val="0"/>
              </a:spcAft>
              <a:buFont typeface="Arial" pitchFamily="34" charset="0"/>
              <a:buChar char="•"/>
              <a:defRPr/>
            </a:pPr>
            <a:r>
              <a:rPr lang="en-US" sz="2800" dirty="0" smtClean="0"/>
              <a:t>Previous overlay multicast:</a:t>
            </a:r>
          </a:p>
          <a:p>
            <a:pPr lvl="1" eaLnBrk="1" fontAlgn="auto" hangingPunct="1">
              <a:spcAft>
                <a:spcPts val="0"/>
              </a:spcAft>
              <a:buFont typeface="Wingdings" pitchFamily="2" charset="2"/>
              <a:buChar char="§"/>
              <a:defRPr/>
            </a:pPr>
            <a:r>
              <a:rPr lang="en-US" sz="2400" dirty="0" smtClean="0"/>
              <a:t>Unstructured </a:t>
            </a:r>
            <a:r>
              <a:rPr lang="en-US" sz="2400" dirty="0" smtClean="0">
                <a:solidFill>
                  <a:schemeClr val="bg1">
                    <a:lumMod val="50000"/>
                  </a:schemeClr>
                </a:solidFill>
              </a:rPr>
              <a:t>[</a:t>
            </a:r>
            <a:r>
              <a:rPr lang="en-US" sz="2400" dirty="0" err="1" smtClean="0">
                <a:solidFill>
                  <a:schemeClr val="bg1">
                    <a:lumMod val="50000"/>
                  </a:schemeClr>
                </a:solidFill>
              </a:rPr>
              <a:t>Narada</a:t>
            </a:r>
            <a:r>
              <a:rPr lang="en-US" sz="2400" dirty="0" smtClean="0">
                <a:solidFill>
                  <a:schemeClr val="bg1">
                    <a:lumMod val="50000"/>
                  </a:schemeClr>
                </a:solidFill>
              </a:rPr>
              <a:t>, NICE]</a:t>
            </a:r>
            <a:r>
              <a:rPr lang="en-US" sz="2400" dirty="0" smtClean="0"/>
              <a:t>: Hard to meet 2 and 4</a:t>
            </a:r>
          </a:p>
          <a:p>
            <a:pPr lvl="1" eaLnBrk="1" fontAlgn="auto" hangingPunct="1">
              <a:spcAft>
                <a:spcPts val="0"/>
              </a:spcAft>
              <a:buFont typeface="Wingdings" pitchFamily="2" charset="2"/>
              <a:buChar char="§"/>
              <a:defRPr/>
            </a:pPr>
            <a:r>
              <a:rPr lang="en-US" sz="2400" dirty="0" smtClean="0"/>
              <a:t>Structured </a:t>
            </a:r>
            <a:r>
              <a:rPr lang="en-US" sz="2400" dirty="0" smtClean="0">
                <a:solidFill>
                  <a:schemeClr val="bg1">
                    <a:lumMod val="50000"/>
                  </a:schemeClr>
                </a:solidFill>
              </a:rPr>
              <a:t>[</a:t>
            </a:r>
            <a:r>
              <a:rPr lang="en-US" sz="2400" dirty="0" err="1" smtClean="0">
                <a:solidFill>
                  <a:schemeClr val="bg1">
                    <a:lumMod val="50000"/>
                  </a:schemeClr>
                </a:solidFill>
              </a:rPr>
              <a:t>Splitstream</a:t>
            </a:r>
            <a:r>
              <a:rPr lang="en-US" sz="2400" dirty="0" smtClean="0">
                <a:solidFill>
                  <a:schemeClr val="bg1">
                    <a:lumMod val="50000"/>
                  </a:schemeClr>
                </a:solidFill>
              </a:rPr>
              <a:t>]</a:t>
            </a:r>
            <a:r>
              <a:rPr lang="en-US" sz="2400" dirty="0" smtClean="0"/>
              <a:t>: </a:t>
            </a:r>
            <a:br>
              <a:rPr lang="en-US" sz="2400" dirty="0" smtClean="0"/>
            </a:br>
            <a:r>
              <a:rPr lang="en-US" sz="2400" dirty="0" smtClean="0"/>
              <a:t>Hard to meet 1 and 3</a:t>
            </a:r>
          </a:p>
        </p:txBody>
      </p:sp>
      <p:sp>
        <p:nvSpPr>
          <p:cNvPr id="16" name="Rectangle 5"/>
          <p:cNvSpPr>
            <a:spLocks noChangeArrowheads="1"/>
          </p:cNvSpPr>
          <p:nvPr/>
        </p:nvSpPr>
        <p:spPr bwMode="auto">
          <a:xfrm>
            <a:off x="457200" y="5486400"/>
            <a:ext cx="8229600" cy="9906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800" b="1" dirty="0">
                <a:latin typeface="+mn-lt"/>
              </a:rPr>
              <a:t>Problem</a:t>
            </a:r>
            <a:r>
              <a:rPr lang="en-US" sz="2800" dirty="0">
                <a:latin typeface="+mn-lt"/>
              </a:rPr>
              <a:t>: </a:t>
            </a:r>
            <a:r>
              <a:rPr lang="en-US" sz="2800" i="1" dirty="0">
                <a:latin typeface="+mn-lt"/>
              </a:rPr>
              <a:t>subscriber-</a:t>
            </a:r>
            <a:r>
              <a:rPr lang="en-US" sz="2800" dirty="0">
                <a:latin typeface="+mn-lt"/>
              </a:rPr>
              <a:t>initiated tree construction</a:t>
            </a:r>
            <a:br>
              <a:rPr lang="en-US" sz="2800" dirty="0">
                <a:latin typeface="+mn-lt"/>
              </a:rPr>
            </a:br>
            <a:r>
              <a:rPr lang="en-US" sz="2800" dirty="0">
                <a:latin typeface="+mn-lt"/>
              </a:rPr>
              <a:t>needs lots of coordination overhead or is inflexible</a:t>
            </a:r>
          </a:p>
        </p:txBody>
      </p:sp>
      <p:sp>
        <p:nvSpPr>
          <p:cNvPr id="99" name="Freeform 98"/>
          <p:cNvSpPr/>
          <p:nvPr/>
        </p:nvSpPr>
        <p:spPr>
          <a:xfrm>
            <a:off x="2265363" y="2100263"/>
            <a:ext cx="1365250" cy="993775"/>
          </a:xfrm>
          <a:custGeom>
            <a:avLst/>
            <a:gdLst>
              <a:gd name="connsiteX0" fmla="*/ 1364974 w 1364974"/>
              <a:gd name="connsiteY0" fmla="*/ 556591 h 993913"/>
              <a:gd name="connsiteX1" fmla="*/ 596348 w 1364974"/>
              <a:gd name="connsiteY1" fmla="*/ 993913 h 993913"/>
              <a:gd name="connsiteX2" fmla="*/ 132521 w 1364974"/>
              <a:gd name="connsiteY2" fmla="*/ 927652 h 993913"/>
              <a:gd name="connsiteX3" fmla="*/ 0 w 1364974"/>
              <a:gd name="connsiteY3" fmla="*/ 0 h 993913"/>
              <a:gd name="connsiteX4" fmla="*/ 0 w 1364974"/>
              <a:gd name="connsiteY4" fmla="*/ 0 h 99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974" h="993913">
                <a:moveTo>
                  <a:pt x="1364974" y="556591"/>
                </a:moveTo>
                <a:lnTo>
                  <a:pt x="596348" y="993913"/>
                </a:lnTo>
                <a:lnTo>
                  <a:pt x="132521" y="927652"/>
                </a:lnTo>
                <a:lnTo>
                  <a:pt x="0" y="0"/>
                </a:lnTo>
                <a:lnTo>
                  <a:pt x="0" y="0"/>
                </a:lnTo>
              </a:path>
            </a:pathLst>
          </a:cu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0" name="Freeform 99"/>
          <p:cNvSpPr/>
          <p:nvPr/>
        </p:nvSpPr>
        <p:spPr>
          <a:xfrm>
            <a:off x="2173288" y="2112963"/>
            <a:ext cx="1338262" cy="2239962"/>
          </a:xfrm>
          <a:custGeom>
            <a:avLst/>
            <a:gdLst>
              <a:gd name="connsiteX0" fmla="*/ 0 w 1338469"/>
              <a:gd name="connsiteY0" fmla="*/ 0 h 2239617"/>
              <a:gd name="connsiteX1" fmla="*/ 185530 w 1338469"/>
              <a:gd name="connsiteY1" fmla="*/ 954156 h 2239617"/>
              <a:gd name="connsiteX2" fmla="*/ 1338469 w 1338469"/>
              <a:gd name="connsiteY2" fmla="*/ 2239617 h 2239617"/>
            </a:gdLst>
            <a:ahLst/>
            <a:cxnLst>
              <a:cxn ang="0">
                <a:pos x="connsiteX0" y="connsiteY0"/>
              </a:cxn>
              <a:cxn ang="0">
                <a:pos x="connsiteX1" y="connsiteY1"/>
              </a:cxn>
              <a:cxn ang="0">
                <a:pos x="connsiteX2" y="connsiteY2"/>
              </a:cxn>
            </a:cxnLst>
            <a:rect l="l" t="t" r="r" b="b"/>
            <a:pathLst>
              <a:path w="1338469" h="2239617">
                <a:moveTo>
                  <a:pt x="0" y="0"/>
                </a:moveTo>
                <a:lnTo>
                  <a:pt x="185530" y="954156"/>
                </a:lnTo>
                <a:lnTo>
                  <a:pt x="1338469" y="2239617"/>
                </a:lnTo>
              </a:path>
            </a:pathLst>
          </a:cu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1" name="Freeform 100"/>
          <p:cNvSpPr/>
          <p:nvPr/>
        </p:nvSpPr>
        <p:spPr>
          <a:xfrm>
            <a:off x="2120900" y="2127250"/>
            <a:ext cx="698500" cy="2520950"/>
          </a:xfrm>
          <a:custGeom>
            <a:avLst/>
            <a:gdLst>
              <a:gd name="connsiteX0" fmla="*/ 0 w 689113"/>
              <a:gd name="connsiteY0" fmla="*/ 0 h 2544417"/>
              <a:gd name="connsiteX1" fmla="*/ 159026 w 689113"/>
              <a:gd name="connsiteY1" fmla="*/ 954156 h 2544417"/>
              <a:gd name="connsiteX2" fmla="*/ 516835 w 689113"/>
              <a:gd name="connsiteY2" fmla="*/ 1603513 h 2544417"/>
              <a:gd name="connsiteX3" fmla="*/ 689113 w 689113"/>
              <a:gd name="connsiteY3" fmla="*/ 2544417 h 2544417"/>
            </a:gdLst>
            <a:ahLst/>
            <a:cxnLst>
              <a:cxn ang="0">
                <a:pos x="connsiteX0" y="connsiteY0"/>
              </a:cxn>
              <a:cxn ang="0">
                <a:pos x="connsiteX1" y="connsiteY1"/>
              </a:cxn>
              <a:cxn ang="0">
                <a:pos x="connsiteX2" y="connsiteY2"/>
              </a:cxn>
              <a:cxn ang="0">
                <a:pos x="connsiteX3" y="connsiteY3"/>
              </a:cxn>
            </a:cxnLst>
            <a:rect l="l" t="t" r="r" b="b"/>
            <a:pathLst>
              <a:path w="689113" h="2544417">
                <a:moveTo>
                  <a:pt x="0" y="0"/>
                </a:moveTo>
                <a:lnTo>
                  <a:pt x="159026" y="954156"/>
                </a:lnTo>
                <a:lnTo>
                  <a:pt x="516835" y="1603513"/>
                </a:lnTo>
                <a:lnTo>
                  <a:pt x="689113" y="2544417"/>
                </a:lnTo>
              </a:path>
            </a:pathLst>
          </a:cu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4" name="Freeform 103"/>
          <p:cNvSpPr/>
          <p:nvPr/>
        </p:nvSpPr>
        <p:spPr>
          <a:xfrm>
            <a:off x="2425700" y="2127250"/>
            <a:ext cx="1139825" cy="2146300"/>
          </a:xfrm>
          <a:custGeom>
            <a:avLst/>
            <a:gdLst>
              <a:gd name="connsiteX0" fmla="*/ 0 w 1139687"/>
              <a:gd name="connsiteY0" fmla="*/ 0 h 2146852"/>
              <a:gd name="connsiteX1" fmla="*/ 159026 w 1139687"/>
              <a:gd name="connsiteY1" fmla="*/ 1086678 h 2146852"/>
              <a:gd name="connsiteX2" fmla="*/ 1139687 w 1139687"/>
              <a:gd name="connsiteY2" fmla="*/ 2146852 h 2146852"/>
            </a:gdLst>
            <a:ahLst/>
            <a:cxnLst>
              <a:cxn ang="0">
                <a:pos x="connsiteX0" y="connsiteY0"/>
              </a:cxn>
              <a:cxn ang="0">
                <a:pos x="connsiteX1" y="connsiteY1"/>
              </a:cxn>
              <a:cxn ang="0">
                <a:pos x="connsiteX2" y="connsiteY2"/>
              </a:cxn>
            </a:cxnLst>
            <a:rect l="l" t="t" r="r" b="b"/>
            <a:pathLst>
              <a:path w="1139687" h="2146852">
                <a:moveTo>
                  <a:pt x="0" y="0"/>
                </a:moveTo>
                <a:lnTo>
                  <a:pt x="159026" y="1086678"/>
                </a:lnTo>
                <a:lnTo>
                  <a:pt x="1139687" y="2146852"/>
                </a:lnTo>
              </a:path>
            </a:pathLst>
          </a:custGeom>
          <a:ln w="38100">
            <a:solidFill>
              <a:srgbClr val="00B050"/>
            </a:solidFill>
            <a:headEnd type="none" w="med" len="med"/>
            <a:tailEnd type="triangle"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5" name="Freeform 104"/>
          <p:cNvSpPr/>
          <p:nvPr/>
        </p:nvSpPr>
        <p:spPr>
          <a:xfrm>
            <a:off x="2478088" y="2122488"/>
            <a:ext cx="649287" cy="879475"/>
          </a:xfrm>
          <a:custGeom>
            <a:avLst/>
            <a:gdLst>
              <a:gd name="connsiteX0" fmla="*/ 0 w 675860"/>
              <a:gd name="connsiteY0" fmla="*/ 0 h 874643"/>
              <a:gd name="connsiteX1" fmla="*/ 145773 w 675860"/>
              <a:gd name="connsiteY1" fmla="*/ 874643 h 874643"/>
              <a:gd name="connsiteX2" fmla="*/ 675860 w 675860"/>
              <a:gd name="connsiteY2" fmla="*/ 0 h 874643"/>
            </a:gdLst>
            <a:ahLst/>
            <a:cxnLst>
              <a:cxn ang="0">
                <a:pos x="connsiteX0" y="connsiteY0"/>
              </a:cxn>
              <a:cxn ang="0">
                <a:pos x="connsiteX1" y="connsiteY1"/>
              </a:cxn>
              <a:cxn ang="0">
                <a:pos x="connsiteX2" y="connsiteY2"/>
              </a:cxn>
            </a:cxnLst>
            <a:rect l="l" t="t" r="r" b="b"/>
            <a:pathLst>
              <a:path w="675860" h="874643">
                <a:moveTo>
                  <a:pt x="0" y="0"/>
                </a:moveTo>
                <a:lnTo>
                  <a:pt x="145773" y="874643"/>
                </a:lnTo>
                <a:lnTo>
                  <a:pt x="675860" y="0"/>
                </a:lnTo>
              </a:path>
            </a:pathLst>
          </a:custGeom>
          <a:ln w="38100">
            <a:solidFill>
              <a:srgbClr val="00B050"/>
            </a:solidFill>
            <a:headEnd type="none" w="med" len="med"/>
            <a:tailEnd type="triangle"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1" name="TextBox 110"/>
          <p:cNvSpPr txBox="1">
            <a:spLocks noChangeArrowheads="1"/>
          </p:cNvSpPr>
          <p:nvPr/>
        </p:nvSpPr>
        <p:spPr bwMode="auto">
          <a:xfrm>
            <a:off x="533400" y="4724400"/>
            <a:ext cx="922338" cy="646113"/>
          </a:xfrm>
          <a:prstGeom prst="rect">
            <a:avLst/>
          </a:prstGeom>
          <a:noFill/>
          <a:ln w="9525">
            <a:noFill/>
            <a:miter lim="800000"/>
            <a:headEnd/>
            <a:tailEnd/>
          </a:ln>
        </p:spPr>
        <p:txBody>
          <a:bodyPr wrap="none">
            <a:spAutoFit/>
          </a:bodyPr>
          <a:lstStyle/>
          <a:p>
            <a:pPr algn="ctr"/>
            <a:r>
              <a:rPr lang="en-US">
                <a:latin typeface="Calibri" pitchFamily="34" charset="0"/>
              </a:rPr>
              <a:t>Join </a:t>
            </a:r>
            <a:r>
              <a:rPr lang="en-US">
                <a:solidFill>
                  <a:srgbClr val="FF0000"/>
                </a:solidFill>
                <a:latin typeface="Calibri" pitchFamily="34" charset="0"/>
              </a:rPr>
              <a:t>red</a:t>
            </a:r>
          </a:p>
          <a:p>
            <a:pPr algn="ctr"/>
            <a:r>
              <a:rPr lang="en-US">
                <a:latin typeface="Calibri" pitchFamily="34" charset="0"/>
              </a:rPr>
              <a:t>group</a:t>
            </a:r>
          </a:p>
        </p:txBody>
      </p:sp>
      <p:grpSp>
        <p:nvGrpSpPr>
          <p:cNvPr id="115" name="Group 114"/>
          <p:cNvGrpSpPr>
            <a:grpSpLocks/>
          </p:cNvGrpSpPr>
          <p:nvPr/>
        </p:nvGrpSpPr>
        <p:grpSpPr bwMode="auto">
          <a:xfrm>
            <a:off x="1524000" y="3276600"/>
            <a:ext cx="914400" cy="1290638"/>
            <a:chOff x="1524000" y="3276600"/>
            <a:chExt cx="914400" cy="1291193"/>
          </a:xfrm>
        </p:grpSpPr>
        <p:cxnSp>
          <p:nvCxnSpPr>
            <p:cNvPr id="110" name="Straight Arrow Connector 109"/>
            <p:cNvCxnSpPr/>
            <p:nvPr/>
          </p:nvCxnSpPr>
          <p:spPr>
            <a:xfrm flipV="1">
              <a:off x="1524000" y="3733997"/>
              <a:ext cx="609600" cy="833796"/>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62483" name="TextBox 111"/>
            <p:cNvSpPr txBox="1">
              <a:spLocks noChangeArrowheads="1"/>
            </p:cNvSpPr>
            <p:nvPr/>
          </p:nvSpPr>
          <p:spPr bwMode="auto">
            <a:xfrm>
              <a:off x="2057400" y="3276600"/>
              <a:ext cx="381000" cy="461665"/>
            </a:xfrm>
            <a:prstGeom prst="rect">
              <a:avLst/>
            </a:prstGeom>
            <a:noFill/>
            <a:ln w="9525">
              <a:noFill/>
              <a:miter lim="800000"/>
              <a:headEnd/>
              <a:tailEnd/>
            </a:ln>
          </p:spPr>
          <p:txBody>
            <a:bodyPr>
              <a:spAutoFit/>
            </a:bodyPr>
            <a:lstStyle/>
            <a:p>
              <a:pPr algn="ctr"/>
              <a:r>
                <a:rPr lang="en-US" sz="2400" b="1">
                  <a:latin typeface="Calibri" pitchFamily="34" charset="0"/>
                </a:rPr>
                <a:t>?</a:t>
              </a:r>
            </a:p>
          </p:txBody>
        </p:sp>
      </p:grpSp>
      <p:grpSp>
        <p:nvGrpSpPr>
          <p:cNvPr id="117" name="Group 116"/>
          <p:cNvGrpSpPr>
            <a:grpSpLocks/>
          </p:cNvGrpSpPr>
          <p:nvPr/>
        </p:nvGrpSpPr>
        <p:grpSpPr bwMode="auto">
          <a:xfrm>
            <a:off x="1524000" y="3276600"/>
            <a:ext cx="1219200" cy="1384300"/>
            <a:chOff x="1524000" y="3276600"/>
            <a:chExt cx="1219200" cy="1384852"/>
          </a:xfrm>
        </p:grpSpPr>
        <p:sp>
          <p:nvSpPr>
            <p:cNvPr id="114" name="Freeform 113"/>
            <p:cNvSpPr/>
            <p:nvPr/>
          </p:nvSpPr>
          <p:spPr>
            <a:xfrm>
              <a:off x="1524000" y="3733982"/>
              <a:ext cx="1219200" cy="927470"/>
            </a:xfrm>
            <a:custGeom>
              <a:avLst/>
              <a:gdLst>
                <a:gd name="connsiteX0" fmla="*/ 1219200 w 1219200"/>
                <a:gd name="connsiteY0" fmla="*/ 927652 h 927652"/>
                <a:gd name="connsiteX1" fmla="*/ 1060174 w 1219200"/>
                <a:gd name="connsiteY1" fmla="*/ 0 h 927652"/>
                <a:gd name="connsiteX2" fmla="*/ 609600 w 1219200"/>
                <a:gd name="connsiteY2" fmla="*/ 0 h 927652"/>
                <a:gd name="connsiteX3" fmla="*/ 0 w 1219200"/>
                <a:gd name="connsiteY3" fmla="*/ 848139 h 927652"/>
              </a:gdLst>
              <a:ahLst/>
              <a:cxnLst>
                <a:cxn ang="0">
                  <a:pos x="connsiteX0" y="connsiteY0"/>
                </a:cxn>
                <a:cxn ang="0">
                  <a:pos x="connsiteX1" y="connsiteY1"/>
                </a:cxn>
                <a:cxn ang="0">
                  <a:pos x="connsiteX2" y="connsiteY2"/>
                </a:cxn>
                <a:cxn ang="0">
                  <a:pos x="connsiteX3" y="connsiteY3"/>
                </a:cxn>
              </a:cxnLst>
              <a:rect l="l" t="t" r="r" b="b"/>
              <a:pathLst>
                <a:path w="1219200" h="927652">
                  <a:moveTo>
                    <a:pt x="1219200" y="927652"/>
                  </a:moveTo>
                  <a:lnTo>
                    <a:pt x="1060174" y="0"/>
                  </a:lnTo>
                  <a:lnTo>
                    <a:pt x="609600" y="0"/>
                  </a:lnTo>
                  <a:lnTo>
                    <a:pt x="0" y="848139"/>
                  </a:lnTo>
                </a:path>
              </a:pathLst>
            </a:cu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2481" name="TextBox 115"/>
            <p:cNvSpPr txBox="1">
              <a:spLocks noChangeArrowheads="1"/>
            </p:cNvSpPr>
            <p:nvPr/>
          </p:nvSpPr>
          <p:spPr bwMode="auto">
            <a:xfrm>
              <a:off x="2057400" y="3276600"/>
              <a:ext cx="381000" cy="461665"/>
            </a:xfrm>
            <a:prstGeom prst="rect">
              <a:avLst/>
            </a:prstGeom>
            <a:noFill/>
            <a:ln w="9525">
              <a:noFill/>
              <a:miter lim="800000"/>
              <a:headEnd/>
              <a:tailEnd type="none" w="lg" len="lg"/>
            </a:ln>
          </p:spPr>
          <p:txBody>
            <a:bodyPr>
              <a:spAutoFit/>
            </a:bodyPr>
            <a:lstStyle/>
            <a:p>
              <a:pPr algn="ctr"/>
              <a:r>
                <a:rPr lang="en-US" sz="2400" b="1">
                  <a:solidFill>
                    <a:srgbClr val="FF0000"/>
                  </a:solidFill>
                  <a:latin typeface="Calibri" pitchFamily="34" charset="0"/>
                </a:rPr>
                <a:t>?</a:t>
              </a:r>
            </a:p>
          </p:txBody>
        </p:sp>
      </p:grpSp>
      <p:sp>
        <p:nvSpPr>
          <p:cNvPr id="102" name="Freeform 101"/>
          <p:cNvSpPr/>
          <p:nvPr/>
        </p:nvSpPr>
        <p:spPr>
          <a:xfrm>
            <a:off x="1271588" y="2112963"/>
            <a:ext cx="1206500" cy="1870075"/>
          </a:xfrm>
          <a:custGeom>
            <a:avLst/>
            <a:gdLst>
              <a:gd name="connsiteX0" fmla="*/ 0 w 1205948"/>
              <a:gd name="connsiteY0" fmla="*/ 1868556 h 1868556"/>
              <a:gd name="connsiteX1" fmla="*/ 569843 w 1205948"/>
              <a:gd name="connsiteY1" fmla="*/ 1510748 h 1868556"/>
              <a:gd name="connsiteX2" fmla="*/ 1205948 w 1205948"/>
              <a:gd name="connsiteY2" fmla="*/ 834887 h 1868556"/>
              <a:gd name="connsiteX3" fmla="*/ 1086678 w 1205948"/>
              <a:gd name="connsiteY3" fmla="*/ 0 h 1868556"/>
            </a:gdLst>
            <a:ahLst/>
            <a:cxnLst>
              <a:cxn ang="0">
                <a:pos x="connsiteX0" y="connsiteY0"/>
              </a:cxn>
              <a:cxn ang="0">
                <a:pos x="connsiteX1" y="connsiteY1"/>
              </a:cxn>
              <a:cxn ang="0">
                <a:pos x="connsiteX2" y="connsiteY2"/>
              </a:cxn>
              <a:cxn ang="0">
                <a:pos x="connsiteX3" y="connsiteY3"/>
              </a:cxn>
            </a:cxnLst>
            <a:rect l="l" t="t" r="r" b="b"/>
            <a:pathLst>
              <a:path w="1205948" h="1868556">
                <a:moveTo>
                  <a:pt x="0" y="1868556"/>
                </a:moveTo>
                <a:lnTo>
                  <a:pt x="569843" y="1510748"/>
                </a:lnTo>
                <a:lnTo>
                  <a:pt x="1205948" y="834887"/>
                </a:lnTo>
                <a:lnTo>
                  <a:pt x="1086678" y="0"/>
                </a:lnTo>
              </a:path>
            </a:pathLst>
          </a:custGeom>
          <a:ln w="38100">
            <a:solidFill>
              <a:srgbClr val="00B050"/>
            </a:solidFill>
            <a:headEnd type="none" w="med" len="med"/>
            <a:tailEnd type="triangle"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4" name="Footer Placeholder 63"/>
          <p:cNvSpPr>
            <a:spLocks noGrp="1"/>
          </p:cNvSpPr>
          <p:nvPr>
            <p:ph type="ftr" sz="quarter" idx="10"/>
          </p:nvPr>
        </p:nvSpPr>
        <p:spPr/>
        <p:txBody>
          <a:bodyPr/>
          <a:lstStyle/>
          <a:p>
            <a:pPr>
              <a:defRPr/>
            </a:pPr>
            <a:r>
              <a:rPr lang="en-US"/>
              <a:t>Donnybrook | Jeffrey Pang (CMU) | SIGCOMM 2008</a:t>
            </a:r>
            <a:endParaRPr lang="en-US" dirty="0"/>
          </a:p>
        </p:txBody>
      </p:sp>
      <p:sp>
        <p:nvSpPr>
          <p:cNvPr id="61" name="Slide Number Placeholder 60"/>
          <p:cNvSpPr>
            <a:spLocks noGrp="1"/>
          </p:cNvSpPr>
          <p:nvPr>
            <p:ph type="sldNum" sz="quarter" idx="11"/>
          </p:nvPr>
        </p:nvSpPr>
        <p:spPr/>
        <p:txBody>
          <a:bodyPr/>
          <a:lstStyle/>
          <a:p>
            <a:pPr>
              <a:defRPr/>
            </a:pPr>
            <a:fld id="{C6B3FE69-29A2-496C-82E0-864F58EE93C9}" type="slidenum">
              <a:rPr lang="en-US"/>
              <a:pPr>
                <a:defRPr/>
              </a:pPr>
              <a:t>26</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1000"/>
                                        <p:tgtEl>
                                          <p:spTgt spid="1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1"/>
                                        </p:tgtEl>
                                        <p:attrNameLst>
                                          <p:attrName>style.visibility</p:attrName>
                                        </p:attrNameLst>
                                      </p:cBhvr>
                                      <p:to>
                                        <p:strVal val="visible"/>
                                      </p:to>
                                    </p:set>
                                    <p:animEffect transition="in" filter="fade">
                                      <p:cBhvr>
                                        <p:cTn id="44" dur="500"/>
                                        <p:tgtEl>
                                          <p:spTgt spid="1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15"/>
                                        </p:tgtEl>
                                      </p:cBhvr>
                                    </p:animEffect>
                                    <p:set>
                                      <p:cBhvr>
                                        <p:cTn id="49" dur="1" fill="hold">
                                          <p:stCondLst>
                                            <p:cond delay="499"/>
                                          </p:stCondLst>
                                        </p:cTn>
                                        <p:tgtEl>
                                          <p:spTgt spid="115"/>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17"/>
                                        </p:tgtEl>
                                        <p:attrNameLst>
                                          <p:attrName>style.visibility</p:attrName>
                                        </p:attrNameLst>
                                      </p:cBhvr>
                                      <p:to>
                                        <p:strVal val="visible"/>
                                      </p:to>
                                    </p:set>
                                    <p:animEffect transition="in" filter="fade">
                                      <p:cBhvr>
                                        <p:cTn id="53" dur="500"/>
                                        <p:tgtEl>
                                          <p:spTgt spid="1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animBg="1"/>
      <p:bldP spid="1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a:grpSpLocks/>
          </p:cNvGrpSpPr>
          <p:nvPr/>
        </p:nvGrpSpPr>
        <p:grpSpPr bwMode="auto">
          <a:xfrm>
            <a:off x="685800" y="1219200"/>
            <a:ext cx="2895600" cy="1295400"/>
            <a:chOff x="685800" y="1219200"/>
            <a:chExt cx="2895600" cy="1295400"/>
          </a:xfrm>
        </p:grpSpPr>
        <p:sp>
          <p:nvSpPr>
            <p:cNvPr id="87" name="Oval 86"/>
            <p:cNvSpPr/>
            <p:nvPr/>
          </p:nvSpPr>
          <p:spPr>
            <a:xfrm>
              <a:off x="685800" y="1600200"/>
              <a:ext cx="2895600" cy="9144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TextBox 87"/>
            <p:cNvSpPr txBox="1"/>
            <p:nvPr/>
          </p:nvSpPr>
          <p:spPr>
            <a:xfrm>
              <a:off x="1143000" y="1219200"/>
              <a:ext cx="1878013" cy="400050"/>
            </a:xfrm>
            <a:prstGeom prst="rect">
              <a:avLst/>
            </a:prstGeom>
            <a:noFill/>
          </p:spPr>
          <p:txBody>
            <a:bodyPr wrap="none">
              <a:spAutoFit/>
            </a:bodyPr>
            <a:lstStyle/>
            <a:p>
              <a:pPr fontAlgn="auto">
                <a:spcBef>
                  <a:spcPts val="0"/>
                </a:spcBef>
                <a:spcAft>
                  <a:spcPts val="0"/>
                </a:spcAft>
                <a:defRPr/>
              </a:pPr>
              <a:r>
                <a:rPr lang="en-US" sz="2000" dirty="0">
                  <a:solidFill>
                    <a:schemeClr val="accent4">
                      <a:lumMod val="75000"/>
                    </a:schemeClr>
                  </a:solidFill>
                  <a:latin typeface="+mn-lt"/>
                </a:rPr>
                <a:t>Forwarding Pool</a:t>
              </a:r>
            </a:p>
          </p:txBody>
        </p:sp>
      </p:grpSp>
      <p:sp>
        <p:nvSpPr>
          <p:cNvPr id="64514" name="Title 1"/>
          <p:cNvSpPr>
            <a:spLocks noGrp="1"/>
          </p:cNvSpPr>
          <p:nvPr>
            <p:ph type="title"/>
          </p:nvPr>
        </p:nvSpPr>
        <p:spPr/>
        <p:txBody>
          <a:bodyPr/>
          <a:lstStyle/>
          <a:p>
            <a:pPr eaLnBrk="1" hangingPunct="1"/>
            <a:r>
              <a:rPr lang="en-US" smtClean="0"/>
              <a:t>Donnybrook: Update Dissemination</a:t>
            </a:r>
          </a:p>
        </p:txBody>
      </p:sp>
      <p:grpSp>
        <p:nvGrpSpPr>
          <p:cNvPr id="64515" name="Group 46"/>
          <p:cNvGrpSpPr>
            <a:grpSpLocks/>
          </p:cNvGrpSpPr>
          <p:nvPr/>
        </p:nvGrpSpPr>
        <p:grpSpPr bwMode="auto">
          <a:xfrm>
            <a:off x="457200" y="1600200"/>
            <a:ext cx="3962400" cy="3573463"/>
            <a:chOff x="457200" y="1600200"/>
            <a:chExt cx="3962400" cy="3572986"/>
          </a:xfrm>
        </p:grpSpPr>
        <p:grpSp>
          <p:nvGrpSpPr>
            <p:cNvPr id="64530" name="Group 64"/>
            <p:cNvGrpSpPr>
              <a:grpSpLocks/>
            </p:cNvGrpSpPr>
            <p:nvPr/>
          </p:nvGrpSpPr>
          <p:grpSpPr bwMode="auto">
            <a:xfrm>
              <a:off x="838200" y="1600200"/>
              <a:ext cx="3581400" cy="3572986"/>
              <a:chOff x="1371600" y="2057400"/>
              <a:chExt cx="3581400" cy="3572986"/>
            </a:xfrm>
          </p:grpSpPr>
          <p:sp>
            <p:nvSpPr>
              <p:cNvPr id="59" name="Line 6"/>
              <p:cNvSpPr>
                <a:spLocks noChangeShapeType="1"/>
              </p:cNvSpPr>
              <p:nvPr/>
            </p:nvSpPr>
            <p:spPr bwMode="auto">
              <a:xfrm>
                <a:off x="2743200" y="2590729"/>
                <a:ext cx="152400" cy="914278"/>
              </a:xfrm>
              <a:prstGeom prst="line">
                <a:avLst/>
              </a:prstGeom>
              <a:noFill/>
              <a:ln w="7620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60" name="Line 9"/>
              <p:cNvSpPr>
                <a:spLocks noChangeShapeType="1"/>
              </p:cNvSpPr>
              <p:nvPr/>
            </p:nvSpPr>
            <p:spPr bwMode="auto">
              <a:xfrm flipH="1">
                <a:off x="3124200" y="3124058"/>
                <a:ext cx="990600" cy="609519"/>
              </a:xfrm>
              <a:prstGeom prst="line">
                <a:avLst/>
              </a:prstGeom>
              <a:noFill/>
              <a:ln w="1270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61" name="Line 17"/>
              <p:cNvSpPr>
                <a:spLocks noChangeShapeType="1"/>
              </p:cNvSpPr>
              <p:nvPr/>
            </p:nvSpPr>
            <p:spPr bwMode="auto">
              <a:xfrm flipV="1">
                <a:off x="2133600" y="4114525"/>
                <a:ext cx="609600" cy="838088"/>
              </a:xfrm>
              <a:prstGeom prst="line">
                <a:avLst/>
              </a:prstGeom>
              <a:noFill/>
              <a:ln w="63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62" name="Line 21"/>
              <p:cNvSpPr>
                <a:spLocks noChangeShapeType="1"/>
              </p:cNvSpPr>
              <p:nvPr/>
            </p:nvSpPr>
            <p:spPr bwMode="auto">
              <a:xfrm>
                <a:off x="1752600" y="3809766"/>
                <a:ext cx="533400" cy="0"/>
              </a:xfrm>
              <a:prstGeom prst="line">
                <a:avLst/>
              </a:prstGeom>
              <a:noFill/>
              <a:ln w="952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pic>
            <p:nvPicPr>
              <p:cNvPr id="64544" name="Picture 62" descr="xbox1.png"/>
              <p:cNvPicPr>
                <a:picLocks noChangeAspect="1"/>
              </p:cNvPicPr>
              <p:nvPr/>
            </p:nvPicPr>
            <p:blipFill>
              <a:blip r:embed="rId3" cstate="print"/>
              <a:srcRect/>
              <a:stretch>
                <a:fillRect/>
              </a:stretch>
            </p:blipFill>
            <p:spPr bwMode="auto">
              <a:xfrm>
                <a:off x="1371600" y="3581400"/>
                <a:ext cx="304800" cy="448786"/>
              </a:xfrm>
              <a:prstGeom prst="rect">
                <a:avLst/>
              </a:prstGeom>
              <a:noFill/>
              <a:ln w="9525">
                <a:noFill/>
                <a:miter lim="800000"/>
                <a:headEnd/>
                <a:tailEnd/>
              </a:ln>
            </p:spPr>
          </p:pic>
          <p:pic>
            <p:nvPicPr>
              <p:cNvPr id="64545" name="Picture 64" descr="xbox1.png"/>
              <p:cNvPicPr>
                <a:picLocks noChangeAspect="1"/>
              </p:cNvPicPr>
              <p:nvPr/>
            </p:nvPicPr>
            <p:blipFill>
              <a:blip r:embed="rId3" cstate="print"/>
              <a:srcRect/>
              <a:stretch>
                <a:fillRect/>
              </a:stretch>
            </p:blipFill>
            <p:spPr bwMode="auto">
              <a:xfrm>
                <a:off x="1828800" y="4800600"/>
                <a:ext cx="304800" cy="448786"/>
              </a:xfrm>
              <a:prstGeom prst="rect">
                <a:avLst/>
              </a:prstGeom>
              <a:noFill/>
              <a:ln w="9525">
                <a:noFill/>
                <a:miter lim="800000"/>
                <a:headEnd/>
                <a:tailEnd/>
              </a:ln>
            </p:spPr>
          </p:pic>
          <p:pic>
            <p:nvPicPr>
              <p:cNvPr id="66" name="Picture 65" descr="xbox1.png"/>
              <p:cNvPicPr>
                <a:picLocks noChangeAspect="1"/>
              </p:cNvPicPr>
              <p:nvPr/>
            </p:nvPicPr>
            <p:blipFill>
              <a:blip r:embed="rId3" cstate="print"/>
              <a:stretch>
                <a:fillRect/>
              </a:stretch>
            </p:blipFill>
            <p:spPr>
              <a:xfrm>
                <a:off x="2743200" y="2057400"/>
                <a:ext cx="304800" cy="449203"/>
              </a:xfrm>
              <a:prstGeom prst="rect">
                <a:avLst/>
              </a:prstGeom>
              <a:effectLst>
                <a:outerShdw blurRad="76200" dir="13500000" sy="23000" kx="1200000" algn="br" rotWithShape="0">
                  <a:prstClr val="black">
                    <a:alpha val="20000"/>
                  </a:prstClr>
                </a:outerShdw>
              </a:effectLst>
            </p:spPr>
          </p:pic>
          <p:sp>
            <p:nvSpPr>
              <p:cNvPr id="67" name="Line 17"/>
              <p:cNvSpPr>
                <a:spLocks noChangeShapeType="1"/>
              </p:cNvSpPr>
              <p:nvPr/>
            </p:nvSpPr>
            <p:spPr bwMode="auto">
              <a:xfrm>
                <a:off x="2133600" y="2743108"/>
                <a:ext cx="533400" cy="838088"/>
              </a:xfrm>
              <a:prstGeom prst="line">
                <a:avLst/>
              </a:prstGeom>
              <a:noFill/>
              <a:ln w="571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68" name="Line 17"/>
              <p:cNvSpPr>
                <a:spLocks noChangeShapeType="1"/>
              </p:cNvSpPr>
              <p:nvPr/>
            </p:nvSpPr>
            <p:spPr bwMode="auto">
              <a:xfrm>
                <a:off x="1828800" y="3124058"/>
                <a:ext cx="685800" cy="533329"/>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69" name="Line 17"/>
              <p:cNvSpPr>
                <a:spLocks noChangeShapeType="1"/>
              </p:cNvSpPr>
              <p:nvPr/>
            </p:nvSpPr>
            <p:spPr bwMode="auto">
              <a:xfrm flipH="1">
                <a:off x="3124200" y="2590729"/>
                <a:ext cx="533400" cy="914278"/>
              </a:xfrm>
              <a:prstGeom prst="line">
                <a:avLst/>
              </a:prstGeom>
              <a:noFill/>
              <a:ln w="571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70" name="Line 17"/>
              <p:cNvSpPr>
                <a:spLocks noChangeShapeType="1"/>
              </p:cNvSpPr>
              <p:nvPr/>
            </p:nvSpPr>
            <p:spPr bwMode="auto">
              <a:xfrm flipH="1">
                <a:off x="1828800" y="4038336"/>
                <a:ext cx="609600" cy="380949"/>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71" name="Line 17"/>
              <p:cNvSpPr>
                <a:spLocks noChangeShapeType="1"/>
              </p:cNvSpPr>
              <p:nvPr/>
            </p:nvSpPr>
            <p:spPr bwMode="auto">
              <a:xfrm flipH="1">
                <a:off x="2667000" y="4190715"/>
                <a:ext cx="228600" cy="914278"/>
              </a:xfrm>
              <a:prstGeom prst="line">
                <a:avLst/>
              </a:prstGeom>
              <a:noFill/>
              <a:ln w="63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72" name="Line 17"/>
              <p:cNvSpPr>
                <a:spLocks noChangeShapeType="1"/>
              </p:cNvSpPr>
              <p:nvPr/>
            </p:nvSpPr>
            <p:spPr bwMode="auto">
              <a:xfrm>
                <a:off x="3154363" y="4114525"/>
                <a:ext cx="198437" cy="990468"/>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pic>
            <p:nvPicPr>
              <p:cNvPr id="64553" name="Picture 72" descr="xbox1.png"/>
              <p:cNvPicPr>
                <a:picLocks noChangeAspect="1"/>
              </p:cNvPicPr>
              <p:nvPr/>
            </p:nvPicPr>
            <p:blipFill>
              <a:blip r:embed="rId3" cstate="print"/>
              <a:srcRect/>
              <a:stretch>
                <a:fillRect/>
              </a:stretch>
            </p:blipFill>
            <p:spPr bwMode="auto">
              <a:xfrm>
                <a:off x="1524000" y="4267200"/>
                <a:ext cx="304800" cy="448786"/>
              </a:xfrm>
              <a:prstGeom prst="rect">
                <a:avLst/>
              </a:prstGeom>
              <a:noFill/>
              <a:ln w="9525">
                <a:noFill/>
                <a:miter lim="800000"/>
                <a:headEnd/>
                <a:tailEnd/>
              </a:ln>
            </p:spPr>
          </p:pic>
          <p:pic>
            <p:nvPicPr>
              <p:cNvPr id="64554" name="Picture 73" descr="xbox1.png"/>
              <p:cNvPicPr>
                <a:picLocks noChangeAspect="1"/>
              </p:cNvPicPr>
              <p:nvPr/>
            </p:nvPicPr>
            <p:blipFill>
              <a:blip r:embed="rId3" cstate="print"/>
              <a:srcRect/>
              <a:stretch>
                <a:fillRect/>
              </a:stretch>
            </p:blipFill>
            <p:spPr bwMode="auto">
              <a:xfrm>
                <a:off x="1524000" y="2895600"/>
                <a:ext cx="304800" cy="448786"/>
              </a:xfrm>
              <a:prstGeom prst="rect">
                <a:avLst/>
              </a:prstGeom>
              <a:noFill/>
              <a:ln w="9525">
                <a:noFill/>
                <a:miter lim="800000"/>
                <a:headEnd/>
                <a:tailEnd/>
              </a:ln>
            </p:spPr>
          </p:pic>
          <p:pic>
            <p:nvPicPr>
              <p:cNvPr id="75" name="Picture 74" descr="xbox1.png"/>
              <p:cNvPicPr>
                <a:picLocks noChangeAspect="1"/>
              </p:cNvPicPr>
              <p:nvPr/>
            </p:nvPicPr>
            <p:blipFill>
              <a:blip r:embed="rId3" cstate="print"/>
              <a:stretch>
                <a:fillRect/>
              </a:stretch>
            </p:blipFill>
            <p:spPr>
              <a:xfrm>
                <a:off x="1905000" y="2285969"/>
                <a:ext cx="304800" cy="449203"/>
              </a:xfrm>
              <a:prstGeom prst="rect">
                <a:avLst/>
              </a:prstGeom>
              <a:effectLst>
                <a:outerShdw blurRad="76200" dir="13500000" sy="23000" kx="1200000" algn="br" rotWithShape="0">
                  <a:prstClr val="black">
                    <a:alpha val="20000"/>
                  </a:prstClr>
                </a:outerShdw>
              </a:effectLst>
            </p:spPr>
          </p:pic>
          <p:pic>
            <p:nvPicPr>
              <p:cNvPr id="64556" name="Picture 75" descr="xbox1.png"/>
              <p:cNvPicPr>
                <a:picLocks noChangeAspect="1"/>
              </p:cNvPicPr>
              <p:nvPr/>
            </p:nvPicPr>
            <p:blipFill>
              <a:blip r:embed="rId3" cstate="print"/>
              <a:srcRect/>
              <a:stretch>
                <a:fillRect/>
              </a:stretch>
            </p:blipFill>
            <p:spPr bwMode="auto">
              <a:xfrm>
                <a:off x="2438400" y="5181600"/>
                <a:ext cx="304800" cy="448786"/>
              </a:xfrm>
              <a:prstGeom prst="rect">
                <a:avLst/>
              </a:prstGeom>
              <a:noFill/>
              <a:ln w="9525">
                <a:noFill/>
                <a:miter lim="800000"/>
                <a:headEnd/>
                <a:tailEnd/>
              </a:ln>
            </p:spPr>
          </p:pic>
          <p:pic>
            <p:nvPicPr>
              <p:cNvPr id="64557" name="Picture 76" descr="xbox1.png"/>
              <p:cNvPicPr>
                <a:picLocks noChangeAspect="1"/>
              </p:cNvPicPr>
              <p:nvPr/>
            </p:nvPicPr>
            <p:blipFill>
              <a:blip r:embed="rId3" cstate="print"/>
              <a:srcRect/>
              <a:stretch>
                <a:fillRect/>
              </a:stretch>
            </p:blipFill>
            <p:spPr bwMode="auto">
              <a:xfrm>
                <a:off x="3352800" y="5181600"/>
                <a:ext cx="304800" cy="448786"/>
              </a:xfrm>
              <a:prstGeom prst="rect">
                <a:avLst/>
              </a:prstGeom>
              <a:noFill/>
              <a:ln w="9525">
                <a:noFill/>
                <a:miter lim="800000"/>
                <a:headEnd/>
                <a:tailEnd/>
              </a:ln>
            </p:spPr>
          </p:pic>
          <p:pic>
            <p:nvPicPr>
              <p:cNvPr id="64558" name="Picture 77" descr="xbox1.png"/>
              <p:cNvPicPr>
                <a:picLocks noChangeAspect="1"/>
              </p:cNvPicPr>
              <p:nvPr/>
            </p:nvPicPr>
            <p:blipFill>
              <a:blip r:embed="rId3" cstate="print"/>
              <a:srcRect/>
              <a:stretch>
                <a:fillRect/>
              </a:stretch>
            </p:blipFill>
            <p:spPr bwMode="auto">
              <a:xfrm>
                <a:off x="4114800" y="4800600"/>
                <a:ext cx="304800" cy="448786"/>
              </a:xfrm>
              <a:prstGeom prst="rect">
                <a:avLst/>
              </a:prstGeom>
              <a:noFill/>
              <a:ln w="9525">
                <a:noFill/>
                <a:miter lim="800000"/>
                <a:headEnd/>
                <a:tailEnd/>
              </a:ln>
            </p:spPr>
          </p:pic>
          <p:pic>
            <p:nvPicPr>
              <p:cNvPr id="79" name="Picture 78" descr="xbox1.png"/>
              <p:cNvPicPr>
                <a:picLocks noChangeAspect="1"/>
              </p:cNvPicPr>
              <p:nvPr/>
            </p:nvPicPr>
            <p:blipFill>
              <a:blip r:embed="rId3" cstate="print"/>
              <a:stretch>
                <a:fillRect/>
              </a:stretch>
            </p:blipFill>
            <p:spPr>
              <a:xfrm>
                <a:off x="3581400" y="2057400"/>
                <a:ext cx="304800" cy="449203"/>
              </a:xfrm>
              <a:prstGeom prst="rect">
                <a:avLst/>
              </a:prstGeom>
              <a:effectLst>
                <a:outerShdw blurRad="76200" dir="13500000" sy="23000" kx="1200000" algn="br" rotWithShape="0">
                  <a:prstClr val="black">
                    <a:alpha val="20000"/>
                  </a:prstClr>
                </a:outerShdw>
              </a:effectLst>
            </p:spPr>
          </p:pic>
          <p:pic>
            <p:nvPicPr>
              <p:cNvPr id="64560" name="Picture 79" descr="xbox1.png"/>
              <p:cNvPicPr>
                <a:picLocks noChangeAspect="1"/>
              </p:cNvPicPr>
              <p:nvPr/>
            </p:nvPicPr>
            <p:blipFill>
              <a:blip r:embed="rId4" cstate="print"/>
              <a:srcRect/>
              <a:stretch>
                <a:fillRect/>
              </a:stretch>
            </p:blipFill>
            <p:spPr bwMode="auto">
              <a:xfrm>
                <a:off x="4191000" y="2438400"/>
                <a:ext cx="762000" cy="1121964"/>
              </a:xfrm>
              <a:prstGeom prst="rect">
                <a:avLst/>
              </a:prstGeom>
              <a:noFill/>
              <a:ln w="9525">
                <a:noFill/>
                <a:miter lim="800000"/>
                <a:headEnd/>
                <a:tailEnd/>
              </a:ln>
            </p:spPr>
          </p:pic>
          <p:sp>
            <p:nvSpPr>
              <p:cNvPr id="81" name="TextBox 80"/>
              <p:cNvSpPr txBox="1"/>
              <p:nvPr/>
            </p:nvSpPr>
            <p:spPr>
              <a:xfrm>
                <a:off x="2362200" y="2666919"/>
                <a:ext cx="831850" cy="369839"/>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dirty="0">
                    <a:solidFill>
                      <a:schemeClr val="bg1"/>
                    </a:solidFill>
                    <a:latin typeface="+mn-lt"/>
                  </a:rPr>
                  <a:t>6Mbps</a:t>
                </a:r>
              </a:p>
            </p:txBody>
          </p:sp>
          <p:sp>
            <p:nvSpPr>
              <p:cNvPr id="82" name="TextBox 81"/>
              <p:cNvSpPr txBox="1"/>
              <p:nvPr/>
            </p:nvSpPr>
            <p:spPr>
              <a:xfrm>
                <a:off x="1981200" y="4495475"/>
                <a:ext cx="711200" cy="277776"/>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sz="1200" dirty="0">
                    <a:solidFill>
                      <a:schemeClr val="bg1"/>
                    </a:solidFill>
                    <a:latin typeface="+mn-lt"/>
                  </a:rPr>
                  <a:t>128kbps</a:t>
                </a:r>
              </a:p>
            </p:txBody>
          </p:sp>
          <p:sp>
            <p:nvSpPr>
              <p:cNvPr id="83" name="TextBox 82"/>
              <p:cNvSpPr txBox="1"/>
              <p:nvPr/>
            </p:nvSpPr>
            <p:spPr>
              <a:xfrm>
                <a:off x="2895600" y="4571664"/>
                <a:ext cx="800100" cy="307934"/>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sz="1400" dirty="0">
                    <a:solidFill>
                      <a:schemeClr val="bg1"/>
                    </a:solidFill>
                    <a:latin typeface="+mn-lt"/>
                  </a:rPr>
                  <a:t>512kbps</a:t>
                </a:r>
              </a:p>
            </p:txBody>
          </p:sp>
          <p:sp>
            <p:nvSpPr>
              <p:cNvPr id="84" name="Line 17"/>
              <p:cNvSpPr>
                <a:spLocks noChangeShapeType="1"/>
              </p:cNvSpPr>
              <p:nvPr/>
            </p:nvSpPr>
            <p:spPr bwMode="auto">
              <a:xfrm>
                <a:off x="3352800" y="4038336"/>
                <a:ext cx="685800" cy="761898"/>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85" name="TextBox 84"/>
              <p:cNvSpPr txBox="1"/>
              <p:nvPr/>
            </p:nvSpPr>
            <p:spPr>
              <a:xfrm>
                <a:off x="3276600" y="2666919"/>
                <a:ext cx="757238" cy="338093"/>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sz="1600" dirty="0">
                    <a:solidFill>
                      <a:schemeClr val="bg1"/>
                    </a:solidFill>
                    <a:latin typeface="+mn-lt"/>
                  </a:rPr>
                  <a:t>1Mbps</a:t>
                </a:r>
              </a:p>
            </p:txBody>
          </p:sp>
          <p:sp>
            <p:nvSpPr>
              <p:cNvPr id="86" name="Cloud"/>
              <p:cNvSpPr>
                <a:spLocks noChangeAspect="1" noEditPoints="1" noChangeArrowheads="1"/>
              </p:cNvSpPr>
              <p:nvPr/>
            </p:nvSpPr>
            <p:spPr bwMode="auto">
              <a:xfrm>
                <a:off x="2209800" y="3352627"/>
                <a:ext cx="1524000" cy="98729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grpSp>
        <p:pic>
          <p:nvPicPr>
            <p:cNvPr id="49" name="Picture 48" descr="orb"/>
            <p:cNvPicPr>
              <a:picLocks noChangeAspect="1" noChangeArrowheads="1"/>
            </p:cNvPicPr>
            <p:nvPr/>
          </p:nvPicPr>
          <p:blipFill>
            <a:blip r:embed="rId5" cstate="print"/>
            <a:srcRect/>
            <a:stretch>
              <a:fillRect/>
            </a:stretch>
          </p:blipFill>
          <p:spPr bwMode="auto">
            <a:xfrm>
              <a:off x="2667000" y="1600200"/>
              <a:ext cx="304800" cy="441266"/>
            </a:xfrm>
            <a:prstGeom prst="rect">
              <a:avLst/>
            </a:prstGeom>
            <a:noFill/>
            <a:effectLst>
              <a:outerShdw blurRad="76200" dir="13500000" sy="23000" kx="1200000" algn="br" rotWithShape="0">
                <a:prstClr val="black">
                  <a:alpha val="20000"/>
                </a:prstClr>
              </a:outerShdw>
            </a:effectLst>
          </p:spPr>
        </p:pic>
        <p:pic>
          <p:nvPicPr>
            <p:cNvPr id="50" name="Picture 49" descr="orb"/>
            <p:cNvPicPr>
              <a:picLocks noChangeAspect="1" noChangeArrowheads="1"/>
            </p:cNvPicPr>
            <p:nvPr/>
          </p:nvPicPr>
          <p:blipFill>
            <a:blip r:embed="rId5" cstate="print"/>
            <a:srcRect/>
            <a:stretch>
              <a:fillRect/>
            </a:stretch>
          </p:blipFill>
          <p:spPr bwMode="auto">
            <a:xfrm>
              <a:off x="1828800" y="1600200"/>
              <a:ext cx="304800" cy="441266"/>
            </a:xfrm>
            <a:prstGeom prst="rect">
              <a:avLst/>
            </a:prstGeom>
            <a:noFill/>
            <a:effectLst>
              <a:outerShdw blurRad="76200" dir="13500000" sy="23000" kx="1200000" algn="br" rotWithShape="0">
                <a:prstClr val="black">
                  <a:alpha val="20000"/>
                </a:prstClr>
              </a:outerShdw>
            </a:effectLst>
          </p:spPr>
        </p:pic>
        <p:pic>
          <p:nvPicPr>
            <p:cNvPr id="51" name="Picture 50" descr="orb"/>
            <p:cNvPicPr>
              <a:picLocks noChangeAspect="1" noChangeArrowheads="1"/>
            </p:cNvPicPr>
            <p:nvPr/>
          </p:nvPicPr>
          <p:blipFill>
            <a:blip r:embed="rId5" cstate="print"/>
            <a:srcRect/>
            <a:stretch>
              <a:fillRect/>
            </a:stretch>
          </p:blipFill>
          <p:spPr bwMode="auto">
            <a:xfrm>
              <a:off x="990600" y="1828769"/>
              <a:ext cx="304800" cy="441266"/>
            </a:xfrm>
            <a:prstGeom prst="rect">
              <a:avLst/>
            </a:prstGeom>
            <a:noFill/>
            <a:effectLst>
              <a:outerShdw blurRad="76200" dir="13500000" sy="23000" kx="1200000" algn="br" rotWithShape="0">
                <a:prstClr val="black">
                  <a:alpha val="20000"/>
                </a:prstClr>
              </a:outerShdw>
            </a:effectLst>
          </p:spPr>
        </p:pic>
        <p:pic>
          <p:nvPicPr>
            <p:cNvPr id="64534" name="Picture 51" descr="orb"/>
            <p:cNvPicPr>
              <a:picLocks noChangeAspect="1" noChangeArrowheads="1"/>
            </p:cNvPicPr>
            <p:nvPr/>
          </p:nvPicPr>
          <p:blipFill>
            <a:blip r:embed="rId5" cstate="print"/>
            <a:srcRect/>
            <a:stretch>
              <a:fillRect/>
            </a:stretch>
          </p:blipFill>
          <p:spPr bwMode="auto">
            <a:xfrm>
              <a:off x="609600" y="2438400"/>
              <a:ext cx="304800" cy="442006"/>
            </a:xfrm>
            <a:prstGeom prst="rect">
              <a:avLst/>
            </a:prstGeom>
            <a:noFill/>
            <a:ln w="9525">
              <a:noFill/>
              <a:miter lim="800000"/>
              <a:headEnd/>
              <a:tailEnd/>
            </a:ln>
          </p:spPr>
        </p:pic>
        <p:pic>
          <p:nvPicPr>
            <p:cNvPr id="64535" name="Picture 52" descr="orb"/>
            <p:cNvPicPr>
              <a:picLocks noChangeAspect="1" noChangeArrowheads="1"/>
            </p:cNvPicPr>
            <p:nvPr/>
          </p:nvPicPr>
          <p:blipFill>
            <a:blip r:embed="rId5" cstate="print"/>
            <a:srcRect/>
            <a:stretch>
              <a:fillRect/>
            </a:stretch>
          </p:blipFill>
          <p:spPr bwMode="auto">
            <a:xfrm>
              <a:off x="457200" y="3124200"/>
              <a:ext cx="304800" cy="442006"/>
            </a:xfrm>
            <a:prstGeom prst="rect">
              <a:avLst/>
            </a:prstGeom>
            <a:noFill/>
            <a:ln w="9525">
              <a:noFill/>
              <a:miter lim="800000"/>
              <a:headEnd/>
              <a:tailEnd/>
            </a:ln>
          </p:spPr>
        </p:pic>
        <p:pic>
          <p:nvPicPr>
            <p:cNvPr id="64536" name="Picture 54" descr="orb"/>
            <p:cNvPicPr>
              <a:picLocks noChangeAspect="1" noChangeArrowheads="1"/>
            </p:cNvPicPr>
            <p:nvPr/>
          </p:nvPicPr>
          <p:blipFill>
            <a:blip r:embed="rId5" cstate="print"/>
            <a:srcRect/>
            <a:stretch>
              <a:fillRect/>
            </a:stretch>
          </p:blipFill>
          <p:spPr bwMode="auto">
            <a:xfrm>
              <a:off x="914400" y="4343400"/>
              <a:ext cx="304800" cy="442006"/>
            </a:xfrm>
            <a:prstGeom prst="rect">
              <a:avLst/>
            </a:prstGeom>
            <a:noFill/>
            <a:ln w="9525">
              <a:noFill/>
              <a:miter lim="800000"/>
              <a:headEnd/>
              <a:tailEnd/>
            </a:ln>
          </p:spPr>
        </p:pic>
        <p:pic>
          <p:nvPicPr>
            <p:cNvPr id="64537" name="Picture 55" descr="orb"/>
            <p:cNvPicPr>
              <a:picLocks noChangeAspect="1" noChangeArrowheads="1"/>
            </p:cNvPicPr>
            <p:nvPr/>
          </p:nvPicPr>
          <p:blipFill>
            <a:blip r:embed="rId5" cstate="print"/>
            <a:srcRect/>
            <a:stretch>
              <a:fillRect/>
            </a:stretch>
          </p:blipFill>
          <p:spPr bwMode="auto">
            <a:xfrm>
              <a:off x="1524000" y="4724400"/>
              <a:ext cx="304800" cy="442006"/>
            </a:xfrm>
            <a:prstGeom prst="rect">
              <a:avLst/>
            </a:prstGeom>
            <a:noFill/>
            <a:ln w="9525">
              <a:noFill/>
              <a:miter lim="800000"/>
              <a:headEnd/>
              <a:tailEnd/>
            </a:ln>
          </p:spPr>
        </p:pic>
        <p:pic>
          <p:nvPicPr>
            <p:cNvPr id="64538" name="Picture 56" descr="orb"/>
            <p:cNvPicPr>
              <a:picLocks noChangeAspect="1" noChangeArrowheads="1"/>
            </p:cNvPicPr>
            <p:nvPr/>
          </p:nvPicPr>
          <p:blipFill>
            <a:blip r:embed="rId5" cstate="print"/>
            <a:srcRect/>
            <a:stretch>
              <a:fillRect/>
            </a:stretch>
          </p:blipFill>
          <p:spPr bwMode="auto">
            <a:xfrm>
              <a:off x="2438400" y="4724400"/>
              <a:ext cx="304800" cy="442006"/>
            </a:xfrm>
            <a:prstGeom prst="rect">
              <a:avLst/>
            </a:prstGeom>
            <a:noFill/>
            <a:ln w="9525">
              <a:noFill/>
              <a:miter lim="800000"/>
              <a:headEnd/>
              <a:tailEnd/>
            </a:ln>
          </p:spPr>
        </p:pic>
        <p:pic>
          <p:nvPicPr>
            <p:cNvPr id="64539" name="Picture 57" descr="orb"/>
            <p:cNvPicPr>
              <a:picLocks noChangeAspect="1" noChangeArrowheads="1"/>
            </p:cNvPicPr>
            <p:nvPr/>
          </p:nvPicPr>
          <p:blipFill>
            <a:blip r:embed="rId5" cstate="print"/>
            <a:srcRect/>
            <a:stretch>
              <a:fillRect/>
            </a:stretch>
          </p:blipFill>
          <p:spPr bwMode="auto">
            <a:xfrm>
              <a:off x="3200400" y="4343400"/>
              <a:ext cx="304800" cy="442006"/>
            </a:xfrm>
            <a:prstGeom prst="rect">
              <a:avLst/>
            </a:prstGeom>
            <a:noFill/>
            <a:ln w="9525">
              <a:noFill/>
              <a:miter lim="800000"/>
              <a:headEnd/>
              <a:tailEnd/>
            </a:ln>
          </p:spPr>
        </p:pic>
      </p:grpSp>
      <p:sp>
        <p:nvSpPr>
          <p:cNvPr id="89" name="Rectangle 5"/>
          <p:cNvSpPr>
            <a:spLocks noChangeArrowheads="1"/>
          </p:cNvSpPr>
          <p:nvPr/>
        </p:nvSpPr>
        <p:spPr bwMode="auto">
          <a:xfrm>
            <a:off x="457200" y="5486400"/>
            <a:ext cx="8229600" cy="9906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3200" dirty="0">
                <a:latin typeface="+mn-lt"/>
              </a:rPr>
              <a:t>Randomized </a:t>
            </a:r>
            <a:r>
              <a:rPr lang="en-US" sz="3200" i="1" dirty="0">
                <a:latin typeface="+mn-lt"/>
              </a:rPr>
              <a:t>source</a:t>
            </a:r>
            <a:r>
              <a:rPr lang="en-US" sz="3200" dirty="0">
                <a:latin typeface="+mn-lt"/>
              </a:rPr>
              <a:t>-initiated tree construction</a:t>
            </a:r>
          </a:p>
        </p:txBody>
      </p:sp>
      <p:sp>
        <p:nvSpPr>
          <p:cNvPr id="93" name="Freeform 92"/>
          <p:cNvSpPr/>
          <p:nvPr/>
        </p:nvSpPr>
        <p:spPr>
          <a:xfrm>
            <a:off x="2265363" y="2100263"/>
            <a:ext cx="1365250" cy="993775"/>
          </a:xfrm>
          <a:custGeom>
            <a:avLst/>
            <a:gdLst>
              <a:gd name="connsiteX0" fmla="*/ 1364974 w 1364974"/>
              <a:gd name="connsiteY0" fmla="*/ 556591 h 993913"/>
              <a:gd name="connsiteX1" fmla="*/ 596348 w 1364974"/>
              <a:gd name="connsiteY1" fmla="*/ 993913 h 993913"/>
              <a:gd name="connsiteX2" fmla="*/ 132521 w 1364974"/>
              <a:gd name="connsiteY2" fmla="*/ 927652 h 993913"/>
              <a:gd name="connsiteX3" fmla="*/ 0 w 1364974"/>
              <a:gd name="connsiteY3" fmla="*/ 0 h 993913"/>
              <a:gd name="connsiteX4" fmla="*/ 0 w 1364974"/>
              <a:gd name="connsiteY4" fmla="*/ 0 h 99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974" h="993913">
                <a:moveTo>
                  <a:pt x="1364974" y="556591"/>
                </a:moveTo>
                <a:lnTo>
                  <a:pt x="596348" y="993913"/>
                </a:lnTo>
                <a:lnTo>
                  <a:pt x="132521" y="927652"/>
                </a:lnTo>
                <a:lnTo>
                  <a:pt x="0" y="0"/>
                </a:lnTo>
                <a:lnTo>
                  <a:pt x="0" y="0"/>
                </a:lnTo>
              </a:path>
            </a:pathLst>
          </a:cu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4" name="Freeform 93"/>
          <p:cNvSpPr/>
          <p:nvPr/>
        </p:nvSpPr>
        <p:spPr>
          <a:xfrm>
            <a:off x="2173288" y="2112963"/>
            <a:ext cx="1338262" cy="2239962"/>
          </a:xfrm>
          <a:custGeom>
            <a:avLst/>
            <a:gdLst>
              <a:gd name="connsiteX0" fmla="*/ 0 w 1338469"/>
              <a:gd name="connsiteY0" fmla="*/ 0 h 2239617"/>
              <a:gd name="connsiteX1" fmla="*/ 185530 w 1338469"/>
              <a:gd name="connsiteY1" fmla="*/ 954156 h 2239617"/>
              <a:gd name="connsiteX2" fmla="*/ 1338469 w 1338469"/>
              <a:gd name="connsiteY2" fmla="*/ 2239617 h 2239617"/>
            </a:gdLst>
            <a:ahLst/>
            <a:cxnLst>
              <a:cxn ang="0">
                <a:pos x="connsiteX0" y="connsiteY0"/>
              </a:cxn>
              <a:cxn ang="0">
                <a:pos x="connsiteX1" y="connsiteY1"/>
              </a:cxn>
              <a:cxn ang="0">
                <a:pos x="connsiteX2" y="connsiteY2"/>
              </a:cxn>
            </a:cxnLst>
            <a:rect l="l" t="t" r="r" b="b"/>
            <a:pathLst>
              <a:path w="1338469" h="2239617">
                <a:moveTo>
                  <a:pt x="0" y="0"/>
                </a:moveTo>
                <a:lnTo>
                  <a:pt x="185530" y="954156"/>
                </a:lnTo>
                <a:lnTo>
                  <a:pt x="1338469" y="2239617"/>
                </a:lnTo>
              </a:path>
            </a:pathLst>
          </a:cu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5" name="Freeform 94"/>
          <p:cNvSpPr/>
          <p:nvPr/>
        </p:nvSpPr>
        <p:spPr>
          <a:xfrm>
            <a:off x="2120900" y="2127250"/>
            <a:ext cx="698500" cy="2520950"/>
          </a:xfrm>
          <a:custGeom>
            <a:avLst/>
            <a:gdLst>
              <a:gd name="connsiteX0" fmla="*/ 0 w 689113"/>
              <a:gd name="connsiteY0" fmla="*/ 0 h 2544417"/>
              <a:gd name="connsiteX1" fmla="*/ 159026 w 689113"/>
              <a:gd name="connsiteY1" fmla="*/ 954156 h 2544417"/>
              <a:gd name="connsiteX2" fmla="*/ 516835 w 689113"/>
              <a:gd name="connsiteY2" fmla="*/ 1603513 h 2544417"/>
              <a:gd name="connsiteX3" fmla="*/ 689113 w 689113"/>
              <a:gd name="connsiteY3" fmla="*/ 2544417 h 2544417"/>
            </a:gdLst>
            <a:ahLst/>
            <a:cxnLst>
              <a:cxn ang="0">
                <a:pos x="connsiteX0" y="connsiteY0"/>
              </a:cxn>
              <a:cxn ang="0">
                <a:pos x="connsiteX1" y="connsiteY1"/>
              </a:cxn>
              <a:cxn ang="0">
                <a:pos x="connsiteX2" y="connsiteY2"/>
              </a:cxn>
              <a:cxn ang="0">
                <a:pos x="connsiteX3" y="connsiteY3"/>
              </a:cxn>
            </a:cxnLst>
            <a:rect l="l" t="t" r="r" b="b"/>
            <a:pathLst>
              <a:path w="689113" h="2544417">
                <a:moveTo>
                  <a:pt x="0" y="0"/>
                </a:moveTo>
                <a:lnTo>
                  <a:pt x="159026" y="954156"/>
                </a:lnTo>
                <a:lnTo>
                  <a:pt x="516835" y="1603513"/>
                </a:lnTo>
                <a:lnTo>
                  <a:pt x="689113" y="2544417"/>
                </a:lnTo>
              </a:path>
            </a:pathLst>
          </a:cu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96" name="Picture 95" descr="dice.gif"/>
          <p:cNvPicPr>
            <a:picLocks noChangeAspect="1"/>
          </p:cNvPicPr>
          <p:nvPr/>
        </p:nvPicPr>
        <p:blipFill>
          <a:blip r:embed="rId6" cstate="print"/>
          <a:srcRect/>
          <a:stretch>
            <a:fillRect/>
          </a:stretch>
        </p:blipFill>
        <p:spPr bwMode="auto">
          <a:xfrm>
            <a:off x="4191000" y="2362200"/>
            <a:ext cx="542925" cy="404813"/>
          </a:xfrm>
          <a:prstGeom prst="rect">
            <a:avLst/>
          </a:prstGeom>
          <a:noFill/>
          <a:ln w="9525">
            <a:noFill/>
            <a:miter lim="800000"/>
            <a:headEnd/>
            <a:tailEnd/>
          </a:ln>
        </p:spPr>
      </p:pic>
      <p:pic>
        <p:nvPicPr>
          <p:cNvPr id="97" name="Picture 96" descr="dice.gif"/>
          <p:cNvPicPr>
            <a:picLocks noChangeAspect="1"/>
          </p:cNvPicPr>
          <p:nvPr/>
        </p:nvPicPr>
        <p:blipFill>
          <a:blip r:embed="rId6" cstate="print"/>
          <a:srcRect/>
          <a:stretch>
            <a:fillRect/>
          </a:stretch>
        </p:blipFill>
        <p:spPr bwMode="auto">
          <a:xfrm>
            <a:off x="304800" y="4343400"/>
            <a:ext cx="542925" cy="404813"/>
          </a:xfrm>
          <a:prstGeom prst="rect">
            <a:avLst/>
          </a:prstGeom>
          <a:noFill/>
          <a:ln w="9525">
            <a:noFill/>
            <a:miter lim="800000"/>
            <a:headEnd/>
            <a:tailEnd/>
          </a:ln>
        </p:spPr>
      </p:pic>
      <p:sp>
        <p:nvSpPr>
          <p:cNvPr id="101" name="Freeform 100"/>
          <p:cNvSpPr/>
          <p:nvPr/>
        </p:nvSpPr>
        <p:spPr>
          <a:xfrm>
            <a:off x="2716213" y="2173288"/>
            <a:ext cx="835025" cy="2106612"/>
          </a:xfrm>
          <a:custGeom>
            <a:avLst/>
            <a:gdLst>
              <a:gd name="connsiteX0" fmla="*/ 503582 w 834887"/>
              <a:gd name="connsiteY0" fmla="*/ 0 h 2107095"/>
              <a:gd name="connsiteX1" fmla="*/ 503582 w 834887"/>
              <a:gd name="connsiteY1" fmla="*/ 0 h 2107095"/>
              <a:gd name="connsiteX2" fmla="*/ 0 w 834887"/>
              <a:gd name="connsiteY2" fmla="*/ 808382 h 2107095"/>
              <a:gd name="connsiteX3" fmla="*/ 0 w 834887"/>
              <a:gd name="connsiteY3" fmla="*/ 1179443 h 2107095"/>
              <a:gd name="connsiteX4" fmla="*/ 834887 w 834887"/>
              <a:gd name="connsiteY4" fmla="*/ 2107095 h 2107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887" h="2107095">
                <a:moveTo>
                  <a:pt x="503582" y="0"/>
                </a:moveTo>
                <a:lnTo>
                  <a:pt x="503582" y="0"/>
                </a:lnTo>
                <a:lnTo>
                  <a:pt x="0" y="808382"/>
                </a:lnTo>
                <a:lnTo>
                  <a:pt x="0" y="1179443"/>
                </a:lnTo>
                <a:lnTo>
                  <a:pt x="834887" y="2107095"/>
                </a:lnTo>
              </a:path>
            </a:pathLst>
          </a:custGeom>
          <a:ln w="38100">
            <a:solidFill>
              <a:srgbClr val="00B050"/>
            </a:solidFill>
            <a:headEnd type="none" w="med" len="med"/>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92" name="Picture 91" descr="orb"/>
          <p:cNvPicPr>
            <a:picLocks noChangeAspect="1" noChangeArrowheads="1"/>
          </p:cNvPicPr>
          <p:nvPr/>
        </p:nvPicPr>
        <p:blipFill>
          <a:blip r:embed="rId5" cstate="print"/>
          <a:srcRect/>
          <a:stretch>
            <a:fillRect/>
          </a:stretch>
        </p:blipFill>
        <p:spPr bwMode="auto">
          <a:xfrm>
            <a:off x="609600" y="3810000"/>
            <a:ext cx="304800" cy="442006"/>
          </a:xfrm>
          <a:prstGeom prst="rect">
            <a:avLst/>
          </a:prstGeom>
          <a:noFill/>
          <a:effectLst>
            <a:glow rad="101600">
              <a:srgbClr val="00B050">
                <a:alpha val="40000"/>
              </a:srgbClr>
            </a:glow>
          </a:effectLst>
        </p:spPr>
      </p:pic>
      <p:pic>
        <p:nvPicPr>
          <p:cNvPr id="108" name="Picture 107" descr="sarge.gif"/>
          <p:cNvPicPr>
            <a:picLocks noChangeAspect="1"/>
          </p:cNvPicPr>
          <p:nvPr/>
        </p:nvPicPr>
        <p:blipFill>
          <a:blip r:embed="rId7" cstate="print"/>
          <a:stretch>
            <a:fillRect/>
          </a:stretch>
        </p:blipFill>
        <p:spPr>
          <a:xfrm>
            <a:off x="4114800" y="1524000"/>
            <a:ext cx="448678" cy="741874"/>
          </a:xfrm>
          <a:prstGeom prst="rect">
            <a:avLst/>
          </a:prstGeom>
          <a:effectLst>
            <a:glow rad="101600">
              <a:schemeClr val="accent2">
                <a:satMod val="175000"/>
                <a:alpha val="40000"/>
              </a:schemeClr>
            </a:glow>
          </a:effectLst>
        </p:spPr>
      </p:pic>
      <p:sp>
        <p:nvSpPr>
          <p:cNvPr id="98" name="Freeform 97"/>
          <p:cNvSpPr/>
          <p:nvPr/>
        </p:nvSpPr>
        <p:spPr>
          <a:xfrm>
            <a:off x="1298575" y="2146300"/>
            <a:ext cx="1816100" cy="1803400"/>
          </a:xfrm>
          <a:custGeom>
            <a:avLst/>
            <a:gdLst>
              <a:gd name="connsiteX0" fmla="*/ 0 w 1815548"/>
              <a:gd name="connsiteY0" fmla="*/ 1802296 h 1802296"/>
              <a:gd name="connsiteX1" fmla="*/ 556591 w 1815548"/>
              <a:gd name="connsiteY1" fmla="*/ 1457739 h 1802296"/>
              <a:gd name="connsiteX2" fmla="*/ 1351722 w 1815548"/>
              <a:gd name="connsiteY2" fmla="*/ 768626 h 1802296"/>
              <a:gd name="connsiteX3" fmla="*/ 1815548 w 1815548"/>
              <a:gd name="connsiteY3" fmla="*/ 0 h 1802296"/>
            </a:gdLst>
            <a:ahLst/>
            <a:cxnLst>
              <a:cxn ang="0">
                <a:pos x="connsiteX0" y="connsiteY0"/>
              </a:cxn>
              <a:cxn ang="0">
                <a:pos x="connsiteX1" y="connsiteY1"/>
              </a:cxn>
              <a:cxn ang="0">
                <a:pos x="connsiteX2" y="connsiteY2"/>
              </a:cxn>
              <a:cxn ang="0">
                <a:pos x="connsiteX3" y="connsiteY3"/>
              </a:cxn>
            </a:cxnLst>
            <a:rect l="l" t="t" r="r" b="b"/>
            <a:pathLst>
              <a:path w="1815548" h="1802296">
                <a:moveTo>
                  <a:pt x="0" y="1802296"/>
                </a:moveTo>
                <a:lnTo>
                  <a:pt x="556591" y="1457739"/>
                </a:lnTo>
                <a:lnTo>
                  <a:pt x="1351722" y="768626"/>
                </a:lnTo>
                <a:lnTo>
                  <a:pt x="1815548" y="0"/>
                </a:lnTo>
              </a:path>
            </a:pathLst>
          </a:custGeom>
          <a:ln w="38100">
            <a:solidFill>
              <a:srgbClr val="00B050"/>
            </a:solidFill>
            <a:headEnd type="none" w="med" len="med"/>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5" name="TextBox 114"/>
          <p:cNvSpPr txBox="1"/>
          <p:nvPr/>
        </p:nvSpPr>
        <p:spPr>
          <a:xfrm>
            <a:off x="3505200" y="3276600"/>
            <a:ext cx="1062038" cy="369888"/>
          </a:xfrm>
          <a:prstGeom prst="rect">
            <a:avLst/>
          </a:prstGeom>
          <a:noFill/>
        </p:spPr>
        <p:txBody>
          <a:bodyPr wrap="none">
            <a:spAutoFit/>
          </a:bodyPr>
          <a:lstStyle/>
          <a:p>
            <a:pPr fontAlgn="auto">
              <a:spcBef>
                <a:spcPts val="0"/>
              </a:spcBef>
              <a:spcAft>
                <a:spcPts val="0"/>
              </a:spcAft>
              <a:defRPr/>
            </a:pPr>
            <a:r>
              <a:rPr lang="en-US" dirty="0">
                <a:solidFill>
                  <a:schemeClr val="tx1">
                    <a:lumMod val="95000"/>
                    <a:lumOff val="5000"/>
                  </a:schemeClr>
                </a:solidFill>
                <a:latin typeface="+mn-lt"/>
              </a:rPr>
              <a:t>Frame #1</a:t>
            </a:r>
          </a:p>
        </p:txBody>
      </p:sp>
      <p:sp>
        <p:nvSpPr>
          <p:cNvPr id="117" name="Content Placeholder 2"/>
          <p:cNvSpPr txBox="1">
            <a:spLocks/>
          </p:cNvSpPr>
          <p:nvPr/>
        </p:nvSpPr>
        <p:spPr>
          <a:xfrm>
            <a:off x="4724400" y="1295400"/>
            <a:ext cx="4267200" cy="4525963"/>
          </a:xfrm>
          <a:prstGeom prst="rect">
            <a:avLst/>
          </a:prstGeom>
        </p:spPr>
        <p:txBody>
          <a:bodyPr>
            <a:normAutofit lnSpcReduction="10000"/>
          </a:bodyPr>
          <a:lstStyle/>
          <a:p>
            <a:pPr marL="344488" indent="-344488" fontAlgn="auto">
              <a:spcBef>
                <a:spcPct val="20000"/>
              </a:spcBef>
              <a:spcAft>
                <a:spcPts val="0"/>
              </a:spcAft>
              <a:buFont typeface="+mj-lt"/>
              <a:buAutoNum type="arabicPeriod"/>
              <a:defRPr/>
            </a:pPr>
            <a:r>
              <a:rPr lang="en-US" sz="2400" dirty="0">
                <a:latin typeface="+mn-lt"/>
              </a:rPr>
              <a:t>Well connected peers join </a:t>
            </a:r>
            <a:r>
              <a:rPr lang="en-US" sz="2400" i="1" dirty="0">
                <a:latin typeface="+mn-lt"/>
              </a:rPr>
              <a:t>forwarding p</a:t>
            </a:r>
            <a:r>
              <a:rPr lang="en-US" sz="2400" i="1" dirty="0" err="1">
                <a:latin typeface="+mn-lt"/>
              </a:rPr>
              <a:t>ool</a:t>
            </a:r>
            <a:endParaRPr lang="en-US" sz="2400" i="1" dirty="0">
              <a:latin typeface="+mn-lt"/>
            </a:endParaRPr>
          </a:p>
          <a:p>
            <a:pPr marL="396875" lvl="1" indent="-225425" fontAlgn="auto">
              <a:spcBef>
                <a:spcPct val="20000"/>
              </a:spcBef>
              <a:spcAft>
                <a:spcPts val="0"/>
              </a:spcAft>
              <a:buFont typeface="Wingdings" pitchFamily="2" charset="2"/>
              <a:buChar char="§"/>
              <a:defRPr/>
            </a:pPr>
            <a:r>
              <a:rPr lang="en-US" sz="2000" dirty="0">
                <a:solidFill>
                  <a:schemeClr val="tx1">
                    <a:lumMod val="65000"/>
                    <a:lumOff val="35000"/>
                  </a:schemeClr>
                </a:solidFill>
                <a:latin typeface="+mn-lt"/>
              </a:rPr>
              <a:t>Based on relative bandwidth and latency thresholds</a:t>
            </a:r>
          </a:p>
          <a:p>
            <a:pPr marL="344488" indent="-344488" fontAlgn="auto">
              <a:spcBef>
                <a:spcPct val="20000"/>
              </a:spcBef>
              <a:spcAft>
                <a:spcPts val="0"/>
              </a:spcAft>
              <a:buFont typeface="+mj-lt"/>
              <a:buAutoNum type="arabicPeriod"/>
              <a:defRPr/>
            </a:pPr>
            <a:r>
              <a:rPr lang="en-US" sz="2400" dirty="0">
                <a:latin typeface="+mn-lt"/>
              </a:rPr>
              <a:t>These nodes advertise their forwarding capacity</a:t>
            </a:r>
          </a:p>
          <a:p>
            <a:pPr marL="396875" lvl="1" indent="-225425" fontAlgn="auto">
              <a:spcBef>
                <a:spcPct val="20000"/>
              </a:spcBef>
              <a:spcAft>
                <a:spcPts val="0"/>
              </a:spcAft>
              <a:buFont typeface="Wingdings" pitchFamily="2" charset="2"/>
              <a:buChar char="§"/>
              <a:defRPr/>
            </a:pPr>
            <a:r>
              <a:rPr lang="en-US" sz="2000" dirty="0">
                <a:solidFill>
                  <a:schemeClr val="tx1">
                    <a:lumMod val="65000"/>
                    <a:lumOff val="35000"/>
                  </a:schemeClr>
                </a:solidFill>
                <a:latin typeface="+mn-lt"/>
              </a:rPr>
              <a:t>Piggy-backed on low freq. updates</a:t>
            </a:r>
          </a:p>
          <a:p>
            <a:pPr marL="344488" indent="-344488" fontAlgn="auto">
              <a:spcBef>
                <a:spcPct val="20000"/>
              </a:spcBef>
              <a:spcAft>
                <a:spcPts val="0"/>
              </a:spcAft>
              <a:buFont typeface="+mj-lt"/>
              <a:buAutoNum type="arabicPeriod"/>
              <a:defRPr/>
            </a:pPr>
            <a:r>
              <a:rPr lang="en-US" sz="2400" dirty="0">
                <a:latin typeface="+mn-lt"/>
              </a:rPr>
              <a:t>Sources randomly pick enough forwarders to satisfy needs each frame</a:t>
            </a:r>
          </a:p>
          <a:p>
            <a:pPr marL="396875" lvl="1" indent="-225425" fontAlgn="auto">
              <a:spcBef>
                <a:spcPct val="20000"/>
              </a:spcBef>
              <a:spcAft>
                <a:spcPts val="0"/>
              </a:spcAft>
              <a:buFont typeface="Wingdings" pitchFamily="2" charset="2"/>
              <a:buChar char="§"/>
              <a:defRPr/>
            </a:pPr>
            <a:r>
              <a:rPr lang="en-US" sz="2000" dirty="0">
                <a:solidFill>
                  <a:schemeClr val="tx1">
                    <a:lumMod val="65000"/>
                    <a:lumOff val="35000"/>
                  </a:schemeClr>
                </a:solidFill>
                <a:latin typeface="+mn-lt"/>
              </a:rPr>
              <a:t>Avoids need for coordination</a:t>
            </a:r>
          </a:p>
          <a:p>
            <a:pPr marL="396875" lvl="1" indent="-225425" fontAlgn="auto">
              <a:spcBef>
                <a:spcPct val="20000"/>
              </a:spcBef>
              <a:spcAft>
                <a:spcPts val="0"/>
              </a:spcAft>
              <a:buFont typeface="Wingdings" pitchFamily="2" charset="2"/>
              <a:buChar char="§"/>
              <a:defRPr/>
            </a:pPr>
            <a:r>
              <a:rPr lang="en-US" sz="2000" dirty="0">
                <a:solidFill>
                  <a:schemeClr val="tx1">
                    <a:lumMod val="65000"/>
                    <a:lumOff val="35000"/>
                  </a:schemeClr>
                </a:solidFill>
                <a:latin typeface="+mn-lt"/>
              </a:rPr>
              <a:t>Fixed tree depth to bound delay</a:t>
            </a:r>
          </a:p>
        </p:txBody>
      </p:sp>
      <p:sp>
        <p:nvSpPr>
          <p:cNvPr id="120" name="Footer Placeholder 119"/>
          <p:cNvSpPr>
            <a:spLocks noGrp="1"/>
          </p:cNvSpPr>
          <p:nvPr>
            <p:ph type="ftr" sz="quarter" idx="10"/>
          </p:nvPr>
        </p:nvSpPr>
        <p:spPr/>
        <p:txBody>
          <a:bodyPr/>
          <a:lstStyle/>
          <a:p>
            <a:pPr>
              <a:defRPr/>
            </a:pPr>
            <a:r>
              <a:rPr lang="en-US"/>
              <a:t>Donnybrook | Jeffrey Pang (CMU) | SIGCOMM 2008</a:t>
            </a:r>
            <a:endParaRPr lang="en-US" dirty="0"/>
          </a:p>
        </p:txBody>
      </p:sp>
      <p:sp>
        <p:nvSpPr>
          <p:cNvPr id="91" name="Slide Number Placeholder 90"/>
          <p:cNvSpPr>
            <a:spLocks noGrp="1"/>
          </p:cNvSpPr>
          <p:nvPr>
            <p:ph type="sldNum" sz="quarter" idx="11"/>
          </p:nvPr>
        </p:nvSpPr>
        <p:spPr/>
        <p:txBody>
          <a:bodyPr/>
          <a:lstStyle/>
          <a:p>
            <a:pPr>
              <a:defRPr/>
            </a:pPr>
            <a:fld id="{88810704-1190-44A2-B532-13F0A9435BCC}" type="slidenum">
              <a:rPr lang="en-US"/>
              <a:pPr>
                <a:defRPr/>
              </a:pPr>
              <a:t>27</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1+#ppt_w/2"/>
                                          </p:val>
                                        </p:tav>
                                        <p:tav tm="100000">
                                          <p:val>
                                            <p:strVal val="#ppt_x"/>
                                          </p:val>
                                        </p:tav>
                                      </p:tavLst>
                                    </p:anim>
                                    <p:anim calcmode="lin" valueType="num">
                                      <p:cBhvr additive="base">
                                        <p:cTn id="8" dur="500" fill="hold"/>
                                        <p:tgtEl>
                                          <p:spTgt spid="11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par>
                          <p:cTn id="19" fill="hold">
                            <p:stCondLst>
                              <p:cond delay="0"/>
                            </p:stCondLst>
                            <p:childTnLst>
                              <p:par>
                                <p:cTn id="20" presetID="26" presetClass="emph" presetSubtype="0" fill="hold" nodeType="afterEffect">
                                  <p:stCondLst>
                                    <p:cond delay="0"/>
                                  </p:stCondLst>
                                  <p:childTnLst>
                                    <p:animEffect transition="out" filter="fade">
                                      <p:cBhvr>
                                        <p:cTn id="21" dur="1000" tmFilter="0, 0; .2, .5; .8, .5; 1, 0"/>
                                        <p:tgtEl>
                                          <p:spTgt spid="108"/>
                                        </p:tgtEl>
                                      </p:cBhvr>
                                    </p:animEffect>
                                    <p:animScale>
                                      <p:cBhvr>
                                        <p:cTn id="22" dur="500" autoRev="1" fill="hold"/>
                                        <p:tgtEl>
                                          <p:spTgt spid="108"/>
                                        </p:tgtEl>
                                      </p:cBhvr>
                                      <p:by x="105000" y="105000"/>
                                    </p:animScale>
                                  </p:childTnLst>
                                </p:cTn>
                              </p:par>
                              <p:par>
                                <p:cTn id="23" presetID="32" presetClass="emph" presetSubtype="0" fill="hold" nodeType="withEffect">
                                  <p:stCondLst>
                                    <p:cond delay="0"/>
                                  </p:stCondLst>
                                  <p:childTnLst>
                                    <p:animClr clrSpc="rgb" dir="cw">
                                      <p:cBhvr override="childStyle">
                                        <p:cTn id="24" dur="100" fill="hold"/>
                                        <p:tgtEl>
                                          <p:spTgt spid="96"/>
                                        </p:tgtEl>
                                        <p:attrNameLst>
                                          <p:attrName>style.color</p:attrName>
                                        </p:attrNameLst>
                                      </p:cBhvr>
                                      <p:to>
                                        <a:schemeClr val="accent2"/>
                                      </p:to>
                                    </p:animClr>
                                    <p:animClr clrSpc="rgb" dir="cw">
                                      <p:cBhvr>
                                        <p:cTn id="25" dur="100" fill="hold"/>
                                        <p:tgtEl>
                                          <p:spTgt spid="96"/>
                                        </p:tgtEl>
                                        <p:attrNameLst>
                                          <p:attrName>fillcolor</p:attrName>
                                        </p:attrNameLst>
                                      </p:cBhvr>
                                      <p:to>
                                        <a:schemeClr val="accent2"/>
                                      </p:to>
                                    </p:animClr>
                                    <p:set>
                                      <p:cBhvr>
                                        <p:cTn id="26" dur="100" fill="hold"/>
                                        <p:tgtEl>
                                          <p:spTgt spid="96"/>
                                        </p:tgtEl>
                                        <p:attrNameLst>
                                          <p:attrName>fill.type</p:attrName>
                                        </p:attrNameLst>
                                      </p:cBhvr>
                                      <p:to>
                                        <p:strVal val="solid"/>
                                      </p:to>
                                    </p:set>
                                    <p:set>
                                      <p:cBhvr>
                                        <p:cTn id="27" dur="100" fill="hold"/>
                                        <p:tgtEl>
                                          <p:spTgt spid="96"/>
                                        </p:tgtEl>
                                        <p:attrNameLst>
                                          <p:attrName>fill.on</p:attrName>
                                        </p:attrNameLst>
                                      </p:cBhvr>
                                      <p:to>
                                        <p:strVal val="true"/>
                                      </p:to>
                                    </p:set>
                                    <p:animRot by="120000">
                                      <p:cBhvr>
                                        <p:cTn id="28" dur="100" fill="hold">
                                          <p:stCondLst>
                                            <p:cond delay="0"/>
                                          </p:stCondLst>
                                        </p:cTn>
                                        <p:tgtEl>
                                          <p:spTgt spid="96"/>
                                        </p:tgtEl>
                                        <p:attrNameLst>
                                          <p:attrName>r</p:attrName>
                                        </p:attrNameLst>
                                      </p:cBhvr>
                                    </p:animRot>
                                    <p:animRot by="-240000">
                                      <p:cBhvr>
                                        <p:cTn id="29" dur="200" fill="hold">
                                          <p:stCondLst>
                                            <p:cond delay="200"/>
                                          </p:stCondLst>
                                        </p:cTn>
                                        <p:tgtEl>
                                          <p:spTgt spid="96"/>
                                        </p:tgtEl>
                                        <p:attrNameLst>
                                          <p:attrName>r</p:attrName>
                                        </p:attrNameLst>
                                      </p:cBhvr>
                                    </p:animRot>
                                    <p:animRot by="240000">
                                      <p:cBhvr>
                                        <p:cTn id="30" dur="200" fill="hold">
                                          <p:stCondLst>
                                            <p:cond delay="400"/>
                                          </p:stCondLst>
                                        </p:cTn>
                                        <p:tgtEl>
                                          <p:spTgt spid="96"/>
                                        </p:tgtEl>
                                        <p:attrNameLst>
                                          <p:attrName>r</p:attrName>
                                        </p:attrNameLst>
                                      </p:cBhvr>
                                    </p:animRot>
                                    <p:animRot by="-240000">
                                      <p:cBhvr>
                                        <p:cTn id="31" dur="200" fill="hold">
                                          <p:stCondLst>
                                            <p:cond delay="600"/>
                                          </p:stCondLst>
                                        </p:cTn>
                                        <p:tgtEl>
                                          <p:spTgt spid="96"/>
                                        </p:tgtEl>
                                        <p:attrNameLst>
                                          <p:attrName>r</p:attrName>
                                        </p:attrNameLst>
                                      </p:cBhvr>
                                    </p:animRot>
                                    <p:animRot by="120000">
                                      <p:cBhvr>
                                        <p:cTn id="32" dur="200" fill="hold">
                                          <p:stCondLst>
                                            <p:cond delay="800"/>
                                          </p:stCondLst>
                                        </p:cTn>
                                        <p:tgtEl>
                                          <p:spTgt spid="96"/>
                                        </p:tgtEl>
                                        <p:attrNameLst>
                                          <p:attrName>r</p:attrName>
                                        </p:attrNameLst>
                                      </p:cBhvr>
                                    </p:animRo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right)">
                                      <p:cBhvr>
                                        <p:cTn id="36" dur="1000"/>
                                        <p:tgtEl>
                                          <p:spTgt spid="93"/>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wipe(up)">
                                      <p:cBhvr>
                                        <p:cTn id="40" dur="1000"/>
                                        <p:tgtEl>
                                          <p:spTgt spid="9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wipe(up)">
                                      <p:cBhvr>
                                        <p:cTn id="43" dur="1000"/>
                                        <p:tgtEl>
                                          <p:spTgt spid="95"/>
                                        </p:tgtEl>
                                      </p:cBhvr>
                                    </p:animEffect>
                                  </p:childTnLst>
                                </p:cTn>
                              </p:par>
                            </p:childTnLst>
                          </p:cTn>
                        </p:par>
                        <p:par>
                          <p:cTn id="44" fill="hold">
                            <p:stCondLst>
                              <p:cond delay="3000"/>
                            </p:stCondLst>
                            <p:childTnLst>
                              <p:par>
                                <p:cTn id="45" presetID="26" presetClass="emph" presetSubtype="0" fill="hold" nodeType="afterEffect">
                                  <p:stCondLst>
                                    <p:cond delay="0"/>
                                  </p:stCondLst>
                                  <p:childTnLst>
                                    <p:animEffect transition="out" filter="fade">
                                      <p:cBhvr>
                                        <p:cTn id="46" dur="1000" tmFilter="0, 0; .2, .5; .8, .5; 1, 0"/>
                                        <p:tgtEl>
                                          <p:spTgt spid="92"/>
                                        </p:tgtEl>
                                      </p:cBhvr>
                                    </p:animEffect>
                                    <p:animScale>
                                      <p:cBhvr>
                                        <p:cTn id="47" dur="500" autoRev="1" fill="hold"/>
                                        <p:tgtEl>
                                          <p:spTgt spid="92"/>
                                        </p:tgtEl>
                                      </p:cBhvr>
                                      <p:by x="105000" y="105000"/>
                                    </p:animScale>
                                  </p:childTnLst>
                                </p:cTn>
                              </p:par>
                              <p:par>
                                <p:cTn id="48" presetID="1" presetClass="entr" presetSubtype="0" fill="hold" nodeType="withEffect">
                                  <p:stCondLst>
                                    <p:cond delay="0"/>
                                  </p:stCondLst>
                                  <p:childTnLst>
                                    <p:set>
                                      <p:cBhvr>
                                        <p:cTn id="49" dur="1" fill="hold">
                                          <p:stCondLst>
                                            <p:cond delay="0"/>
                                          </p:stCondLst>
                                        </p:cTn>
                                        <p:tgtEl>
                                          <p:spTgt spid="97"/>
                                        </p:tgtEl>
                                        <p:attrNameLst>
                                          <p:attrName>style.visibility</p:attrName>
                                        </p:attrNameLst>
                                      </p:cBhvr>
                                      <p:to>
                                        <p:strVal val="visible"/>
                                      </p:to>
                                    </p:set>
                                  </p:childTnLst>
                                </p:cTn>
                              </p:par>
                              <p:par>
                                <p:cTn id="50" presetID="32" presetClass="emph" presetSubtype="0" fill="hold" nodeType="withEffect">
                                  <p:stCondLst>
                                    <p:cond delay="0"/>
                                  </p:stCondLst>
                                  <p:childTnLst>
                                    <p:animClr clrSpc="rgb" dir="cw">
                                      <p:cBhvr override="childStyle">
                                        <p:cTn id="51" dur="100" fill="hold"/>
                                        <p:tgtEl>
                                          <p:spTgt spid="97"/>
                                        </p:tgtEl>
                                        <p:attrNameLst>
                                          <p:attrName>style.color</p:attrName>
                                        </p:attrNameLst>
                                      </p:cBhvr>
                                      <p:to>
                                        <a:schemeClr val="bg1"/>
                                      </p:to>
                                    </p:animClr>
                                    <p:animClr clrSpc="rgb" dir="cw">
                                      <p:cBhvr>
                                        <p:cTn id="52" dur="100" fill="hold"/>
                                        <p:tgtEl>
                                          <p:spTgt spid="97"/>
                                        </p:tgtEl>
                                        <p:attrNameLst>
                                          <p:attrName>fillcolor</p:attrName>
                                        </p:attrNameLst>
                                      </p:cBhvr>
                                      <p:to>
                                        <a:schemeClr val="bg1"/>
                                      </p:to>
                                    </p:animClr>
                                    <p:set>
                                      <p:cBhvr>
                                        <p:cTn id="53" dur="100" fill="hold"/>
                                        <p:tgtEl>
                                          <p:spTgt spid="97"/>
                                        </p:tgtEl>
                                        <p:attrNameLst>
                                          <p:attrName>fill.type</p:attrName>
                                        </p:attrNameLst>
                                      </p:cBhvr>
                                      <p:to>
                                        <p:strVal val="solid"/>
                                      </p:to>
                                    </p:set>
                                    <p:set>
                                      <p:cBhvr>
                                        <p:cTn id="54" dur="100" fill="hold"/>
                                        <p:tgtEl>
                                          <p:spTgt spid="97"/>
                                        </p:tgtEl>
                                        <p:attrNameLst>
                                          <p:attrName>fill.on</p:attrName>
                                        </p:attrNameLst>
                                      </p:cBhvr>
                                      <p:to>
                                        <p:strVal val="true"/>
                                      </p:to>
                                    </p:set>
                                    <p:animRot by="120000">
                                      <p:cBhvr>
                                        <p:cTn id="55" dur="100" fill="hold">
                                          <p:stCondLst>
                                            <p:cond delay="0"/>
                                          </p:stCondLst>
                                        </p:cTn>
                                        <p:tgtEl>
                                          <p:spTgt spid="97"/>
                                        </p:tgtEl>
                                        <p:attrNameLst>
                                          <p:attrName>r</p:attrName>
                                        </p:attrNameLst>
                                      </p:cBhvr>
                                    </p:animRot>
                                    <p:animRot by="-240000">
                                      <p:cBhvr>
                                        <p:cTn id="56" dur="200" fill="hold">
                                          <p:stCondLst>
                                            <p:cond delay="200"/>
                                          </p:stCondLst>
                                        </p:cTn>
                                        <p:tgtEl>
                                          <p:spTgt spid="97"/>
                                        </p:tgtEl>
                                        <p:attrNameLst>
                                          <p:attrName>r</p:attrName>
                                        </p:attrNameLst>
                                      </p:cBhvr>
                                    </p:animRot>
                                    <p:animRot by="240000">
                                      <p:cBhvr>
                                        <p:cTn id="57" dur="200" fill="hold">
                                          <p:stCondLst>
                                            <p:cond delay="400"/>
                                          </p:stCondLst>
                                        </p:cTn>
                                        <p:tgtEl>
                                          <p:spTgt spid="97"/>
                                        </p:tgtEl>
                                        <p:attrNameLst>
                                          <p:attrName>r</p:attrName>
                                        </p:attrNameLst>
                                      </p:cBhvr>
                                    </p:animRot>
                                    <p:animRot by="-240000">
                                      <p:cBhvr>
                                        <p:cTn id="58" dur="200" fill="hold">
                                          <p:stCondLst>
                                            <p:cond delay="600"/>
                                          </p:stCondLst>
                                        </p:cTn>
                                        <p:tgtEl>
                                          <p:spTgt spid="97"/>
                                        </p:tgtEl>
                                        <p:attrNameLst>
                                          <p:attrName>r</p:attrName>
                                        </p:attrNameLst>
                                      </p:cBhvr>
                                    </p:animRot>
                                    <p:animRot by="120000">
                                      <p:cBhvr>
                                        <p:cTn id="59" dur="200" fill="hold">
                                          <p:stCondLst>
                                            <p:cond delay="800"/>
                                          </p:stCondLst>
                                        </p:cTn>
                                        <p:tgtEl>
                                          <p:spTgt spid="97"/>
                                        </p:tgtEl>
                                        <p:attrNameLst>
                                          <p:attrName>r</p:attrName>
                                        </p:attrNameLst>
                                      </p:cBhvr>
                                    </p:animRo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wipe(left)">
                                      <p:cBhvr>
                                        <p:cTn id="63" dur="1000"/>
                                        <p:tgtEl>
                                          <p:spTgt spid="98"/>
                                        </p:tgtEl>
                                      </p:cBhvr>
                                    </p:animEffect>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wipe(up)">
                                      <p:cBhvr>
                                        <p:cTn id="6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101" grpId="0" animBg="1"/>
      <p:bldP spid="98" grpId="0" animBg="1"/>
      <p:bldP spid="115" grpId="0"/>
      <p:bldP spid="1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1" name="Group 89"/>
          <p:cNvGrpSpPr>
            <a:grpSpLocks/>
          </p:cNvGrpSpPr>
          <p:nvPr/>
        </p:nvGrpSpPr>
        <p:grpSpPr bwMode="auto">
          <a:xfrm>
            <a:off x="685800" y="1219200"/>
            <a:ext cx="2895600" cy="1295400"/>
            <a:chOff x="685800" y="1219200"/>
            <a:chExt cx="2895600" cy="1295400"/>
          </a:xfrm>
        </p:grpSpPr>
        <p:sp>
          <p:nvSpPr>
            <p:cNvPr id="87" name="Oval 86"/>
            <p:cNvSpPr/>
            <p:nvPr/>
          </p:nvSpPr>
          <p:spPr>
            <a:xfrm>
              <a:off x="685800" y="1600200"/>
              <a:ext cx="2895600" cy="9144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TextBox 87"/>
            <p:cNvSpPr txBox="1"/>
            <p:nvPr/>
          </p:nvSpPr>
          <p:spPr>
            <a:xfrm>
              <a:off x="1143000" y="1219200"/>
              <a:ext cx="1878013" cy="400050"/>
            </a:xfrm>
            <a:prstGeom prst="rect">
              <a:avLst/>
            </a:prstGeom>
            <a:noFill/>
          </p:spPr>
          <p:txBody>
            <a:bodyPr wrap="none">
              <a:spAutoFit/>
            </a:bodyPr>
            <a:lstStyle/>
            <a:p>
              <a:pPr fontAlgn="auto">
                <a:spcBef>
                  <a:spcPts val="0"/>
                </a:spcBef>
                <a:spcAft>
                  <a:spcPts val="0"/>
                </a:spcAft>
                <a:defRPr/>
              </a:pPr>
              <a:r>
                <a:rPr lang="en-US" sz="2000" dirty="0">
                  <a:solidFill>
                    <a:schemeClr val="accent4">
                      <a:lumMod val="75000"/>
                    </a:schemeClr>
                  </a:solidFill>
                  <a:latin typeface="+mn-lt"/>
                </a:rPr>
                <a:t>Forwarding Pool</a:t>
              </a:r>
            </a:p>
          </p:txBody>
        </p:sp>
      </p:grpSp>
      <p:sp>
        <p:nvSpPr>
          <p:cNvPr id="66562" name="Title 1"/>
          <p:cNvSpPr>
            <a:spLocks noGrp="1"/>
          </p:cNvSpPr>
          <p:nvPr>
            <p:ph type="title"/>
          </p:nvPr>
        </p:nvSpPr>
        <p:spPr/>
        <p:txBody>
          <a:bodyPr/>
          <a:lstStyle/>
          <a:p>
            <a:pPr eaLnBrk="1" hangingPunct="1"/>
            <a:r>
              <a:rPr lang="en-US" smtClean="0"/>
              <a:t>Donnybrook: Update Dissemination</a:t>
            </a:r>
          </a:p>
        </p:txBody>
      </p:sp>
      <p:grpSp>
        <p:nvGrpSpPr>
          <p:cNvPr id="66563" name="Group 46"/>
          <p:cNvGrpSpPr>
            <a:grpSpLocks/>
          </p:cNvGrpSpPr>
          <p:nvPr/>
        </p:nvGrpSpPr>
        <p:grpSpPr bwMode="auto">
          <a:xfrm>
            <a:off x="457200" y="1600200"/>
            <a:ext cx="3962400" cy="3573463"/>
            <a:chOff x="457200" y="1600200"/>
            <a:chExt cx="3962400" cy="3572986"/>
          </a:xfrm>
        </p:grpSpPr>
        <p:grpSp>
          <p:nvGrpSpPr>
            <p:cNvPr id="66584" name="Group 64"/>
            <p:cNvGrpSpPr>
              <a:grpSpLocks/>
            </p:cNvGrpSpPr>
            <p:nvPr/>
          </p:nvGrpSpPr>
          <p:grpSpPr bwMode="auto">
            <a:xfrm>
              <a:off x="838200" y="1600200"/>
              <a:ext cx="3581400" cy="3572986"/>
              <a:chOff x="1371600" y="2057400"/>
              <a:chExt cx="3581400" cy="3572986"/>
            </a:xfrm>
          </p:grpSpPr>
          <p:sp>
            <p:nvSpPr>
              <p:cNvPr id="59" name="Line 6"/>
              <p:cNvSpPr>
                <a:spLocks noChangeShapeType="1"/>
              </p:cNvSpPr>
              <p:nvPr/>
            </p:nvSpPr>
            <p:spPr bwMode="auto">
              <a:xfrm>
                <a:off x="2743200" y="2590729"/>
                <a:ext cx="152400" cy="914278"/>
              </a:xfrm>
              <a:prstGeom prst="line">
                <a:avLst/>
              </a:prstGeom>
              <a:noFill/>
              <a:ln w="7620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60" name="Line 9"/>
              <p:cNvSpPr>
                <a:spLocks noChangeShapeType="1"/>
              </p:cNvSpPr>
              <p:nvPr/>
            </p:nvSpPr>
            <p:spPr bwMode="auto">
              <a:xfrm flipH="1">
                <a:off x="3124200" y="3124058"/>
                <a:ext cx="990600" cy="609519"/>
              </a:xfrm>
              <a:prstGeom prst="line">
                <a:avLst/>
              </a:prstGeom>
              <a:noFill/>
              <a:ln w="1270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61" name="Line 17"/>
              <p:cNvSpPr>
                <a:spLocks noChangeShapeType="1"/>
              </p:cNvSpPr>
              <p:nvPr/>
            </p:nvSpPr>
            <p:spPr bwMode="auto">
              <a:xfrm flipV="1">
                <a:off x="2133600" y="4114525"/>
                <a:ext cx="609600" cy="838088"/>
              </a:xfrm>
              <a:prstGeom prst="line">
                <a:avLst/>
              </a:prstGeom>
              <a:noFill/>
              <a:ln w="63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62" name="Line 21"/>
              <p:cNvSpPr>
                <a:spLocks noChangeShapeType="1"/>
              </p:cNvSpPr>
              <p:nvPr/>
            </p:nvSpPr>
            <p:spPr bwMode="auto">
              <a:xfrm>
                <a:off x="1752600" y="3809766"/>
                <a:ext cx="533400" cy="0"/>
              </a:xfrm>
              <a:prstGeom prst="line">
                <a:avLst/>
              </a:prstGeom>
              <a:noFill/>
              <a:ln w="952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pic>
            <p:nvPicPr>
              <p:cNvPr id="66597" name="Picture 62" descr="xbox1.png"/>
              <p:cNvPicPr>
                <a:picLocks noChangeAspect="1"/>
              </p:cNvPicPr>
              <p:nvPr/>
            </p:nvPicPr>
            <p:blipFill>
              <a:blip r:embed="rId3" cstate="print"/>
              <a:srcRect/>
              <a:stretch>
                <a:fillRect/>
              </a:stretch>
            </p:blipFill>
            <p:spPr bwMode="auto">
              <a:xfrm>
                <a:off x="1371600" y="3581400"/>
                <a:ext cx="304800" cy="448786"/>
              </a:xfrm>
              <a:prstGeom prst="rect">
                <a:avLst/>
              </a:prstGeom>
              <a:noFill/>
              <a:ln w="9525">
                <a:noFill/>
                <a:miter lim="800000"/>
                <a:headEnd/>
                <a:tailEnd/>
              </a:ln>
            </p:spPr>
          </p:pic>
          <p:pic>
            <p:nvPicPr>
              <p:cNvPr id="66598" name="Picture 64" descr="xbox1.png"/>
              <p:cNvPicPr>
                <a:picLocks noChangeAspect="1"/>
              </p:cNvPicPr>
              <p:nvPr/>
            </p:nvPicPr>
            <p:blipFill>
              <a:blip r:embed="rId3" cstate="print"/>
              <a:srcRect/>
              <a:stretch>
                <a:fillRect/>
              </a:stretch>
            </p:blipFill>
            <p:spPr bwMode="auto">
              <a:xfrm>
                <a:off x="1828800" y="4800600"/>
                <a:ext cx="304800" cy="448786"/>
              </a:xfrm>
              <a:prstGeom prst="rect">
                <a:avLst/>
              </a:prstGeom>
              <a:noFill/>
              <a:ln w="9525">
                <a:noFill/>
                <a:miter lim="800000"/>
                <a:headEnd/>
                <a:tailEnd/>
              </a:ln>
            </p:spPr>
          </p:pic>
          <p:pic>
            <p:nvPicPr>
              <p:cNvPr id="66" name="Picture 65" descr="xbox1.png"/>
              <p:cNvPicPr>
                <a:picLocks noChangeAspect="1"/>
              </p:cNvPicPr>
              <p:nvPr/>
            </p:nvPicPr>
            <p:blipFill>
              <a:blip r:embed="rId3" cstate="print"/>
              <a:stretch>
                <a:fillRect/>
              </a:stretch>
            </p:blipFill>
            <p:spPr>
              <a:xfrm>
                <a:off x="2743200" y="2057400"/>
                <a:ext cx="304800" cy="449203"/>
              </a:xfrm>
              <a:prstGeom prst="rect">
                <a:avLst/>
              </a:prstGeom>
              <a:effectLst>
                <a:outerShdw blurRad="76200" dir="13500000" sy="23000" kx="1200000" algn="br" rotWithShape="0">
                  <a:prstClr val="black">
                    <a:alpha val="20000"/>
                  </a:prstClr>
                </a:outerShdw>
              </a:effectLst>
            </p:spPr>
          </p:pic>
          <p:sp>
            <p:nvSpPr>
              <p:cNvPr id="67" name="Line 17"/>
              <p:cNvSpPr>
                <a:spLocks noChangeShapeType="1"/>
              </p:cNvSpPr>
              <p:nvPr/>
            </p:nvSpPr>
            <p:spPr bwMode="auto">
              <a:xfrm>
                <a:off x="2133600" y="2743108"/>
                <a:ext cx="533400" cy="838088"/>
              </a:xfrm>
              <a:prstGeom prst="line">
                <a:avLst/>
              </a:prstGeom>
              <a:noFill/>
              <a:ln w="571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68" name="Line 17"/>
              <p:cNvSpPr>
                <a:spLocks noChangeShapeType="1"/>
              </p:cNvSpPr>
              <p:nvPr/>
            </p:nvSpPr>
            <p:spPr bwMode="auto">
              <a:xfrm>
                <a:off x="1828800" y="3124058"/>
                <a:ext cx="685800" cy="533329"/>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69" name="Line 17"/>
              <p:cNvSpPr>
                <a:spLocks noChangeShapeType="1"/>
              </p:cNvSpPr>
              <p:nvPr/>
            </p:nvSpPr>
            <p:spPr bwMode="auto">
              <a:xfrm flipH="1">
                <a:off x="3124200" y="2590729"/>
                <a:ext cx="533400" cy="914278"/>
              </a:xfrm>
              <a:prstGeom prst="line">
                <a:avLst/>
              </a:prstGeom>
              <a:noFill/>
              <a:ln w="571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70" name="Line 17"/>
              <p:cNvSpPr>
                <a:spLocks noChangeShapeType="1"/>
              </p:cNvSpPr>
              <p:nvPr/>
            </p:nvSpPr>
            <p:spPr bwMode="auto">
              <a:xfrm flipH="1">
                <a:off x="1828800" y="4038336"/>
                <a:ext cx="609600" cy="380949"/>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71" name="Line 17"/>
              <p:cNvSpPr>
                <a:spLocks noChangeShapeType="1"/>
              </p:cNvSpPr>
              <p:nvPr/>
            </p:nvSpPr>
            <p:spPr bwMode="auto">
              <a:xfrm flipH="1">
                <a:off x="2667000" y="4190715"/>
                <a:ext cx="228600" cy="914278"/>
              </a:xfrm>
              <a:prstGeom prst="line">
                <a:avLst/>
              </a:prstGeom>
              <a:noFill/>
              <a:ln w="6350">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72" name="Line 17"/>
              <p:cNvSpPr>
                <a:spLocks noChangeShapeType="1"/>
              </p:cNvSpPr>
              <p:nvPr/>
            </p:nvSpPr>
            <p:spPr bwMode="auto">
              <a:xfrm>
                <a:off x="3154363" y="4114525"/>
                <a:ext cx="198437" cy="990468"/>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pic>
            <p:nvPicPr>
              <p:cNvPr id="66606" name="Picture 72" descr="xbox1.png"/>
              <p:cNvPicPr>
                <a:picLocks noChangeAspect="1"/>
              </p:cNvPicPr>
              <p:nvPr/>
            </p:nvPicPr>
            <p:blipFill>
              <a:blip r:embed="rId3" cstate="print"/>
              <a:srcRect/>
              <a:stretch>
                <a:fillRect/>
              </a:stretch>
            </p:blipFill>
            <p:spPr bwMode="auto">
              <a:xfrm>
                <a:off x="1524000" y="4267200"/>
                <a:ext cx="304800" cy="448786"/>
              </a:xfrm>
              <a:prstGeom prst="rect">
                <a:avLst/>
              </a:prstGeom>
              <a:noFill/>
              <a:ln w="9525">
                <a:noFill/>
                <a:miter lim="800000"/>
                <a:headEnd/>
                <a:tailEnd/>
              </a:ln>
            </p:spPr>
          </p:pic>
          <p:pic>
            <p:nvPicPr>
              <p:cNvPr id="66607" name="Picture 73" descr="xbox1.png"/>
              <p:cNvPicPr>
                <a:picLocks noChangeAspect="1"/>
              </p:cNvPicPr>
              <p:nvPr/>
            </p:nvPicPr>
            <p:blipFill>
              <a:blip r:embed="rId3" cstate="print"/>
              <a:srcRect/>
              <a:stretch>
                <a:fillRect/>
              </a:stretch>
            </p:blipFill>
            <p:spPr bwMode="auto">
              <a:xfrm>
                <a:off x="1524000" y="2895600"/>
                <a:ext cx="304800" cy="448786"/>
              </a:xfrm>
              <a:prstGeom prst="rect">
                <a:avLst/>
              </a:prstGeom>
              <a:noFill/>
              <a:ln w="9525">
                <a:noFill/>
                <a:miter lim="800000"/>
                <a:headEnd/>
                <a:tailEnd/>
              </a:ln>
            </p:spPr>
          </p:pic>
          <p:pic>
            <p:nvPicPr>
              <p:cNvPr id="75" name="Picture 74" descr="xbox1.png"/>
              <p:cNvPicPr>
                <a:picLocks noChangeAspect="1"/>
              </p:cNvPicPr>
              <p:nvPr/>
            </p:nvPicPr>
            <p:blipFill>
              <a:blip r:embed="rId3" cstate="print"/>
              <a:stretch>
                <a:fillRect/>
              </a:stretch>
            </p:blipFill>
            <p:spPr>
              <a:xfrm>
                <a:off x="1905000" y="2285969"/>
                <a:ext cx="304800" cy="449203"/>
              </a:xfrm>
              <a:prstGeom prst="rect">
                <a:avLst/>
              </a:prstGeom>
              <a:effectLst>
                <a:outerShdw blurRad="76200" dir="13500000" sy="23000" kx="1200000" algn="br" rotWithShape="0">
                  <a:prstClr val="black">
                    <a:alpha val="20000"/>
                  </a:prstClr>
                </a:outerShdw>
              </a:effectLst>
            </p:spPr>
          </p:pic>
          <p:pic>
            <p:nvPicPr>
              <p:cNvPr id="66609" name="Picture 75" descr="xbox1.png"/>
              <p:cNvPicPr>
                <a:picLocks noChangeAspect="1"/>
              </p:cNvPicPr>
              <p:nvPr/>
            </p:nvPicPr>
            <p:blipFill>
              <a:blip r:embed="rId3" cstate="print"/>
              <a:srcRect/>
              <a:stretch>
                <a:fillRect/>
              </a:stretch>
            </p:blipFill>
            <p:spPr bwMode="auto">
              <a:xfrm>
                <a:off x="2438400" y="5181600"/>
                <a:ext cx="304800" cy="448786"/>
              </a:xfrm>
              <a:prstGeom prst="rect">
                <a:avLst/>
              </a:prstGeom>
              <a:noFill/>
              <a:ln w="9525">
                <a:noFill/>
                <a:miter lim="800000"/>
                <a:headEnd/>
                <a:tailEnd/>
              </a:ln>
            </p:spPr>
          </p:pic>
          <p:pic>
            <p:nvPicPr>
              <p:cNvPr id="66610" name="Picture 76" descr="xbox1.png"/>
              <p:cNvPicPr>
                <a:picLocks noChangeAspect="1"/>
              </p:cNvPicPr>
              <p:nvPr/>
            </p:nvPicPr>
            <p:blipFill>
              <a:blip r:embed="rId3" cstate="print"/>
              <a:srcRect/>
              <a:stretch>
                <a:fillRect/>
              </a:stretch>
            </p:blipFill>
            <p:spPr bwMode="auto">
              <a:xfrm>
                <a:off x="3352800" y="5181600"/>
                <a:ext cx="304800" cy="448786"/>
              </a:xfrm>
              <a:prstGeom prst="rect">
                <a:avLst/>
              </a:prstGeom>
              <a:noFill/>
              <a:ln w="9525">
                <a:noFill/>
                <a:miter lim="800000"/>
                <a:headEnd/>
                <a:tailEnd/>
              </a:ln>
            </p:spPr>
          </p:pic>
          <p:pic>
            <p:nvPicPr>
              <p:cNvPr id="66611" name="Picture 77" descr="xbox1.png"/>
              <p:cNvPicPr>
                <a:picLocks noChangeAspect="1"/>
              </p:cNvPicPr>
              <p:nvPr/>
            </p:nvPicPr>
            <p:blipFill>
              <a:blip r:embed="rId3" cstate="print"/>
              <a:srcRect/>
              <a:stretch>
                <a:fillRect/>
              </a:stretch>
            </p:blipFill>
            <p:spPr bwMode="auto">
              <a:xfrm>
                <a:off x="4114800" y="4800600"/>
                <a:ext cx="304800" cy="448786"/>
              </a:xfrm>
              <a:prstGeom prst="rect">
                <a:avLst/>
              </a:prstGeom>
              <a:noFill/>
              <a:ln w="9525">
                <a:noFill/>
                <a:miter lim="800000"/>
                <a:headEnd/>
                <a:tailEnd/>
              </a:ln>
            </p:spPr>
          </p:pic>
          <p:pic>
            <p:nvPicPr>
              <p:cNvPr id="79" name="Picture 78" descr="xbox1.png"/>
              <p:cNvPicPr>
                <a:picLocks noChangeAspect="1"/>
              </p:cNvPicPr>
              <p:nvPr/>
            </p:nvPicPr>
            <p:blipFill>
              <a:blip r:embed="rId3" cstate="print"/>
              <a:stretch>
                <a:fillRect/>
              </a:stretch>
            </p:blipFill>
            <p:spPr>
              <a:xfrm>
                <a:off x="3581400" y="2057400"/>
                <a:ext cx="304800" cy="449203"/>
              </a:xfrm>
              <a:prstGeom prst="rect">
                <a:avLst/>
              </a:prstGeom>
              <a:effectLst>
                <a:outerShdw blurRad="76200" dir="13500000" sy="23000" kx="1200000" algn="br" rotWithShape="0">
                  <a:prstClr val="black">
                    <a:alpha val="20000"/>
                  </a:prstClr>
                </a:outerShdw>
              </a:effectLst>
            </p:spPr>
          </p:pic>
          <p:pic>
            <p:nvPicPr>
              <p:cNvPr id="66613" name="Picture 79" descr="xbox1.png"/>
              <p:cNvPicPr>
                <a:picLocks noChangeAspect="1"/>
              </p:cNvPicPr>
              <p:nvPr/>
            </p:nvPicPr>
            <p:blipFill>
              <a:blip r:embed="rId4" cstate="print"/>
              <a:srcRect/>
              <a:stretch>
                <a:fillRect/>
              </a:stretch>
            </p:blipFill>
            <p:spPr bwMode="auto">
              <a:xfrm>
                <a:off x="4191000" y="2438400"/>
                <a:ext cx="762000" cy="1121964"/>
              </a:xfrm>
              <a:prstGeom prst="rect">
                <a:avLst/>
              </a:prstGeom>
              <a:noFill/>
              <a:ln w="9525">
                <a:noFill/>
                <a:miter lim="800000"/>
                <a:headEnd/>
                <a:tailEnd/>
              </a:ln>
            </p:spPr>
          </p:pic>
          <p:sp>
            <p:nvSpPr>
              <p:cNvPr id="81" name="TextBox 80"/>
              <p:cNvSpPr txBox="1"/>
              <p:nvPr/>
            </p:nvSpPr>
            <p:spPr>
              <a:xfrm>
                <a:off x="2362200" y="2666919"/>
                <a:ext cx="831850" cy="369839"/>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dirty="0">
                    <a:solidFill>
                      <a:schemeClr val="bg1"/>
                    </a:solidFill>
                    <a:latin typeface="+mn-lt"/>
                  </a:rPr>
                  <a:t>6Mbps</a:t>
                </a:r>
              </a:p>
            </p:txBody>
          </p:sp>
          <p:sp>
            <p:nvSpPr>
              <p:cNvPr id="82" name="TextBox 81"/>
              <p:cNvSpPr txBox="1"/>
              <p:nvPr/>
            </p:nvSpPr>
            <p:spPr>
              <a:xfrm>
                <a:off x="1981200" y="4495475"/>
                <a:ext cx="711200" cy="277776"/>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sz="1200" dirty="0">
                    <a:solidFill>
                      <a:schemeClr val="bg1"/>
                    </a:solidFill>
                    <a:latin typeface="+mn-lt"/>
                  </a:rPr>
                  <a:t>128kbps</a:t>
                </a:r>
              </a:p>
            </p:txBody>
          </p:sp>
          <p:sp>
            <p:nvSpPr>
              <p:cNvPr id="83" name="TextBox 82"/>
              <p:cNvSpPr txBox="1"/>
              <p:nvPr/>
            </p:nvSpPr>
            <p:spPr>
              <a:xfrm>
                <a:off x="2895600" y="4571664"/>
                <a:ext cx="800100" cy="307934"/>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sz="1400" dirty="0">
                    <a:solidFill>
                      <a:schemeClr val="bg1"/>
                    </a:solidFill>
                    <a:latin typeface="+mn-lt"/>
                  </a:rPr>
                  <a:t>512kbps</a:t>
                </a:r>
              </a:p>
            </p:txBody>
          </p:sp>
          <p:sp>
            <p:nvSpPr>
              <p:cNvPr id="84" name="Line 17"/>
              <p:cNvSpPr>
                <a:spLocks noChangeShapeType="1"/>
              </p:cNvSpPr>
              <p:nvPr/>
            </p:nvSpPr>
            <p:spPr bwMode="auto">
              <a:xfrm>
                <a:off x="3352800" y="4038336"/>
                <a:ext cx="685800" cy="761898"/>
              </a:xfrm>
              <a:prstGeom prst="line">
                <a:avLst/>
              </a:prstGeom>
              <a:noFill/>
              <a:ln w="28575">
                <a:solidFill>
                  <a:schemeClr val="tx1">
                    <a:lumMod val="50000"/>
                    <a:lumOff val="5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85" name="TextBox 84"/>
              <p:cNvSpPr txBox="1"/>
              <p:nvPr/>
            </p:nvSpPr>
            <p:spPr>
              <a:xfrm>
                <a:off x="3276600" y="2666919"/>
                <a:ext cx="757238" cy="338093"/>
              </a:xfrm>
              <a:prstGeom prst="rect">
                <a:avLst/>
              </a:prstGeom>
              <a:solidFill>
                <a:schemeClr val="tx1">
                  <a:lumMod val="50000"/>
                  <a:lumOff val="50000"/>
                </a:schemeClr>
              </a:solidFill>
            </p:spPr>
            <p:txBody>
              <a:bodyPr wrap="none">
                <a:spAutoFit/>
              </a:bodyPr>
              <a:lstStyle/>
              <a:p>
                <a:pPr fontAlgn="auto">
                  <a:spcBef>
                    <a:spcPts val="0"/>
                  </a:spcBef>
                  <a:spcAft>
                    <a:spcPts val="0"/>
                  </a:spcAft>
                  <a:defRPr/>
                </a:pPr>
                <a:r>
                  <a:rPr lang="en-US" sz="1600" dirty="0">
                    <a:solidFill>
                      <a:schemeClr val="bg1"/>
                    </a:solidFill>
                    <a:latin typeface="+mn-lt"/>
                  </a:rPr>
                  <a:t>1Mbps</a:t>
                </a:r>
              </a:p>
            </p:txBody>
          </p:sp>
          <p:sp>
            <p:nvSpPr>
              <p:cNvPr id="86" name="Cloud"/>
              <p:cNvSpPr>
                <a:spLocks noChangeAspect="1" noEditPoints="1" noChangeArrowheads="1"/>
              </p:cNvSpPr>
              <p:nvPr/>
            </p:nvSpPr>
            <p:spPr bwMode="auto">
              <a:xfrm>
                <a:off x="2209800" y="3352627"/>
                <a:ext cx="1524000" cy="98729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grpSp>
        <p:pic>
          <p:nvPicPr>
            <p:cNvPr id="49" name="Picture 48" descr="orb"/>
            <p:cNvPicPr>
              <a:picLocks noChangeAspect="1" noChangeArrowheads="1"/>
            </p:cNvPicPr>
            <p:nvPr/>
          </p:nvPicPr>
          <p:blipFill>
            <a:blip r:embed="rId5" cstate="print"/>
            <a:srcRect/>
            <a:stretch>
              <a:fillRect/>
            </a:stretch>
          </p:blipFill>
          <p:spPr bwMode="auto">
            <a:xfrm>
              <a:off x="2667000" y="1600200"/>
              <a:ext cx="304800" cy="441266"/>
            </a:xfrm>
            <a:prstGeom prst="rect">
              <a:avLst/>
            </a:prstGeom>
            <a:noFill/>
            <a:effectLst>
              <a:outerShdw blurRad="76200" dir="13500000" sy="23000" kx="1200000" algn="br" rotWithShape="0">
                <a:prstClr val="black">
                  <a:alpha val="20000"/>
                </a:prstClr>
              </a:outerShdw>
            </a:effectLst>
          </p:spPr>
        </p:pic>
        <p:pic>
          <p:nvPicPr>
            <p:cNvPr id="50" name="Picture 49" descr="orb"/>
            <p:cNvPicPr>
              <a:picLocks noChangeAspect="1" noChangeArrowheads="1"/>
            </p:cNvPicPr>
            <p:nvPr/>
          </p:nvPicPr>
          <p:blipFill>
            <a:blip r:embed="rId5" cstate="print"/>
            <a:srcRect/>
            <a:stretch>
              <a:fillRect/>
            </a:stretch>
          </p:blipFill>
          <p:spPr bwMode="auto">
            <a:xfrm>
              <a:off x="1828800" y="1600200"/>
              <a:ext cx="304800" cy="441266"/>
            </a:xfrm>
            <a:prstGeom prst="rect">
              <a:avLst/>
            </a:prstGeom>
            <a:noFill/>
            <a:effectLst>
              <a:outerShdw blurRad="76200" dir="13500000" sy="23000" kx="1200000" algn="br" rotWithShape="0">
                <a:prstClr val="black">
                  <a:alpha val="20000"/>
                </a:prstClr>
              </a:outerShdw>
            </a:effectLst>
          </p:spPr>
        </p:pic>
        <p:pic>
          <p:nvPicPr>
            <p:cNvPr id="51" name="Picture 50" descr="orb"/>
            <p:cNvPicPr>
              <a:picLocks noChangeAspect="1" noChangeArrowheads="1"/>
            </p:cNvPicPr>
            <p:nvPr/>
          </p:nvPicPr>
          <p:blipFill>
            <a:blip r:embed="rId5" cstate="print"/>
            <a:srcRect/>
            <a:stretch>
              <a:fillRect/>
            </a:stretch>
          </p:blipFill>
          <p:spPr bwMode="auto">
            <a:xfrm>
              <a:off x="990600" y="1828769"/>
              <a:ext cx="304800" cy="441266"/>
            </a:xfrm>
            <a:prstGeom prst="rect">
              <a:avLst/>
            </a:prstGeom>
            <a:noFill/>
            <a:effectLst>
              <a:outerShdw blurRad="76200" dir="13500000" sy="23000" kx="1200000" algn="br" rotWithShape="0">
                <a:prstClr val="black">
                  <a:alpha val="20000"/>
                </a:prstClr>
              </a:outerShdw>
            </a:effectLst>
          </p:spPr>
        </p:pic>
        <p:pic>
          <p:nvPicPr>
            <p:cNvPr id="66588" name="Picture 51" descr="orb"/>
            <p:cNvPicPr>
              <a:picLocks noChangeAspect="1" noChangeArrowheads="1"/>
            </p:cNvPicPr>
            <p:nvPr/>
          </p:nvPicPr>
          <p:blipFill>
            <a:blip r:embed="rId5" cstate="print"/>
            <a:srcRect/>
            <a:stretch>
              <a:fillRect/>
            </a:stretch>
          </p:blipFill>
          <p:spPr bwMode="auto">
            <a:xfrm>
              <a:off x="609600" y="2438400"/>
              <a:ext cx="304800" cy="442006"/>
            </a:xfrm>
            <a:prstGeom prst="rect">
              <a:avLst/>
            </a:prstGeom>
            <a:noFill/>
            <a:ln w="9525">
              <a:noFill/>
              <a:miter lim="800000"/>
              <a:headEnd/>
              <a:tailEnd/>
            </a:ln>
          </p:spPr>
        </p:pic>
        <p:pic>
          <p:nvPicPr>
            <p:cNvPr id="66589" name="Picture 52" descr="orb"/>
            <p:cNvPicPr>
              <a:picLocks noChangeAspect="1" noChangeArrowheads="1"/>
            </p:cNvPicPr>
            <p:nvPr/>
          </p:nvPicPr>
          <p:blipFill>
            <a:blip r:embed="rId5" cstate="print"/>
            <a:srcRect/>
            <a:stretch>
              <a:fillRect/>
            </a:stretch>
          </p:blipFill>
          <p:spPr bwMode="auto">
            <a:xfrm>
              <a:off x="457200" y="3124200"/>
              <a:ext cx="304800" cy="442006"/>
            </a:xfrm>
            <a:prstGeom prst="rect">
              <a:avLst/>
            </a:prstGeom>
            <a:noFill/>
            <a:ln w="9525">
              <a:noFill/>
              <a:miter lim="800000"/>
              <a:headEnd/>
              <a:tailEnd/>
            </a:ln>
          </p:spPr>
        </p:pic>
        <p:pic>
          <p:nvPicPr>
            <p:cNvPr id="66590" name="Picture 55" descr="orb"/>
            <p:cNvPicPr>
              <a:picLocks noChangeAspect="1" noChangeArrowheads="1"/>
            </p:cNvPicPr>
            <p:nvPr/>
          </p:nvPicPr>
          <p:blipFill>
            <a:blip r:embed="rId5" cstate="print"/>
            <a:srcRect/>
            <a:stretch>
              <a:fillRect/>
            </a:stretch>
          </p:blipFill>
          <p:spPr bwMode="auto">
            <a:xfrm>
              <a:off x="1524000" y="4724400"/>
              <a:ext cx="304800" cy="442006"/>
            </a:xfrm>
            <a:prstGeom prst="rect">
              <a:avLst/>
            </a:prstGeom>
            <a:noFill/>
            <a:ln w="9525">
              <a:noFill/>
              <a:miter lim="800000"/>
              <a:headEnd/>
              <a:tailEnd/>
            </a:ln>
          </p:spPr>
        </p:pic>
        <p:pic>
          <p:nvPicPr>
            <p:cNvPr id="66591" name="Picture 56" descr="orb"/>
            <p:cNvPicPr>
              <a:picLocks noChangeAspect="1" noChangeArrowheads="1"/>
            </p:cNvPicPr>
            <p:nvPr/>
          </p:nvPicPr>
          <p:blipFill>
            <a:blip r:embed="rId5" cstate="print"/>
            <a:srcRect/>
            <a:stretch>
              <a:fillRect/>
            </a:stretch>
          </p:blipFill>
          <p:spPr bwMode="auto">
            <a:xfrm>
              <a:off x="2438400" y="4724400"/>
              <a:ext cx="304800" cy="442006"/>
            </a:xfrm>
            <a:prstGeom prst="rect">
              <a:avLst/>
            </a:prstGeom>
            <a:noFill/>
            <a:ln w="9525">
              <a:noFill/>
              <a:miter lim="800000"/>
              <a:headEnd/>
              <a:tailEnd/>
            </a:ln>
          </p:spPr>
        </p:pic>
        <p:pic>
          <p:nvPicPr>
            <p:cNvPr id="66592" name="Picture 57" descr="orb"/>
            <p:cNvPicPr>
              <a:picLocks noChangeAspect="1" noChangeArrowheads="1"/>
            </p:cNvPicPr>
            <p:nvPr/>
          </p:nvPicPr>
          <p:blipFill>
            <a:blip r:embed="rId5" cstate="print"/>
            <a:srcRect/>
            <a:stretch>
              <a:fillRect/>
            </a:stretch>
          </p:blipFill>
          <p:spPr bwMode="auto">
            <a:xfrm>
              <a:off x="3200400" y="4343400"/>
              <a:ext cx="304800" cy="442006"/>
            </a:xfrm>
            <a:prstGeom prst="rect">
              <a:avLst/>
            </a:prstGeom>
            <a:noFill/>
            <a:ln w="9525">
              <a:noFill/>
              <a:miter lim="800000"/>
              <a:headEnd/>
              <a:tailEnd/>
            </a:ln>
          </p:spPr>
        </p:pic>
      </p:grpSp>
      <p:sp>
        <p:nvSpPr>
          <p:cNvPr id="89" name="Rectangle 5"/>
          <p:cNvSpPr>
            <a:spLocks noChangeArrowheads="1"/>
          </p:cNvSpPr>
          <p:nvPr/>
        </p:nvSpPr>
        <p:spPr bwMode="auto">
          <a:xfrm>
            <a:off x="457200" y="5486400"/>
            <a:ext cx="8229600" cy="9906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3200" dirty="0">
                <a:latin typeface="+mn-lt"/>
              </a:rPr>
              <a:t>Randomized </a:t>
            </a:r>
            <a:r>
              <a:rPr lang="en-US" sz="3200" i="1" dirty="0">
                <a:latin typeface="+mn-lt"/>
              </a:rPr>
              <a:t>source</a:t>
            </a:r>
            <a:r>
              <a:rPr lang="en-US" sz="3200" dirty="0">
                <a:latin typeface="+mn-lt"/>
              </a:rPr>
              <a:t>-initiated tree construction</a:t>
            </a:r>
          </a:p>
        </p:txBody>
      </p:sp>
      <p:pic>
        <p:nvPicPr>
          <p:cNvPr id="96" name="Picture 95" descr="dice.gif"/>
          <p:cNvPicPr>
            <a:picLocks noChangeAspect="1"/>
          </p:cNvPicPr>
          <p:nvPr/>
        </p:nvPicPr>
        <p:blipFill>
          <a:blip r:embed="rId6" cstate="print"/>
          <a:srcRect/>
          <a:stretch>
            <a:fillRect/>
          </a:stretch>
        </p:blipFill>
        <p:spPr bwMode="auto">
          <a:xfrm>
            <a:off x="4191000" y="2362200"/>
            <a:ext cx="542925" cy="404813"/>
          </a:xfrm>
          <a:prstGeom prst="rect">
            <a:avLst/>
          </a:prstGeom>
          <a:noFill/>
          <a:ln w="9525">
            <a:noFill/>
            <a:miter lim="800000"/>
            <a:headEnd/>
            <a:tailEnd/>
          </a:ln>
        </p:spPr>
      </p:pic>
      <p:pic>
        <p:nvPicPr>
          <p:cNvPr id="97" name="Picture 96" descr="dice.gif"/>
          <p:cNvPicPr>
            <a:picLocks noChangeAspect="1"/>
          </p:cNvPicPr>
          <p:nvPr/>
        </p:nvPicPr>
        <p:blipFill>
          <a:blip r:embed="rId6" cstate="print"/>
          <a:srcRect/>
          <a:stretch>
            <a:fillRect/>
          </a:stretch>
        </p:blipFill>
        <p:spPr bwMode="auto">
          <a:xfrm>
            <a:off x="304800" y="4343400"/>
            <a:ext cx="542925" cy="404813"/>
          </a:xfrm>
          <a:prstGeom prst="rect">
            <a:avLst/>
          </a:prstGeom>
          <a:noFill/>
          <a:ln w="9525">
            <a:noFill/>
            <a:miter lim="800000"/>
            <a:headEnd/>
            <a:tailEnd/>
          </a:ln>
        </p:spPr>
      </p:pic>
      <p:sp>
        <p:nvSpPr>
          <p:cNvPr id="102" name="TextBox 101"/>
          <p:cNvSpPr txBox="1">
            <a:spLocks noChangeArrowheads="1"/>
          </p:cNvSpPr>
          <p:nvPr/>
        </p:nvSpPr>
        <p:spPr bwMode="auto">
          <a:xfrm>
            <a:off x="533400" y="4724400"/>
            <a:ext cx="922338" cy="646113"/>
          </a:xfrm>
          <a:prstGeom prst="rect">
            <a:avLst/>
          </a:prstGeom>
          <a:noFill/>
          <a:ln w="9525">
            <a:noFill/>
            <a:miter lim="800000"/>
            <a:headEnd/>
            <a:tailEnd/>
          </a:ln>
        </p:spPr>
        <p:txBody>
          <a:bodyPr wrap="none">
            <a:spAutoFit/>
          </a:bodyPr>
          <a:lstStyle/>
          <a:p>
            <a:pPr algn="ctr"/>
            <a:r>
              <a:rPr lang="en-US">
                <a:latin typeface="Calibri" pitchFamily="34" charset="0"/>
              </a:rPr>
              <a:t>Join </a:t>
            </a:r>
            <a:r>
              <a:rPr lang="en-US">
                <a:solidFill>
                  <a:srgbClr val="FF0000"/>
                </a:solidFill>
                <a:latin typeface="Calibri" pitchFamily="34" charset="0"/>
              </a:rPr>
              <a:t>red</a:t>
            </a:r>
          </a:p>
          <a:p>
            <a:pPr algn="ctr"/>
            <a:r>
              <a:rPr lang="en-US">
                <a:latin typeface="Calibri" pitchFamily="34" charset="0"/>
              </a:rPr>
              <a:t>group</a:t>
            </a:r>
          </a:p>
        </p:txBody>
      </p:sp>
      <p:sp>
        <p:nvSpPr>
          <p:cNvPr id="103" name="Freeform 102"/>
          <p:cNvSpPr/>
          <p:nvPr/>
        </p:nvSpPr>
        <p:spPr>
          <a:xfrm>
            <a:off x="2730500" y="2185988"/>
            <a:ext cx="887413" cy="928687"/>
          </a:xfrm>
          <a:custGeom>
            <a:avLst/>
            <a:gdLst>
              <a:gd name="connsiteX0" fmla="*/ 887895 w 887895"/>
              <a:gd name="connsiteY0" fmla="*/ 463826 h 927652"/>
              <a:gd name="connsiteX1" fmla="*/ 132522 w 887895"/>
              <a:gd name="connsiteY1" fmla="*/ 927652 h 927652"/>
              <a:gd name="connsiteX2" fmla="*/ 0 w 887895"/>
              <a:gd name="connsiteY2" fmla="*/ 781878 h 927652"/>
              <a:gd name="connsiteX3" fmla="*/ 477078 w 887895"/>
              <a:gd name="connsiteY3" fmla="*/ 0 h 927652"/>
            </a:gdLst>
            <a:ahLst/>
            <a:cxnLst>
              <a:cxn ang="0">
                <a:pos x="connsiteX0" y="connsiteY0"/>
              </a:cxn>
              <a:cxn ang="0">
                <a:pos x="connsiteX1" y="connsiteY1"/>
              </a:cxn>
              <a:cxn ang="0">
                <a:pos x="connsiteX2" y="connsiteY2"/>
              </a:cxn>
              <a:cxn ang="0">
                <a:pos x="connsiteX3" y="connsiteY3"/>
              </a:cxn>
            </a:cxnLst>
            <a:rect l="l" t="t" r="r" b="b"/>
            <a:pathLst>
              <a:path w="887895" h="927652">
                <a:moveTo>
                  <a:pt x="887895" y="463826"/>
                </a:moveTo>
                <a:lnTo>
                  <a:pt x="132522" y="927652"/>
                </a:lnTo>
                <a:lnTo>
                  <a:pt x="0" y="781878"/>
                </a:lnTo>
                <a:lnTo>
                  <a:pt x="477078" y="0"/>
                </a:lnTo>
              </a:path>
            </a:pathLst>
          </a:cu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6" name="Freeform 105"/>
          <p:cNvSpPr/>
          <p:nvPr/>
        </p:nvSpPr>
        <p:spPr>
          <a:xfrm>
            <a:off x="2451100" y="2160588"/>
            <a:ext cx="1047750" cy="2173287"/>
          </a:xfrm>
          <a:custGeom>
            <a:avLst/>
            <a:gdLst>
              <a:gd name="connsiteX0" fmla="*/ 662609 w 1046922"/>
              <a:gd name="connsiteY0" fmla="*/ 0 h 2173357"/>
              <a:gd name="connsiteX1" fmla="*/ 0 w 1046922"/>
              <a:gd name="connsiteY1" fmla="*/ 1020418 h 2173357"/>
              <a:gd name="connsiteX2" fmla="*/ 1046922 w 1046922"/>
              <a:gd name="connsiteY2" fmla="*/ 2173357 h 2173357"/>
            </a:gdLst>
            <a:ahLst/>
            <a:cxnLst>
              <a:cxn ang="0">
                <a:pos x="connsiteX0" y="connsiteY0"/>
              </a:cxn>
              <a:cxn ang="0">
                <a:pos x="connsiteX1" y="connsiteY1"/>
              </a:cxn>
              <a:cxn ang="0">
                <a:pos x="connsiteX2" y="connsiteY2"/>
              </a:cxn>
            </a:cxnLst>
            <a:rect l="l" t="t" r="r" b="b"/>
            <a:pathLst>
              <a:path w="1046922" h="2173357">
                <a:moveTo>
                  <a:pt x="662609" y="0"/>
                </a:moveTo>
                <a:lnTo>
                  <a:pt x="0" y="1020418"/>
                </a:lnTo>
                <a:lnTo>
                  <a:pt x="1046922" y="2173357"/>
                </a:lnTo>
              </a:path>
            </a:pathLst>
          </a:cu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7" name="Freeform 106"/>
          <p:cNvSpPr/>
          <p:nvPr/>
        </p:nvSpPr>
        <p:spPr>
          <a:xfrm>
            <a:off x="2346325" y="2120900"/>
            <a:ext cx="701675" cy="2543175"/>
          </a:xfrm>
          <a:custGeom>
            <a:avLst/>
            <a:gdLst>
              <a:gd name="connsiteX0" fmla="*/ 702365 w 702365"/>
              <a:gd name="connsiteY0" fmla="*/ 0 h 2544417"/>
              <a:gd name="connsiteX1" fmla="*/ 0 w 702365"/>
              <a:gd name="connsiteY1" fmla="*/ 1113182 h 2544417"/>
              <a:gd name="connsiteX2" fmla="*/ 318052 w 702365"/>
              <a:gd name="connsiteY2" fmla="*/ 1616765 h 2544417"/>
              <a:gd name="connsiteX3" fmla="*/ 490330 w 702365"/>
              <a:gd name="connsiteY3" fmla="*/ 2544417 h 2544417"/>
            </a:gdLst>
            <a:ahLst/>
            <a:cxnLst>
              <a:cxn ang="0">
                <a:pos x="connsiteX0" y="connsiteY0"/>
              </a:cxn>
              <a:cxn ang="0">
                <a:pos x="connsiteX1" y="connsiteY1"/>
              </a:cxn>
              <a:cxn ang="0">
                <a:pos x="connsiteX2" y="connsiteY2"/>
              </a:cxn>
              <a:cxn ang="0">
                <a:pos x="connsiteX3" y="connsiteY3"/>
              </a:cxn>
            </a:cxnLst>
            <a:rect l="l" t="t" r="r" b="b"/>
            <a:pathLst>
              <a:path w="702365" h="2544417">
                <a:moveTo>
                  <a:pt x="702365" y="0"/>
                </a:moveTo>
                <a:lnTo>
                  <a:pt x="0" y="1113182"/>
                </a:lnTo>
                <a:lnTo>
                  <a:pt x="318052" y="1616765"/>
                </a:lnTo>
                <a:lnTo>
                  <a:pt x="490330" y="2544417"/>
                </a:lnTo>
              </a:path>
            </a:pathLst>
          </a:cu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9" name="Freeform 108"/>
          <p:cNvSpPr/>
          <p:nvPr/>
        </p:nvSpPr>
        <p:spPr>
          <a:xfrm>
            <a:off x="1603375" y="2093913"/>
            <a:ext cx="1365250" cy="2425700"/>
          </a:xfrm>
          <a:custGeom>
            <a:avLst/>
            <a:gdLst>
              <a:gd name="connsiteX0" fmla="*/ 1364974 w 1364974"/>
              <a:gd name="connsiteY0" fmla="*/ 0 h 2425148"/>
              <a:gd name="connsiteX1" fmla="*/ 636104 w 1364974"/>
              <a:gd name="connsiteY1" fmla="*/ 1113183 h 2425148"/>
              <a:gd name="connsiteX2" fmla="*/ 490330 w 1364974"/>
              <a:gd name="connsiteY2" fmla="*/ 1749287 h 2425148"/>
              <a:gd name="connsiteX3" fmla="*/ 0 w 1364974"/>
              <a:gd name="connsiteY3" fmla="*/ 2425148 h 2425148"/>
            </a:gdLst>
            <a:ahLst/>
            <a:cxnLst>
              <a:cxn ang="0">
                <a:pos x="connsiteX0" y="connsiteY0"/>
              </a:cxn>
              <a:cxn ang="0">
                <a:pos x="connsiteX1" y="connsiteY1"/>
              </a:cxn>
              <a:cxn ang="0">
                <a:pos x="connsiteX2" y="connsiteY2"/>
              </a:cxn>
              <a:cxn ang="0">
                <a:pos x="connsiteX3" y="connsiteY3"/>
              </a:cxn>
            </a:cxnLst>
            <a:rect l="l" t="t" r="r" b="b"/>
            <a:pathLst>
              <a:path w="1364974" h="2425148">
                <a:moveTo>
                  <a:pt x="1364974" y="0"/>
                </a:moveTo>
                <a:lnTo>
                  <a:pt x="636104" y="1113183"/>
                </a:lnTo>
                <a:lnTo>
                  <a:pt x="490330" y="1749287"/>
                </a:lnTo>
                <a:lnTo>
                  <a:pt x="0" y="2425148"/>
                </a:lnTo>
              </a:path>
            </a:pathLst>
          </a:cu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2" name="Freeform 111"/>
          <p:cNvSpPr/>
          <p:nvPr/>
        </p:nvSpPr>
        <p:spPr>
          <a:xfrm>
            <a:off x="1722438" y="2265363"/>
            <a:ext cx="1816100" cy="2001837"/>
          </a:xfrm>
          <a:custGeom>
            <a:avLst/>
            <a:gdLst>
              <a:gd name="connsiteX0" fmla="*/ 0 w 1815547"/>
              <a:gd name="connsiteY0" fmla="*/ 0 h 2001078"/>
              <a:gd name="connsiteX1" fmla="*/ 477078 w 1815547"/>
              <a:gd name="connsiteY1" fmla="*/ 821635 h 2001078"/>
              <a:gd name="connsiteX2" fmla="*/ 993913 w 1815547"/>
              <a:gd name="connsiteY2" fmla="*/ 1099930 h 2001078"/>
              <a:gd name="connsiteX3" fmla="*/ 1815547 w 1815547"/>
              <a:gd name="connsiteY3" fmla="*/ 2001078 h 2001078"/>
            </a:gdLst>
            <a:ahLst/>
            <a:cxnLst>
              <a:cxn ang="0">
                <a:pos x="connsiteX0" y="connsiteY0"/>
              </a:cxn>
              <a:cxn ang="0">
                <a:pos x="connsiteX1" y="connsiteY1"/>
              </a:cxn>
              <a:cxn ang="0">
                <a:pos x="connsiteX2" y="connsiteY2"/>
              </a:cxn>
              <a:cxn ang="0">
                <a:pos x="connsiteX3" y="connsiteY3"/>
              </a:cxn>
            </a:cxnLst>
            <a:rect l="l" t="t" r="r" b="b"/>
            <a:pathLst>
              <a:path w="1815547" h="2001078">
                <a:moveTo>
                  <a:pt x="0" y="0"/>
                </a:moveTo>
                <a:lnTo>
                  <a:pt x="477078" y="821635"/>
                </a:lnTo>
                <a:lnTo>
                  <a:pt x="993913" y="1099930"/>
                </a:lnTo>
                <a:lnTo>
                  <a:pt x="1815547" y="2001078"/>
                </a:lnTo>
              </a:path>
            </a:pathLst>
          </a:custGeom>
          <a:ln w="38100">
            <a:solidFill>
              <a:srgbClr val="00B050"/>
            </a:solidFill>
            <a:headEnd type="none" w="med" len="med"/>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3" name="Freeform 112"/>
          <p:cNvSpPr/>
          <p:nvPr/>
        </p:nvSpPr>
        <p:spPr>
          <a:xfrm>
            <a:off x="1789113" y="2185988"/>
            <a:ext cx="1484312" cy="795337"/>
          </a:xfrm>
          <a:custGeom>
            <a:avLst/>
            <a:gdLst>
              <a:gd name="connsiteX0" fmla="*/ 0 w 1484243"/>
              <a:gd name="connsiteY0" fmla="*/ 0 h 795130"/>
              <a:gd name="connsiteX1" fmla="*/ 450574 w 1484243"/>
              <a:gd name="connsiteY1" fmla="*/ 795130 h 795130"/>
              <a:gd name="connsiteX2" fmla="*/ 1033669 w 1484243"/>
              <a:gd name="connsiteY2" fmla="*/ 781878 h 795130"/>
              <a:gd name="connsiteX3" fmla="*/ 1484243 w 1484243"/>
              <a:gd name="connsiteY3" fmla="*/ 13252 h 795130"/>
            </a:gdLst>
            <a:ahLst/>
            <a:cxnLst>
              <a:cxn ang="0">
                <a:pos x="connsiteX0" y="connsiteY0"/>
              </a:cxn>
              <a:cxn ang="0">
                <a:pos x="connsiteX1" y="connsiteY1"/>
              </a:cxn>
              <a:cxn ang="0">
                <a:pos x="connsiteX2" y="connsiteY2"/>
              </a:cxn>
              <a:cxn ang="0">
                <a:pos x="connsiteX3" y="connsiteY3"/>
              </a:cxn>
            </a:cxnLst>
            <a:rect l="l" t="t" r="r" b="b"/>
            <a:pathLst>
              <a:path w="1484243" h="795130">
                <a:moveTo>
                  <a:pt x="0" y="0"/>
                </a:moveTo>
                <a:lnTo>
                  <a:pt x="450574" y="795130"/>
                </a:lnTo>
                <a:lnTo>
                  <a:pt x="1033669" y="781878"/>
                </a:lnTo>
                <a:lnTo>
                  <a:pt x="1484243" y="13252"/>
                </a:lnTo>
              </a:path>
            </a:pathLst>
          </a:custGeom>
          <a:ln w="38100">
            <a:solidFill>
              <a:srgbClr val="00B050"/>
            </a:solidFill>
            <a:headEnd type="none" w="med" len="med"/>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90" name="Picture 89" descr="orb"/>
          <p:cNvPicPr>
            <a:picLocks noChangeAspect="1" noChangeArrowheads="1"/>
          </p:cNvPicPr>
          <p:nvPr/>
        </p:nvPicPr>
        <p:blipFill>
          <a:blip r:embed="rId5" cstate="print"/>
          <a:srcRect/>
          <a:stretch>
            <a:fillRect/>
          </a:stretch>
        </p:blipFill>
        <p:spPr bwMode="auto">
          <a:xfrm>
            <a:off x="609600" y="3810000"/>
            <a:ext cx="304800" cy="442006"/>
          </a:xfrm>
          <a:prstGeom prst="rect">
            <a:avLst/>
          </a:prstGeom>
          <a:noFill/>
          <a:effectLst>
            <a:glow rad="101600">
              <a:srgbClr val="00B050">
                <a:alpha val="40000"/>
              </a:srgbClr>
            </a:glow>
          </a:effectLst>
        </p:spPr>
      </p:pic>
      <p:pic>
        <p:nvPicPr>
          <p:cNvPr id="91" name="Picture 90" descr="sarge.gif"/>
          <p:cNvPicPr>
            <a:picLocks noChangeAspect="1"/>
          </p:cNvPicPr>
          <p:nvPr/>
        </p:nvPicPr>
        <p:blipFill>
          <a:blip r:embed="rId7" cstate="print"/>
          <a:stretch>
            <a:fillRect/>
          </a:stretch>
        </p:blipFill>
        <p:spPr>
          <a:xfrm>
            <a:off x="4114800" y="1524000"/>
            <a:ext cx="448678" cy="741874"/>
          </a:xfrm>
          <a:prstGeom prst="rect">
            <a:avLst/>
          </a:prstGeom>
          <a:effectLst>
            <a:glow rad="101600">
              <a:schemeClr val="accent2">
                <a:satMod val="175000"/>
                <a:alpha val="40000"/>
              </a:schemeClr>
            </a:glow>
          </a:effectLst>
        </p:spPr>
      </p:pic>
      <p:sp>
        <p:nvSpPr>
          <p:cNvPr id="111" name="Freeform 110"/>
          <p:cNvSpPr/>
          <p:nvPr/>
        </p:nvSpPr>
        <p:spPr>
          <a:xfrm>
            <a:off x="1311275" y="2279650"/>
            <a:ext cx="769938" cy="1655763"/>
          </a:xfrm>
          <a:custGeom>
            <a:avLst/>
            <a:gdLst>
              <a:gd name="connsiteX0" fmla="*/ 0 w 768626"/>
              <a:gd name="connsiteY0" fmla="*/ 1656522 h 1656522"/>
              <a:gd name="connsiteX1" fmla="*/ 530087 w 768626"/>
              <a:gd name="connsiteY1" fmla="*/ 1338469 h 1656522"/>
              <a:gd name="connsiteX2" fmla="*/ 768626 w 768626"/>
              <a:gd name="connsiteY2" fmla="*/ 728869 h 1656522"/>
              <a:gd name="connsiteX3" fmla="*/ 331305 w 768626"/>
              <a:gd name="connsiteY3" fmla="*/ 0 h 1656522"/>
            </a:gdLst>
            <a:ahLst/>
            <a:cxnLst>
              <a:cxn ang="0">
                <a:pos x="connsiteX0" y="connsiteY0"/>
              </a:cxn>
              <a:cxn ang="0">
                <a:pos x="connsiteX1" y="connsiteY1"/>
              </a:cxn>
              <a:cxn ang="0">
                <a:pos x="connsiteX2" y="connsiteY2"/>
              </a:cxn>
              <a:cxn ang="0">
                <a:pos x="connsiteX3" y="connsiteY3"/>
              </a:cxn>
            </a:cxnLst>
            <a:rect l="l" t="t" r="r" b="b"/>
            <a:pathLst>
              <a:path w="768626" h="1656522">
                <a:moveTo>
                  <a:pt x="0" y="1656522"/>
                </a:moveTo>
                <a:lnTo>
                  <a:pt x="530087" y="1338469"/>
                </a:lnTo>
                <a:lnTo>
                  <a:pt x="768626" y="728869"/>
                </a:lnTo>
                <a:lnTo>
                  <a:pt x="331305" y="0"/>
                </a:lnTo>
              </a:path>
            </a:pathLst>
          </a:custGeom>
          <a:ln w="38100">
            <a:solidFill>
              <a:srgbClr val="00B050"/>
            </a:solidFill>
            <a:headEnd type="none" w="med" len="med"/>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2" name="TextBox 91"/>
          <p:cNvSpPr txBox="1"/>
          <p:nvPr/>
        </p:nvSpPr>
        <p:spPr>
          <a:xfrm>
            <a:off x="3505200" y="3276600"/>
            <a:ext cx="1062038" cy="369888"/>
          </a:xfrm>
          <a:prstGeom prst="rect">
            <a:avLst/>
          </a:prstGeom>
          <a:noFill/>
        </p:spPr>
        <p:txBody>
          <a:bodyPr wrap="none">
            <a:spAutoFit/>
          </a:bodyPr>
          <a:lstStyle/>
          <a:p>
            <a:pPr fontAlgn="auto">
              <a:spcBef>
                <a:spcPts val="0"/>
              </a:spcBef>
              <a:spcAft>
                <a:spcPts val="0"/>
              </a:spcAft>
              <a:defRPr/>
            </a:pPr>
            <a:r>
              <a:rPr lang="en-US" dirty="0">
                <a:solidFill>
                  <a:schemeClr val="tx1">
                    <a:lumMod val="95000"/>
                    <a:lumOff val="5000"/>
                  </a:schemeClr>
                </a:solidFill>
                <a:latin typeface="+mn-lt"/>
              </a:rPr>
              <a:t>Frame #2</a:t>
            </a:r>
          </a:p>
        </p:txBody>
      </p:sp>
      <p:sp>
        <p:nvSpPr>
          <p:cNvPr id="105" name="Content Placeholder 2"/>
          <p:cNvSpPr txBox="1">
            <a:spLocks/>
          </p:cNvSpPr>
          <p:nvPr/>
        </p:nvSpPr>
        <p:spPr>
          <a:xfrm>
            <a:off x="4724400" y="1295400"/>
            <a:ext cx="4267200" cy="4525963"/>
          </a:xfrm>
          <a:prstGeom prst="rect">
            <a:avLst/>
          </a:prstGeom>
        </p:spPr>
        <p:txBody>
          <a:bodyPr>
            <a:normAutofit lnSpcReduction="10000"/>
          </a:bodyPr>
          <a:lstStyle/>
          <a:p>
            <a:pPr marL="344488" indent="-344488" fontAlgn="auto">
              <a:spcBef>
                <a:spcPct val="20000"/>
              </a:spcBef>
              <a:spcAft>
                <a:spcPts val="0"/>
              </a:spcAft>
              <a:buFont typeface="+mj-lt"/>
              <a:buAutoNum type="arabicPeriod"/>
              <a:defRPr/>
            </a:pPr>
            <a:r>
              <a:rPr lang="en-US" sz="2400" dirty="0">
                <a:latin typeface="+mn-lt"/>
              </a:rPr>
              <a:t>Well connected peers join </a:t>
            </a:r>
            <a:r>
              <a:rPr lang="en-US" sz="2400" i="1" dirty="0">
                <a:latin typeface="+mn-lt"/>
              </a:rPr>
              <a:t>forwarding p</a:t>
            </a:r>
            <a:r>
              <a:rPr lang="en-US" sz="2400" i="1" dirty="0" err="1">
                <a:latin typeface="+mn-lt"/>
              </a:rPr>
              <a:t>ool</a:t>
            </a:r>
            <a:endParaRPr lang="en-US" sz="2400" i="1" dirty="0">
              <a:latin typeface="+mn-lt"/>
            </a:endParaRPr>
          </a:p>
          <a:p>
            <a:pPr marL="396875" lvl="1" indent="-225425" fontAlgn="auto">
              <a:spcBef>
                <a:spcPct val="20000"/>
              </a:spcBef>
              <a:spcAft>
                <a:spcPts val="0"/>
              </a:spcAft>
              <a:buFont typeface="Wingdings" pitchFamily="2" charset="2"/>
              <a:buChar char="§"/>
              <a:defRPr/>
            </a:pPr>
            <a:r>
              <a:rPr lang="en-US" sz="2000" dirty="0">
                <a:solidFill>
                  <a:schemeClr val="tx1">
                    <a:lumMod val="65000"/>
                    <a:lumOff val="35000"/>
                  </a:schemeClr>
                </a:solidFill>
                <a:latin typeface="+mn-lt"/>
              </a:rPr>
              <a:t>Based on relative bandwidth and latency thresholds</a:t>
            </a:r>
          </a:p>
          <a:p>
            <a:pPr marL="344488" indent="-344488" fontAlgn="auto">
              <a:spcBef>
                <a:spcPct val="20000"/>
              </a:spcBef>
              <a:spcAft>
                <a:spcPts val="0"/>
              </a:spcAft>
              <a:buFont typeface="+mj-lt"/>
              <a:buAutoNum type="arabicPeriod"/>
              <a:defRPr/>
            </a:pPr>
            <a:r>
              <a:rPr lang="en-US" sz="2400" dirty="0">
                <a:latin typeface="+mn-lt"/>
              </a:rPr>
              <a:t>These nodes advertise their forwarding capacity</a:t>
            </a:r>
          </a:p>
          <a:p>
            <a:pPr marL="396875" lvl="1" indent="-225425" fontAlgn="auto">
              <a:spcBef>
                <a:spcPct val="20000"/>
              </a:spcBef>
              <a:spcAft>
                <a:spcPts val="0"/>
              </a:spcAft>
              <a:buFont typeface="Wingdings" pitchFamily="2" charset="2"/>
              <a:buChar char="§"/>
              <a:defRPr/>
            </a:pPr>
            <a:r>
              <a:rPr lang="en-US" sz="2000" dirty="0">
                <a:solidFill>
                  <a:schemeClr val="tx1">
                    <a:lumMod val="65000"/>
                    <a:lumOff val="35000"/>
                  </a:schemeClr>
                </a:solidFill>
                <a:latin typeface="+mn-lt"/>
              </a:rPr>
              <a:t>Piggy-backed on low freq. updates</a:t>
            </a:r>
          </a:p>
          <a:p>
            <a:pPr marL="344488" indent="-344488" fontAlgn="auto">
              <a:spcBef>
                <a:spcPct val="20000"/>
              </a:spcBef>
              <a:spcAft>
                <a:spcPts val="0"/>
              </a:spcAft>
              <a:buFont typeface="+mj-lt"/>
              <a:buAutoNum type="arabicPeriod"/>
              <a:defRPr/>
            </a:pPr>
            <a:r>
              <a:rPr lang="en-US" sz="2400" dirty="0">
                <a:latin typeface="+mn-lt"/>
              </a:rPr>
              <a:t>Sources randomly pick enough forwarders to satisfy needs each frame</a:t>
            </a:r>
          </a:p>
          <a:p>
            <a:pPr marL="396875" lvl="1" indent="-225425" fontAlgn="auto">
              <a:spcBef>
                <a:spcPct val="20000"/>
              </a:spcBef>
              <a:spcAft>
                <a:spcPts val="0"/>
              </a:spcAft>
              <a:buFont typeface="Wingdings" pitchFamily="2" charset="2"/>
              <a:buChar char="§"/>
              <a:defRPr/>
            </a:pPr>
            <a:r>
              <a:rPr lang="en-US" sz="2000" dirty="0">
                <a:solidFill>
                  <a:schemeClr val="tx1">
                    <a:lumMod val="65000"/>
                    <a:lumOff val="35000"/>
                  </a:schemeClr>
                </a:solidFill>
                <a:latin typeface="+mn-lt"/>
              </a:rPr>
              <a:t>Avoids need for coordination</a:t>
            </a:r>
          </a:p>
          <a:p>
            <a:pPr marL="396875" lvl="1" indent="-225425" fontAlgn="auto">
              <a:spcBef>
                <a:spcPct val="20000"/>
              </a:spcBef>
              <a:spcAft>
                <a:spcPts val="0"/>
              </a:spcAft>
              <a:buFont typeface="Wingdings" pitchFamily="2" charset="2"/>
              <a:buChar char="§"/>
              <a:defRPr/>
            </a:pPr>
            <a:r>
              <a:rPr lang="en-US" sz="2000" dirty="0">
                <a:solidFill>
                  <a:schemeClr val="tx1">
                    <a:lumMod val="65000"/>
                    <a:lumOff val="35000"/>
                  </a:schemeClr>
                </a:solidFill>
                <a:latin typeface="+mn-lt"/>
              </a:rPr>
              <a:t>Fixed tree depth to bound delay</a:t>
            </a:r>
          </a:p>
        </p:txBody>
      </p:sp>
      <p:sp>
        <p:nvSpPr>
          <p:cNvPr id="116" name="TextBox 115"/>
          <p:cNvSpPr txBox="1"/>
          <p:nvPr/>
        </p:nvSpPr>
        <p:spPr>
          <a:xfrm>
            <a:off x="3505200" y="3276600"/>
            <a:ext cx="1062038" cy="369888"/>
          </a:xfrm>
          <a:prstGeom prst="rect">
            <a:avLst/>
          </a:prstGeom>
          <a:noFill/>
        </p:spPr>
        <p:txBody>
          <a:bodyPr wrap="none">
            <a:spAutoFit/>
          </a:bodyPr>
          <a:lstStyle/>
          <a:p>
            <a:pPr fontAlgn="auto">
              <a:spcBef>
                <a:spcPts val="0"/>
              </a:spcBef>
              <a:spcAft>
                <a:spcPts val="0"/>
              </a:spcAft>
              <a:defRPr/>
            </a:pPr>
            <a:r>
              <a:rPr lang="en-US" dirty="0">
                <a:solidFill>
                  <a:schemeClr val="tx1">
                    <a:lumMod val="95000"/>
                    <a:lumOff val="5000"/>
                  </a:schemeClr>
                </a:solidFill>
                <a:latin typeface="+mn-lt"/>
              </a:rPr>
              <a:t>Frame #1</a:t>
            </a:r>
          </a:p>
        </p:txBody>
      </p:sp>
      <p:sp>
        <p:nvSpPr>
          <p:cNvPr id="120" name="Freeform 119"/>
          <p:cNvSpPr/>
          <p:nvPr/>
        </p:nvSpPr>
        <p:spPr>
          <a:xfrm>
            <a:off x="1620838" y="2673350"/>
            <a:ext cx="1981200" cy="1843088"/>
          </a:xfrm>
          <a:custGeom>
            <a:avLst/>
            <a:gdLst>
              <a:gd name="connsiteX0" fmla="*/ 0 w 1981200"/>
              <a:gd name="connsiteY0" fmla="*/ 1842655 h 1842655"/>
              <a:gd name="connsiteX1" fmla="*/ 498763 w 1981200"/>
              <a:gd name="connsiteY1" fmla="*/ 1136073 h 1842655"/>
              <a:gd name="connsiteX2" fmla="*/ 1440873 w 1981200"/>
              <a:gd name="connsiteY2" fmla="*/ 332509 h 1842655"/>
              <a:gd name="connsiteX3" fmla="*/ 1981200 w 1981200"/>
              <a:gd name="connsiteY3" fmla="*/ 0 h 1842655"/>
            </a:gdLst>
            <a:ahLst/>
            <a:cxnLst>
              <a:cxn ang="0">
                <a:pos x="connsiteX0" y="connsiteY0"/>
              </a:cxn>
              <a:cxn ang="0">
                <a:pos x="connsiteX1" y="connsiteY1"/>
              </a:cxn>
              <a:cxn ang="0">
                <a:pos x="connsiteX2" y="connsiteY2"/>
              </a:cxn>
              <a:cxn ang="0">
                <a:pos x="connsiteX3" y="connsiteY3"/>
              </a:cxn>
            </a:cxnLst>
            <a:rect l="l" t="t" r="r" b="b"/>
            <a:pathLst>
              <a:path w="1981200" h="1842655">
                <a:moveTo>
                  <a:pt x="0" y="1842655"/>
                </a:moveTo>
                <a:lnTo>
                  <a:pt x="498763" y="1136073"/>
                </a:lnTo>
                <a:lnTo>
                  <a:pt x="1440873" y="332509"/>
                </a:lnTo>
                <a:lnTo>
                  <a:pt x="1981200" y="0"/>
                </a:lnTo>
              </a:path>
            </a:pathLst>
          </a:cu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1" name="Footer Placeholder 120"/>
          <p:cNvSpPr>
            <a:spLocks noGrp="1"/>
          </p:cNvSpPr>
          <p:nvPr>
            <p:ph type="ftr" sz="quarter" idx="10"/>
          </p:nvPr>
        </p:nvSpPr>
        <p:spPr/>
        <p:txBody>
          <a:bodyPr/>
          <a:lstStyle/>
          <a:p>
            <a:pPr>
              <a:defRPr/>
            </a:pPr>
            <a:r>
              <a:rPr lang="en-US"/>
              <a:t>Donnybrook | Jeffrey Pang (CMU) | SIGCOMM 2008</a:t>
            </a:r>
            <a:endParaRPr lang="en-US" dirty="0"/>
          </a:p>
        </p:txBody>
      </p:sp>
      <p:pic>
        <p:nvPicPr>
          <p:cNvPr id="93" name="Picture 92" descr="orb"/>
          <p:cNvPicPr>
            <a:picLocks noChangeAspect="1" noChangeArrowheads="1"/>
          </p:cNvPicPr>
          <p:nvPr/>
        </p:nvPicPr>
        <p:blipFill>
          <a:blip r:embed="rId5" cstate="print"/>
          <a:srcRect/>
          <a:stretch>
            <a:fillRect/>
          </a:stretch>
        </p:blipFill>
        <p:spPr bwMode="auto">
          <a:xfrm>
            <a:off x="914400" y="4343400"/>
            <a:ext cx="304800" cy="441325"/>
          </a:xfrm>
          <a:prstGeom prst="rect">
            <a:avLst/>
          </a:prstGeom>
          <a:noFill/>
          <a:ln w="9525">
            <a:noFill/>
            <a:miter lim="800000"/>
            <a:headEnd/>
            <a:tailEnd/>
          </a:ln>
        </p:spPr>
      </p:pic>
      <p:sp>
        <p:nvSpPr>
          <p:cNvPr id="94" name="Slide Number Placeholder 93"/>
          <p:cNvSpPr>
            <a:spLocks noGrp="1"/>
          </p:cNvSpPr>
          <p:nvPr>
            <p:ph type="sldNum" sz="quarter" idx="11"/>
          </p:nvPr>
        </p:nvSpPr>
        <p:spPr/>
        <p:txBody>
          <a:bodyPr/>
          <a:lstStyle/>
          <a:p>
            <a:pPr>
              <a:defRPr/>
            </a:pPr>
            <a:fld id="{FCDDB71F-F2C9-4CA0-9866-9F93A4E834E7}" type="slidenum">
              <a:rPr lang="en-US"/>
              <a:pPr>
                <a:defRPr/>
              </a:pPr>
              <a:t>28</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grpId="1" nodeType="withEffect">
                                  <p:stCondLst>
                                    <p:cond delay="0"/>
                                  </p:stCondLst>
                                  <p:childTnLst>
                                    <p:animEffect transition="out" filter="wipe(left)">
                                      <p:cBhvr>
                                        <p:cTn id="6" dur="500"/>
                                        <p:tgtEl>
                                          <p:spTgt spid="116"/>
                                        </p:tgtEl>
                                      </p:cBhvr>
                                    </p:animEffect>
                                    <p:set>
                                      <p:cBhvr>
                                        <p:cTn id="7" dur="1" fill="hold">
                                          <p:stCondLst>
                                            <p:cond delay="499"/>
                                          </p:stCondLst>
                                        </p:cTn>
                                        <p:tgtEl>
                                          <p:spTgt spid="116"/>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left)">
                                      <p:cBhvr>
                                        <p:cTn id="11" dur="500"/>
                                        <p:tgtEl>
                                          <p:spTgt spid="92"/>
                                        </p:tgtEl>
                                      </p:cBhvr>
                                    </p:animEffect>
                                  </p:childTnLst>
                                </p:cTn>
                              </p:par>
                            </p:childTnLst>
                          </p:cTn>
                        </p:par>
                        <p:par>
                          <p:cTn id="12" fill="hold">
                            <p:stCondLst>
                              <p:cond delay="1000"/>
                            </p:stCondLst>
                            <p:childTnLst>
                              <p:par>
                                <p:cTn id="13" presetID="53" presetClass="entr" presetSubtype="0" fill="hold" nodeType="afterEffect">
                                  <p:stCondLst>
                                    <p:cond delay="500"/>
                                  </p:stCondLst>
                                  <p:childTnLst>
                                    <p:set>
                                      <p:cBhvr>
                                        <p:cTn id="14" dur="1" fill="hold">
                                          <p:stCondLst>
                                            <p:cond delay="0"/>
                                          </p:stCondLst>
                                        </p:cTn>
                                        <p:tgtEl>
                                          <p:spTgt spid="102"/>
                                        </p:tgtEl>
                                        <p:attrNameLst>
                                          <p:attrName>style.visibility</p:attrName>
                                        </p:attrNameLst>
                                      </p:cBhvr>
                                      <p:to>
                                        <p:strVal val="visible"/>
                                      </p:to>
                                    </p:set>
                                    <p:anim calcmode="lin" valueType="num">
                                      <p:cBhvr>
                                        <p:cTn id="15" dur="1000" fill="hold"/>
                                        <p:tgtEl>
                                          <p:spTgt spid="102"/>
                                        </p:tgtEl>
                                        <p:attrNameLst>
                                          <p:attrName>ppt_w</p:attrName>
                                        </p:attrNameLst>
                                      </p:cBhvr>
                                      <p:tavLst>
                                        <p:tav tm="0">
                                          <p:val>
                                            <p:fltVal val="0"/>
                                          </p:val>
                                        </p:tav>
                                        <p:tav tm="100000">
                                          <p:val>
                                            <p:strVal val="#ppt_w"/>
                                          </p:val>
                                        </p:tav>
                                      </p:tavLst>
                                    </p:anim>
                                    <p:anim calcmode="lin" valueType="num">
                                      <p:cBhvr>
                                        <p:cTn id="16" dur="1000" fill="hold"/>
                                        <p:tgtEl>
                                          <p:spTgt spid="102"/>
                                        </p:tgtEl>
                                        <p:attrNameLst>
                                          <p:attrName>ppt_h</p:attrName>
                                        </p:attrNameLst>
                                      </p:cBhvr>
                                      <p:tavLst>
                                        <p:tav tm="0">
                                          <p:val>
                                            <p:fltVal val="0"/>
                                          </p:val>
                                        </p:tav>
                                        <p:tav tm="100000">
                                          <p:val>
                                            <p:strVal val="#ppt_h"/>
                                          </p:val>
                                        </p:tav>
                                      </p:tavLst>
                                    </p:anim>
                                    <p:animEffect transition="in" filter="fade">
                                      <p:cBhvr>
                                        <p:cTn id="17" dur="1000"/>
                                        <p:tgtEl>
                                          <p:spTgt spid="102"/>
                                        </p:tgtEl>
                                      </p:cBhvr>
                                    </p:animEffect>
                                  </p:childTnLst>
                                </p:cTn>
                              </p:par>
                              <p:par>
                                <p:cTn id="18" presetID="26" presetClass="emph" presetSubtype="0" fill="hold" nodeType="withEffect">
                                  <p:stCondLst>
                                    <p:cond delay="500"/>
                                  </p:stCondLst>
                                  <p:childTnLst>
                                    <p:animEffect transition="out" filter="fade">
                                      <p:cBhvr>
                                        <p:cTn id="19" dur="1000" tmFilter="0, 0; .2, .5; .8, .5; 1, 0"/>
                                        <p:tgtEl>
                                          <p:spTgt spid="93"/>
                                        </p:tgtEl>
                                      </p:cBhvr>
                                    </p:animEffect>
                                    <p:animScale>
                                      <p:cBhvr>
                                        <p:cTn id="20" dur="500" autoRev="1" fill="hold"/>
                                        <p:tgtEl>
                                          <p:spTgt spid="93"/>
                                        </p:tgtEl>
                                      </p:cBhvr>
                                      <p:by x="105000" y="105000"/>
                                    </p:animScale>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20"/>
                                        </p:tgtEl>
                                        <p:attrNameLst>
                                          <p:attrName>style.visibility</p:attrName>
                                        </p:attrNameLst>
                                      </p:cBhvr>
                                      <p:to>
                                        <p:strVal val="visible"/>
                                      </p:to>
                                    </p:set>
                                    <p:animEffect transition="in" filter="wipe(left)">
                                      <p:cBhvr>
                                        <p:cTn id="24" dur="1000"/>
                                        <p:tgtEl>
                                          <p:spTgt spid="1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8" fill="hold" grpId="1" nodeType="clickEffect">
                                  <p:stCondLst>
                                    <p:cond delay="0"/>
                                  </p:stCondLst>
                                  <p:childTnLst>
                                    <p:animEffect transition="out" filter="wipe(left)">
                                      <p:cBhvr>
                                        <p:cTn id="28" dur="1000"/>
                                        <p:tgtEl>
                                          <p:spTgt spid="120"/>
                                        </p:tgtEl>
                                      </p:cBhvr>
                                    </p:animEffect>
                                    <p:set>
                                      <p:cBhvr>
                                        <p:cTn id="29" dur="1" fill="hold">
                                          <p:stCondLst>
                                            <p:cond delay="999"/>
                                          </p:stCondLst>
                                        </p:cTn>
                                        <p:tgtEl>
                                          <p:spTgt spid="120"/>
                                        </p:tgtEl>
                                        <p:attrNameLst>
                                          <p:attrName>style.visibility</p:attrName>
                                        </p:attrNameLst>
                                      </p:cBhvr>
                                      <p:to>
                                        <p:strVal val="hidden"/>
                                      </p:to>
                                    </p:set>
                                  </p:childTnLst>
                                </p:cTn>
                              </p:par>
                            </p:childTnLst>
                          </p:cTn>
                        </p:par>
                        <p:par>
                          <p:cTn id="30" fill="hold">
                            <p:stCondLst>
                              <p:cond delay="1000"/>
                            </p:stCondLst>
                            <p:childTnLst>
                              <p:par>
                                <p:cTn id="31" presetID="26" presetClass="emph" presetSubtype="0" fill="hold" nodeType="afterEffect">
                                  <p:stCondLst>
                                    <p:cond delay="0"/>
                                  </p:stCondLst>
                                  <p:childTnLst>
                                    <p:animEffect transition="out" filter="fade">
                                      <p:cBhvr>
                                        <p:cTn id="32" dur="1000" tmFilter="0, 0; .2, .5; .8, .5; 1, 0"/>
                                        <p:tgtEl>
                                          <p:spTgt spid="91"/>
                                        </p:tgtEl>
                                      </p:cBhvr>
                                    </p:animEffect>
                                    <p:animScale>
                                      <p:cBhvr>
                                        <p:cTn id="33" dur="500" autoRev="1" fill="hold"/>
                                        <p:tgtEl>
                                          <p:spTgt spid="91"/>
                                        </p:tgtEl>
                                      </p:cBhvr>
                                      <p:by x="105000" y="105000"/>
                                    </p:animScale>
                                  </p:childTnLst>
                                </p:cTn>
                              </p:par>
                              <p:par>
                                <p:cTn id="34" presetID="32" presetClass="emph" presetSubtype="0" fill="hold" nodeType="withEffect">
                                  <p:stCondLst>
                                    <p:cond delay="0"/>
                                  </p:stCondLst>
                                  <p:childTnLst>
                                    <p:animClr clrSpc="rgb" dir="cw">
                                      <p:cBhvr override="childStyle">
                                        <p:cTn id="35" dur="100" fill="hold"/>
                                        <p:tgtEl>
                                          <p:spTgt spid="96"/>
                                        </p:tgtEl>
                                        <p:attrNameLst>
                                          <p:attrName>style.color</p:attrName>
                                        </p:attrNameLst>
                                      </p:cBhvr>
                                      <p:to>
                                        <a:schemeClr val="accent2"/>
                                      </p:to>
                                    </p:animClr>
                                    <p:animClr clrSpc="rgb" dir="cw">
                                      <p:cBhvr>
                                        <p:cTn id="36" dur="100" fill="hold"/>
                                        <p:tgtEl>
                                          <p:spTgt spid="96"/>
                                        </p:tgtEl>
                                        <p:attrNameLst>
                                          <p:attrName>fillcolor</p:attrName>
                                        </p:attrNameLst>
                                      </p:cBhvr>
                                      <p:to>
                                        <a:schemeClr val="accent2"/>
                                      </p:to>
                                    </p:animClr>
                                    <p:set>
                                      <p:cBhvr>
                                        <p:cTn id="37" dur="100" fill="hold"/>
                                        <p:tgtEl>
                                          <p:spTgt spid="96"/>
                                        </p:tgtEl>
                                        <p:attrNameLst>
                                          <p:attrName>fill.type</p:attrName>
                                        </p:attrNameLst>
                                      </p:cBhvr>
                                      <p:to>
                                        <p:strVal val="solid"/>
                                      </p:to>
                                    </p:set>
                                    <p:set>
                                      <p:cBhvr>
                                        <p:cTn id="38" dur="100" fill="hold"/>
                                        <p:tgtEl>
                                          <p:spTgt spid="96"/>
                                        </p:tgtEl>
                                        <p:attrNameLst>
                                          <p:attrName>fill.on</p:attrName>
                                        </p:attrNameLst>
                                      </p:cBhvr>
                                      <p:to>
                                        <p:strVal val="true"/>
                                      </p:to>
                                    </p:set>
                                    <p:animRot by="120000">
                                      <p:cBhvr>
                                        <p:cTn id="39" dur="100" fill="hold">
                                          <p:stCondLst>
                                            <p:cond delay="0"/>
                                          </p:stCondLst>
                                        </p:cTn>
                                        <p:tgtEl>
                                          <p:spTgt spid="96"/>
                                        </p:tgtEl>
                                        <p:attrNameLst>
                                          <p:attrName>r</p:attrName>
                                        </p:attrNameLst>
                                      </p:cBhvr>
                                    </p:animRot>
                                    <p:animRot by="-240000">
                                      <p:cBhvr>
                                        <p:cTn id="40" dur="200" fill="hold">
                                          <p:stCondLst>
                                            <p:cond delay="200"/>
                                          </p:stCondLst>
                                        </p:cTn>
                                        <p:tgtEl>
                                          <p:spTgt spid="96"/>
                                        </p:tgtEl>
                                        <p:attrNameLst>
                                          <p:attrName>r</p:attrName>
                                        </p:attrNameLst>
                                      </p:cBhvr>
                                    </p:animRot>
                                    <p:animRot by="240000">
                                      <p:cBhvr>
                                        <p:cTn id="41" dur="200" fill="hold">
                                          <p:stCondLst>
                                            <p:cond delay="400"/>
                                          </p:stCondLst>
                                        </p:cTn>
                                        <p:tgtEl>
                                          <p:spTgt spid="96"/>
                                        </p:tgtEl>
                                        <p:attrNameLst>
                                          <p:attrName>r</p:attrName>
                                        </p:attrNameLst>
                                      </p:cBhvr>
                                    </p:animRot>
                                    <p:animRot by="-240000">
                                      <p:cBhvr>
                                        <p:cTn id="42" dur="200" fill="hold">
                                          <p:stCondLst>
                                            <p:cond delay="600"/>
                                          </p:stCondLst>
                                        </p:cTn>
                                        <p:tgtEl>
                                          <p:spTgt spid="96"/>
                                        </p:tgtEl>
                                        <p:attrNameLst>
                                          <p:attrName>r</p:attrName>
                                        </p:attrNameLst>
                                      </p:cBhvr>
                                    </p:animRot>
                                    <p:animRot by="120000">
                                      <p:cBhvr>
                                        <p:cTn id="43" dur="200" fill="hold">
                                          <p:stCondLst>
                                            <p:cond delay="800"/>
                                          </p:stCondLst>
                                        </p:cTn>
                                        <p:tgtEl>
                                          <p:spTgt spid="96"/>
                                        </p:tgtEl>
                                        <p:attrNameLst>
                                          <p:attrName>r</p:attrName>
                                        </p:attrNameLst>
                                      </p:cBhvr>
                                    </p:animRot>
                                  </p:childTnLst>
                                </p:cTn>
                              </p:par>
                            </p:childTnLst>
                          </p:cTn>
                        </p:par>
                        <p:par>
                          <p:cTn id="44" fill="hold">
                            <p:stCondLst>
                              <p:cond delay="2000"/>
                            </p:stCondLst>
                            <p:childTnLst>
                              <p:par>
                                <p:cTn id="45" presetID="22" presetClass="entr" presetSubtype="2" fill="hold" grpId="0" nodeType="after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wipe(right)">
                                      <p:cBhvr>
                                        <p:cTn id="47" dur="1000"/>
                                        <p:tgtEl>
                                          <p:spTgt spid="103"/>
                                        </p:tgtEl>
                                      </p:cBhvr>
                                    </p:animEffect>
                                  </p:childTnLst>
                                </p:cTn>
                              </p:par>
                            </p:childTnLst>
                          </p:cTn>
                        </p:par>
                        <p:par>
                          <p:cTn id="48" fill="hold">
                            <p:stCondLst>
                              <p:cond delay="3000"/>
                            </p:stCondLst>
                            <p:childTnLst>
                              <p:par>
                                <p:cTn id="49" presetID="22" presetClass="entr" presetSubtype="1" fill="hold" grpId="0" nodeType="after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wipe(up)">
                                      <p:cBhvr>
                                        <p:cTn id="51" dur="1000"/>
                                        <p:tgtEl>
                                          <p:spTgt spid="10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07"/>
                                        </p:tgtEl>
                                        <p:attrNameLst>
                                          <p:attrName>style.visibility</p:attrName>
                                        </p:attrNameLst>
                                      </p:cBhvr>
                                      <p:to>
                                        <p:strVal val="visible"/>
                                      </p:to>
                                    </p:set>
                                    <p:animEffect transition="in" filter="wipe(up)">
                                      <p:cBhvr>
                                        <p:cTn id="54" dur="1000"/>
                                        <p:tgtEl>
                                          <p:spTgt spid="107"/>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06"/>
                                        </p:tgtEl>
                                        <p:attrNameLst>
                                          <p:attrName>style.visibility</p:attrName>
                                        </p:attrNameLst>
                                      </p:cBhvr>
                                      <p:to>
                                        <p:strVal val="visible"/>
                                      </p:to>
                                    </p:set>
                                    <p:animEffect transition="in" filter="wipe(up)">
                                      <p:cBhvr>
                                        <p:cTn id="57" dur="1000"/>
                                        <p:tgtEl>
                                          <p:spTgt spid="106"/>
                                        </p:tgtEl>
                                      </p:cBhvr>
                                    </p:animEffect>
                                  </p:childTnLst>
                                </p:cTn>
                              </p:par>
                            </p:childTnLst>
                          </p:cTn>
                        </p:par>
                        <p:par>
                          <p:cTn id="58" fill="hold">
                            <p:stCondLst>
                              <p:cond delay="4000"/>
                            </p:stCondLst>
                            <p:childTnLst>
                              <p:par>
                                <p:cTn id="59" presetID="26" presetClass="emph" presetSubtype="0" fill="hold" nodeType="afterEffect">
                                  <p:stCondLst>
                                    <p:cond delay="0"/>
                                  </p:stCondLst>
                                  <p:childTnLst>
                                    <p:animEffect transition="out" filter="fade">
                                      <p:cBhvr>
                                        <p:cTn id="60" dur="1000" tmFilter="0, 0; .2, .5; .8, .5; 1, 0"/>
                                        <p:tgtEl>
                                          <p:spTgt spid="90"/>
                                        </p:tgtEl>
                                      </p:cBhvr>
                                    </p:animEffect>
                                    <p:animScale>
                                      <p:cBhvr>
                                        <p:cTn id="61" dur="500" autoRev="1" fill="hold"/>
                                        <p:tgtEl>
                                          <p:spTgt spid="90"/>
                                        </p:tgtEl>
                                      </p:cBhvr>
                                      <p:by x="105000" y="105000"/>
                                    </p:animScale>
                                  </p:childTnLst>
                                </p:cTn>
                              </p:par>
                              <p:par>
                                <p:cTn id="62" presetID="32" presetClass="emph" presetSubtype="0" fill="hold" nodeType="withEffect">
                                  <p:stCondLst>
                                    <p:cond delay="0"/>
                                  </p:stCondLst>
                                  <p:childTnLst>
                                    <p:animClr clrSpc="rgb" dir="cw">
                                      <p:cBhvr override="childStyle">
                                        <p:cTn id="63" dur="100" fill="hold"/>
                                        <p:tgtEl>
                                          <p:spTgt spid="97"/>
                                        </p:tgtEl>
                                        <p:attrNameLst>
                                          <p:attrName>style.color</p:attrName>
                                        </p:attrNameLst>
                                      </p:cBhvr>
                                      <p:to>
                                        <a:schemeClr val="accent2"/>
                                      </p:to>
                                    </p:animClr>
                                    <p:animClr clrSpc="rgb" dir="cw">
                                      <p:cBhvr>
                                        <p:cTn id="64" dur="100" fill="hold"/>
                                        <p:tgtEl>
                                          <p:spTgt spid="97"/>
                                        </p:tgtEl>
                                        <p:attrNameLst>
                                          <p:attrName>fillcolor</p:attrName>
                                        </p:attrNameLst>
                                      </p:cBhvr>
                                      <p:to>
                                        <a:schemeClr val="accent2"/>
                                      </p:to>
                                    </p:animClr>
                                    <p:set>
                                      <p:cBhvr>
                                        <p:cTn id="65" dur="100" fill="hold"/>
                                        <p:tgtEl>
                                          <p:spTgt spid="97"/>
                                        </p:tgtEl>
                                        <p:attrNameLst>
                                          <p:attrName>fill.type</p:attrName>
                                        </p:attrNameLst>
                                      </p:cBhvr>
                                      <p:to>
                                        <p:strVal val="solid"/>
                                      </p:to>
                                    </p:set>
                                    <p:set>
                                      <p:cBhvr>
                                        <p:cTn id="66" dur="100" fill="hold"/>
                                        <p:tgtEl>
                                          <p:spTgt spid="97"/>
                                        </p:tgtEl>
                                        <p:attrNameLst>
                                          <p:attrName>fill.on</p:attrName>
                                        </p:attrNameLst>
                                      </p:cBhvr>
                                      <p:to>
                                        <p:strVal val="true"/>
                                      </p:to>
                                    </p:set>
                                    <p:animRot by="120000">
                                      <p:cBhvr>
                                        <p:cTn id="67" dur="100" fill="hold">
                                          <p:stCondLst>
                                            <p:cond delay="0"/>
                                          </p:stCondLst>
                                        </p:cTn>
                                        <p:tgtEl>
                                          <p:spTgt spid="97"/>
                                        </p:tgtEl>
                                        <p:attrNameLst>
                                          <p:attrName>r</p:attrName>
                                        </p:attrNameLst>
                                      </p:cBhvr>
                                    </p:animRot>
                                    <p:animRot by="-240000">
                                      <p:cBhvr>
                                        <p:cTn id="68" dur="200" fill="hold">
                                          <p:stCondLst>
                                            <p:cond delay="200"/>
                                          </p:stCondLst>
                                        </p:cTn>
                                        <p:tgtEl>
                                          <p:spTgt spid="97"/>
                                        </p:tgtEl>
                                        <p:attrNameLst>
                                          <p:attrName>r</p:attrName>
                                        </p:attrNameLst>
                                      </p:cBhvr>
                                    </p:animRot>
                                    <p:animRot by="240000">
                                      <p:cBhvr>
                                        <p:cTn id="69" dur="200" fill="hold">
                                          <p:stCondLst>
                                            <p:cond delay="400"/>
                                          </p:stCondLst>
                                        </p:cTn>
                                        <p:tgtEl>
                                          <p:spTgt spid="97"/>
                                        </p:tgtEl>
                                        <p:attrNameLst>
                                          <p:attrName>r</p:attrName>
                                        </p:attrNameLst>
                                      </p:cBhvr>
                                    </p:animRot>
                                    <p:animRot by="-240000">
                                      <p:cBhvr>
                                        <p:cTn id="70" dur="200" fill="hold">
                                          <p:stCondLst>
                                            <p:cond delay="600"/>
                                          </p:stCondLst>
                                        </p:cTn>
                                        <p:tgtEl>
                                          <p:spTgt spid="97"/>
                                        </p:tgtEl>
                                        <p:attrNameLst>
                                          <p:attrName>r</p:attrName>
                                        </p:attrNameLst>
                                      </p:cBhvr>
                                    </p:animRot>
                                    <p:animRot by="120000">
                                      <p:cBhvr>
                                        <p:cTn id="71" dur="200" fill="hold">
                                          <p:stCondLst>
                                            <p:cond delay="800"/>
                                          </p:stCondLst>
                                        </p:cTn>
                                        <p:tgtEl>
                                          <p:spTgt spid="97"/>
                                        </p:tgtEl>
                                        <p:attrNameLst>
                                          <p:attrName>r</p:attrName>
                                        </p:attrNameLst>
                                      </p:cBhvr>
                                    </p:animRot>
                                  </p:childTnLst>
                                </p:cTn>
                              </p:par>
                            </p:childTnLst>
                          </p:cTn>
                        </p:par>
                        <p:par>
                          <p:cTn id="72" fill="hold">
                            <p:stCondLst>
                              <p:cond delay="5000"/>
                            </p:stCondLst>
                            <p:childTnLst>
                              <p:par>
                                <p:cTn id="73" presetID="22" presetClass="entr" presetSubtype="4" fill="hold" grpId="0" nodeType="afterEffect">
                                  <p:stCondLst>
                                    <p:cond delay="500"/>
                                  </p:stCondLst>
                                  <p:childTnLst>
                                    <p:set>
                                      <p:cBhvr>
                                        <p:cTn id="74" dur="1" fill="hold">
                                          <p:stCondLst>
                                            <p:cond delay="0"/>
                                          </p:stCondLst>
                                        </p:cTn>
                                        <p:tgtEl>
                                          <p:spTgt spid="111"/>
                                        </p:tgtEl>
                                        <p:attrNameLst>
                                          <p:attrName>style.visibility</p:attrName>
                                        </p:attrNameLst>
                                      </p:cBhvr>
                                      <p:to>
                                        <p:strVal val="visible"/>
                                      </p:to>
                                    </p:set>
                                    <p:animEffect transition="in" filter="wipe(down)">
                                      <p:cBhvr>
                                        <p:cTn id="75" dur="1000"/>
                                        <p:tgtEl>
                                          <p:spTgt spid="111"/>
                                        </p:tgtEl>
                                      </p:cBhvr>
                                    </p:animEffect>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12"/>
                                        </p:tgtEl>
                                        <p:attrNameLst>
                                          <p:attrName>style.visibility</p:attrName>
                                        </p:attrNameLst>
                                      </p:cBhvr>
                                      <p:to>
                                        <p:strVal val="visible"/>
                                      </p:to>
                                    </p:set>
                                    <p:animEffect transition="in" filter="wipe(left)">
                                      <p:cBhvr>
                                        <p:cTn id="79" dur="1000"/>
                                        <p:tgtEl>
                                          <p:spTgt spid="11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13"/>
                                        </p:tgtEl>
                                        <p:attrNameLst>
                                          <p:attrName>style.visibility</p:attrName>
                                        </p:attrNameLst>
                                      </p:cBhvr>
                                      <p:to>
                                        <p:strVal val="visible"/>
                                      </p:to>
                                    </p:set>
                                    <p:animEffect transition="in" filter="wipe(left)">
                                      <p:cBhvr>
                                        <p:cTn id="82"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P spid="107" grpId="0" animBg="1"/>
      <p:bldP spid="109" grpId="0" animBg="1"/>
      <p:bldP spid="112" grpId="0" animBg="1"/>
      <p:bldP spid="113" grpId="0" animBg="1"/>
      <p:bldP spid="111" grpId="0" animBg="1"/>
      <p:bldP spid="92" grpId="1"/>
      <p:bldP spid="116" grpId="1"/>
      <p:bldP spid="120" grpId="0" animBg="1"/>
      <p:bldP spid="12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smtClean="0"/>
              <a:t>Donnybrook: Update Dissemination</a:t>
            </a:r>
          </a:p>
        </p:txBody>
      </p:sp>
      <p:sp>
        <p:nvSpPr>
          <p:cNvPr id="3" name="Content Placeholder 2"/>
          <p:cNvSpPr>
            <a:spLocks noGrp="1"/>
          </p:cNvSpPr>
          <p:nvPr>
            <p:ph idx="1"/>
          </p:nvPr>
        </p:nvSpPr>
        <p:spPr>
          <a:xfrm>
            <a:off x="381000" y="1600200"/>
            <a:ext cx="8534400" cy="4876800"/>
          </a:xfrm>
        </p:spPr>
        <p:txBody>
          <a:bodyPr rtlCol="0">
            <a:normAutofit lnSpcReduction="10000"/>
          </a:bodyPr>
          <a:lstStyle/>
          <a:p>
            <a:pPr marL="346075" indent="-346075" eaLnBrk="1" fontAlgn="auto" hangingPunct="1">
              <a:spcAft>
                <a:spcPts val="0"/>
              </a:spcAft>
              <a:buFont typeface="Arial" pitchFamily="34" charset="0"/>
              <a:buChar char="•"/>
              <a:defRPr/>
            </a:pPr>
            <a:r>
              <a:rPr lang="en-US" sz="2800" dirty="0" smtClean="0"/>
              <a:t>Main requirements:</a:t>
            </a:r>
          </a:p>
          <a:p>
            <a:pPr marL="795338" lvl="1" indent="-398463" eaLnBrk="1" fontAlgn="auto" hangingPunct="1">
              <a:spcAft>
                <a:spcPts val="0"/>
              </a:spcAft>
              <a:buFont typeface="+mj-lt"/>
              <a:buAutoNum type="arabicPeriod"/>
              <a:defRPr/>
            </a:pPr>
            <a:r>
              <a:rPr lang="en-US" sz="2400" dirty="0" smtClean="0"/>
              <a:t>Strict delay bound: </a:t>
            </a:r>
            <a:r>
              <a:rPr lang="en-US" sz="2400" dirty="0" smtClean="0">
                <a:solidFill>
                  <a:schemeClr val="tx2"/>
                </a:solidFill>
              </a:rPr>
              <a:t>constant tree depth</a:t>
            </a:r>
          </a:p>
          <a:p>
            <a:pPr marL="795338" lvl="1" indent="-398463" eaLnBrk="1" fontAlgn="auto" hangingPunct="1">
              <a:spcAft>
                <a:spcPts val="0"/>
              </a:spcAft>
              <a:buFont typeface="+mj-lt"/>
              <a:buAutoNum type="arabicPeriod"/>
              <a:defRPr/>
            </a:pPr>
            <a:r>
              <a:rPr lang="en-US" sz="2400" dirty="0" smtClean="0"/>
              <a:t>Freq. membership changes: </a:t>
            </a:r>
            <a:r>
              <a:rPr lang="en-US" sz="2400" dirty="0" smtClean="0">
                <a:solidFill>
                  <a:schemeClr val="tx2"/>
                </a:solidFill>
              </a:rPr>
              <a:t>uncoordinated tree construction</a:t>
            </a:r>
          </a:p>
          <a:p>
            <a:pPr marL="795338" lvl="1" indent="-398463" eaLnBrk="1" fontAlgn="auto" hangingPunct="1">
              <a:spcAft>
                <a:spcPts val="0"/>
              </a:spcAft>
              <a:buFont typeface="+mj-lt"/>
              <a:buAutoNum type="arabicPeriod"/>
              <a:defRPr/>
            </a:pPr>
            <a:r>
              <a:rPr lang="en-US" sz="2400" dirty="0" smtClean="0"/>
              <a:t>Bandwidth heterogeneity: </a:t>
            </a:r>
            <a:r>
              <a:rPr lang="en-US" sz="2400" dirty="0" smtClean="0">
                <a:solidFill>
                  <a:schemeClr val="tx2"/>
                </a:solidFill>
              </a:rPr>
              <a:t>high bandwidth forwarding  pool</a:t>
            </a:r>
          </a:p>
          <a:p>
            <a:pPr marL="795338" lvl="1" indent="-398463" eaLnBrk="1" fontAlgn="auto" hangingPunct="1">
              <a:spcAft>
                <a:spcPts val="0"/>
              </a:spcAft>
              <a:buFont typeface="+mj-lt"/>
              <a:buAutoNum type="arabicPeriod"/>
              <a:defRPr/>
            </a:pPr>
            <a:r>
              <a:rPr lang="en-US" sz="2400" dirty="0" smtClean="0"/>
              <a:t>Many overlapping groups: </a:t>
            </a:r>
            <a:r>
              <a:rPr lang="en-US" sz="2400" dirty="0" smtClean="0">
                <a:solidFill>
                  <a:schemeClr val="tx2"/>
                </a:solidFill>
              </a:rPr>
              <a:t>shared forwarding resources</a:t>
            </a:r>
            <a:br>
              <a:rPr lang="en-US" sz="2400" dirty="0" smtClean="0">
                <a:solidFill>
                  <a:schemeClr val="tx2"/>
                </a:solidFill>
              </a:rPr>
            </a:br>
            <a:endParaRPr lang="en-US" dirty="0" smtClean="0">
              <a:solidFill>
                <a:schemeClr val="tx2"/>
              </a:solidFill>
            </a:endParaRPr>
          </a:p>
          <a:p>
            <a:pPr eaLnBrk="1" fontAlgn="auto" hangingPunct="1">
              <a:spcAft>
                <a:spcPts val="0"/>
              </a:spcAft>
              <a:buFont typeface="Arial" pitchFamily="34" charset="0"/>
              <a:buChar char="•"/>
              <a:defRPr/>
            </a:pPr>
            <a:r>
              <a:rPr lang="en-US" sz="2800" dirty="0" smtClean="0"/>
              <a:t>Trade-off: If too many sources pick the same forwarder </a:t>
            </a:r>
            <a:r>
              <a:rPr lang="en-US" sz="2800" dirty="0" smtClean="0">
                <a:sym typeface="Symbol"/>
              </a:rPr>
              <a:t>then the forwarder must drop some updates</a:t>
            </a:r>
            <a:endParaRPr lang="en-US" sz="2800" dirty="0" smtClean="0"/>
          </a:p>
          <a:p>
            <a:pPr lvl="1" eaLnBrk="1" fontAlgn="auto" hangingPunct="1">
              <a:spcAft>
                <a:spcPts val="0"/>
              </a:spcAft>
              <a:buFont typeface="Arial" pitchFamily="34" charset="0"/>
              <a:buChar char="–"/>
              <a:defRPr/>
            </a:pPr>
            <a:r>
              <a:rPr lang="en-US" sz="2400" dirty="0" smtClean="0"/>
              <a:t>Leave some headroom (advertise only ½ forwarder capacity)</a:t>
            </a:r>
            <a:br>
              <a:rPr lang="en-US" sz="2400" dirty="0" smtClean="0"/>
            </a:br>
            <a:r>
              <a:rPr lang="en-US" sz="2400" dirty="0" smtClean="0">
                <a:sym typeface="Symbol"/>
              </a:rPr>
              <a:t> drops </a:t>
            </a:r>
            <a:r>
              <a:rPr lang="en-US" sz="2400" dirty="0" smtClean="0"/>
              <a:t>happen rarely and only cause loss for 1 frame</a:t>
            </a:r>
          </a:p>
          <a:p>
            <a:pPr lvl="1" eaLnBrk="1" fontAlgn="auto" hangingPunct="1">
              <a:spcAft>
                <a:spcPts val="0"/>
              </a:spcAft>
              <a:buFont typeface="Arial" pitchFamily="34" charset="0"/>
              <a:buChar char="–"/>
              <a:defRPr/>
            </a:pPr>
            <a:r>
              <a:rPr lang="en-US" sz="2400" dirty="0" smtClean="0"/>
              <a:t>5-10% loss is OK </a:t>
            </a:r>
            <a:r>
              <a:rPr lang="en-US" sz="2400" dirty="0" smtClean="0">
                <a:solidFill>
                  <a:schemeClr val="bg1">
                    <a:lumMod val="50000"/>
                  </a:schemeClr>
                </a:solidFill>
              </a:rPr>
              <a:t>[</a:t>
            </a:r>
            <a:r>
              <a:rPr lang="en-US" sz="2400" dirty="0" err="1" smtClean="0">
                <a:solidFill>
                  <a:schemeClr val="bg1">
                    <a:lumMod val="50000"/>
                  </a:schemeClr>
                </a:solidFill>
              </a:rPr>
              <a:t>Beigbeder</a:t>
            </a:r>
            <a:r>
              <a:rPr lang="en-US" sz="2400" dirty="0" smtClean="0">
                <a:solidFill>
                  <a:schemeClr val="bg1">
                    <a:lumMod val="50000"/>
                  </a:schemeClr>
                </a:solidFill>
              </a:rPr>
              <a:t> ‘04]</a:t>
            </a:r>
            <a:endParaRPr lang="en-US" sz="2400" dirty="0" smtClean="0"/>
          </a:p>
        </p:txBody>
      </p:sp>
      <p:pic>
        <p:nvPicPr>
          <p:cNvPr id="68611" name="Picture 131" descr="checkmark"/>
          <p:cNvPicPr>
            <a:picLocks noChangeAspect="1" noChangeArrowheads="1"/>
          </p:cNvPicPr>
          <p:nvPr/>
        </p:nvPicPr>
        <p:blipFill>
          <a:blip r:embed="rId3" cstate="print"/>
          <a:srcRect/>
          <a:stretch>
            <a:fillRect/>
          </a:stretch>
        </p:blipFill>
        <p:spPr bwMode="auto">
          <a:xfrm>
            <a:off x="457200" y="2133600"/>
            <a:ext cx="304800" cy="339725"/>
          </a:xfrm>
          <a:prstGeom prst="rect">
            <a:avLst/>
          </a:prstGeom>
          <a:noFill/>
          <a:ln w="9525">
            <a:noFill/>
            <a:miter lim="800000"/>
            <a:headEnd/>
            <a:tailEnd/>
          </a:ln>
        </p:spPr>
      </p:pic>
      <p:pic>
        <p:nvPicPr>
          <p:cNvPr id="68612" name="Picture 131" descr="checkmark"/>
          <p:cNvPicPr>
            <a:picLocks noChangeAspect="1" noChangeArrowheads="1"/>
          </p:cNvPicPr>
          <p:nvPr/>
        </p:nvPicPr>
        <p:blipFill>
          <a:blip r:embed="rId3" cstate="print"/>
          <a:srcRect/>
          <a:stretch>
            <a:fillRect/>
          </a:stretch>
        </p:blipFill>
        <p:spPr bwMode="auto">
          <a:xfrm>
            <a:off x="457200" y="2514600"/>
            <a:ext cx="304800" cy="339725"/>
          </a:xfrm>
          <a:prstGeom prst="rect">
            <a:avLst/>
          </a:prstGeom>
          <a:noFill/>
          <a:ln w="9525">
            <a:noFill/>
            <a:miter lim="800000"/>
            <a:headEnd/>
            <a:tailEnd/>
          </a:ln>
        </p:spPr>
      </p:pic>
      <p:pic>
        <p:nvPicPr>
          <p:cNvPr id="68613" name="Picture 131" descr="checkmark"/>
          <p:cNvPicPr>
            <a:picLocks noChangeAspect="1" noChangeArrowheads="1"/>
          </p:cNvPicPr>
          <p:nvPr/>
        </p:nvPicPr>
        <p:blipFill>
          <a:blip r:embed="rId3" cstate="print"/>
          <a:srcRect/>
          <a:stretch>
            <a:fillRect/>
          </a:stretch>
        </p:blipFill>
        <p:spPr bwMode="auto">
          <a:xfrm>
            <a:off x="457200" y="2895600"/>
            <a:ext cx="304800" cy="339725"/>
          </a:xfrm>
          <a:prstGeom prst="rect">
            <a:avLst/>
          </a:prstGeom>
          <a:noFill/>
          <a:ln w="9525">
            <a:noFill/>
            <a:miter lim="800000"/>
            <a:headEnd/>
            <a:tailEnd/>
          </a:ln>
        </p:spPr>
      </p:pic>
      <p:pic>
        <p:nvPicPr>
          <p:cNvPr id="68614" name="Picture 131" descr="checkmark"/>
          <p:cNvPicPr>
            <a:picLocks noChangeAspect="1" noChangeArrowheads="1"/>
          </p:cNvPicPr>
          <p:nvPr/>
        </p:nvPicPr>
        <p:blipFill>
          <a:blip r:embed="rId3" cstate="print"/>
          <a:srcRect/>
          <a:stretch>
            <a:fillRect/>
          </a:stretch>
        </p:blipFill>
        <p:spPr bwMode="auto">
          <a:xfrm>
            <a:off x="457200" y="3276600"/>
            <a:ext cx="304800" cy="339725"/>
          </a:xfrm>
          <a:prstGeom prst="rect">
            <a:avLst/>
          </a:prstGeom>
          <a:noFill/>
          <a:ln w="9525">
            <a:noFill/>
            <a:miter lim="800000"/>
            <a:headEnd/>
            <a:tailEnd/>
          </a:ln>
        </p:spPr>
      </p:pic>
      <p:sp>
        <p:nvSpPr>
          <p:cNvPr id="14" name="Footer Placeholder 13"/>
          <p:cNvSpPr>
            <a:spLocks noGrp="1"/>
          </p:cNvSpPr>
          <p:nvPr>
            <p:ph type="ftr" sz="quarter" idx="10"/>
          </p:nvPr>
        </p:nvSpPr>
        <p:spPr/>
        <p:txBody>
          <a:bodyPr/>
          <a:lstStyle/>
          <a:p>
            <a:pPr>
              <a:defRPr/>
            </a:pPr>
            <a:r>
              <a:rPr lang="en-US"/>
              <a:t>Donnybrook | Jeffrey Pang (CMU) | SIGCOMM 2008</a:t>
            </a:r>
            <a:endParaRPr lang="en-US" dirty="0"/>
          </a:p>
        </p:txBody>
      </p:sp>
      <p:sp>
        <p:nvSpPr>
          <p:cNvPr id="13" name="Slide Number Placeholder 12"/>
          <p:cNvSpPr>
            <a:spLocks noGrp="1"/>
          </p:cNvSpPr>
          <p:nvPr>
            <p:ph type="sldNum" sz="quarter" idx="11"/>
          </p:nvPr>
        </p:nvSpPr>
        <p:spPr/>
        <p:txBody>
          <a:bodyPr/>
          <a:lstStyle/>
          <a:p>
            <a:pPr>
              <a:defRPr/>
            </a:pPr>
            <a:fld id="{F6698D9F-A999-493D-A7F3-49FD14304A22}" type="slidenum">
              <a:rPr lang="en-US"/>
              <a:pPr>
                <a:defRPr/>
              </a:pPr>
              <a:t>29</a:t>
            </a:fld>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228600" y="381000"/>
            <a:ext cx="8686800" cy="762000"/>
          </a:xfrm>
        </p:spPr>
        <p:txBody>
          <a:bodyPr/>
          <a:lstStyle/>
          <a:p>
            <a:pPr eaLnBrk="1" hangingPunct="1"/>
            <a:r>
              <a:rPr lang="en-US" smtClean="0">
                <a:solidFill>
                  <a:schemeClr val="bg1"/>
                </a:solidFill>
              </a:rPr>
              <a:t>Game Execution Model</a:t>
            </a:r>
          </a:p>
        </p:txBody>
      </p:sp>
      <p:sp>
        <p:nvSpPr>
          <p:cNvPr id="128003" name="Rectangle 3"/>
          <p:cNvSpPr>
            <a:spLocks noGrp="1" noChangeArrowheads="1"/>
          </p:cNvSpPr>
          <p:nvPr>
            <p:ph type="body" idx="4294967295"/>
          </p:nvPr>
        </p:nvSpPr>
        <p:spPr/>
        <p:txBody>
          <a:bodyPr/>
          <a:lstStyle/>
          <a:p>
            <a:pPr eaLnBrk="1" hangingPunct="1">
              <a:lnSpc>
                <a:spcPct val="80000"/>
              </a:lnSpc>
            </a:pPr>
            <a:r>
              <a:rPr lang="en-US" sz="2500" b="1" smtClean="0"/>
              <a:t>Game State:</a:t>
            </a:r>
          </a:p>
          <a:p>
            <a:pPr lvl="1" eaLnBrk="1" hangingPunct="1">
              <a:lnSpc>
                <a:spcPct val="80000"/>
              </a:lnSpc>
            </a:pPr>
            <a:r>
              <a:rPr lang="en-US" sz="2000" smtClean="0"/>
              <a:t>Collection of distinct o</a:t>
            </a:r>
            <a:r>
              <a:rPr lang="en-US" sz="2000" i="1" smtClean="0"/>
              <a:t>bjects</a:t>
            </a:r>
            <a:r>
              <a:rPr lang="en-US" sz="2000" smtClean="0"/>
              <a:t> (players, missiles, items, etc.)</a:t>
            </a:r>
            <a:br>
              <a:rPr lang="en-US" sz="2000" smtClean="0"/>
            </a:br>
            <a:endParaRPr lang="en-US" sz="2000" smtClean="0"/>
          </a:p>
          <a:p>
            <a:pPr eaLnBrk="1" hangingPunct="1">
              <a:lnSpc>
                <a:spcPct val="80000"/>
              </a:lnSpc>
            </a:pPr>
            <a:r>
              <a:rPr lang="en-US" sz="2500" b="1" smtClean="0"/>
              <a:t>Game Execution:</a:t>
            </a:r>
          </a:p>
          <a:p>
            <a:pPr lvl="1" eaLnBrk="1" hangingPunct="1">
              <a:lnSpc>
                <a:spcPct val="80000"/>
              </a:lnSpc>
            </a:pPr>
            <a:r>
              <a:rPr lang="en-US" sz="2000" smtClean="0"/>
              <a:t>Each object has a </a:t>
            </a:r>
            <a:r>
              <a:rPr lang="en-US" sz="2000" b="1" smtClean="0">
                <a:solidFill>
                  <a:schemeClr val="accent1"/>
                </a:solidFill>
                <a:latin typeface="Courier New" pitchFamily="49" charset="0"/>
              </a:rPr>
              <a:t>Think</a:t>
            </a:r>
            <a:r>
              <a:rPr lang="en-US" sz="2000" smtClean="0"/>
              <a:t> function:</a:t>
            </a:r>
            <a:br>
              <a:rPr lang="en-US" sz="2000" smtClean="0"/>
            </a:br>
            <a:r>
              <a:rPr lang="en-US" sz="2000" smtClean="0"/>
              <a:t/>
            </a:r>
            <a:br>
              <a:rPr lang="en-US" sz="2000" smtClean="0"/>
            </a:br>
            <a:r>
              <a:rPr lang="en-US" sz="2000" b="1" smtClean="0">
                <a:solidFill>
                  <a:schemeClr val="accent1"/>
                </a:solidFill>
                <a:latin typeface="Courier New" pitchFamily="49" charset="0"/>
              </a:rPr>
              <a:t>Think() { ReadPlayerInput(); DoActions(); ... }</a:t>
            </a:r>
            <a:r>
              <a:rPr lang="en-US" sz="2000" b="1" smtClean="0">
                <a:solidFill>
                  <a:schemeClr val="accent1"/>
                </a:solidFill>
                <a:latin typeface="Courier"/>
              </a:rPr>
              <a:t/>
            </a:r>
            <a:br>
              <a:rPr lang="en-US" sz="2000" b="1" smtClean="0">
                <a:solidFill>
                  <a:schemeClr val="accent1"/>
                </a:solidFill>
                <a:latin typeface="Courier"/>
              </a:rPr>
            </a:br>
            <a:endParaRPr lang="en-US" sz="2000" b="1" smtClean="0">
              <a:solidFill>
                <a:schemeClr val="accent1"/>
              </a:solidFill>
              <a:latin typeface="Courier"/>
            </a:endParaRPr>
          </a:p>
          <a:p>
            <a:pPr lvl="1" eaLnBrk="1" hangingPunct="1">
              <a:lnSpc>
                <a:spcPct val="80000"/>
              </a:lnSpc>
            </a:pPr>
            <a:r>
              <a:rPr lang="en-US" sz="2000" smtClean="0"/>
              <a:t>Execute each object once per </a:t>
            </a:r>
            <a:r>
              <a:rPr lang="en-US" sz="2000" i="1" smtClean="0"/>
              <a:t>frame</a:t>
            </a:r>
            <a:r>
              <a:rPr lang="en-US" sz="2000" smtClean="0"/>
              <a:t>:</a:t>
            </a:r>
            <a:br>
              <a:rPr lang="en-US" sz="2000" smtClean="0"/>
            </a:br>
            <a:r>
              <a:rPr lang="en-US" sz="2000" smtClean="0">
                <a:solidFill>
                  <a:schemeClr val="accent1"/>
                </a:solidFill>
              </a:rPr>
              <a:t/>
            </a:r>
            <a:br>
              <a:rPr lang="en-US" sz="2000" smtClean="0">
                <a:solidFill>
                  <a:schemeClr val="accent1"/>
                </a:solidFill>
              </a:rPr>
            </a:br>
            <a:r>
              <a:rPr lang="en-US" sz="2000" b="1" smtClean="0">
                <a:solidFill>
                  <a:schemeClr val="accent1"/>
                </a:solidFill>
                <a:latin typeface="Courier New" pitchFamily="49" charset="0"/>
              </a:rPr>
              <a:t>Each 50ms do {</a:t>
            </a:r>
            <a:br>
              <a:rPr lang="en-US" sz="2000" b="1" smtClean="0">
                <a:solidFill>
                  <a:schemeClr val="accent1"/>
                </a:solidFill>
                <a:latin typeface="Courier New" pitchFamily="49" charset="0"/>
              </a:rPr>
            </a:br>
            <a:r>
              <a:rPr lang="en-US" sz="2000" b="1" smtClean="0">
                <a:solidFill>
                  <a:schemeClr val="accent1"/>
                </a:solidFill>
                <a:latin typeface="Courier New" pitchFamily="49" charset="0"/>
              </a:rPr>
              <a:t>    foreach object do {</a:t>
            </a:r>
            <a:br>
              <a:rPr lang="en-US" sz="2000" b="1" smtClean="0">
                <a:solidFill>
                  <a:schemeClr val="accent1"/>
                </a:solidFill>
                <a:latin typeface="Courier New" pitchFamily="49" charset="0"/>
              </a:rPr>
            </a:br>
            <a:r>
              <a:rPr lang="en-US" sz="2000" b="1" smtClean="0">
                <a:solidFill>
                  <a:schemeClr val="accent1"/>
                </a:solidFill>
                <a:latin typeface="Courier New" pitchFamily="49" charset="0"/>
              </a:rPr>
              <a:t>        object-&gt;Think();</a:t>
            </a:r>
            <a:br>
              <a:rPr lang="en-US" sz="2000" b="1" smtClean="0">
                <a:solidFill>
                  <a:schemeClr val="accent1"/>
                </a:solidFill>
                <a:latin typeface="Courier New" pitchFamily="49" charset="0"/>
              </a:rPr>
            </a:br>
            <a:r>
              <a:rPr lang="en-US" sz="2000" b="1" smtClean="0">
                <a:solidFill>
                  <a:schemeClr val="accent1"/>
                </a:solidFill>
                <a:latin typeface="Courier New" pitchFamily="49" charset="0"/>
              </a:rPr>
              <a:t>    }</a:t>
            </a:r>
            <a:br>
              <a:rPr lang="en-US" sz="2000" b="1" smtClean="0">
                <a:solidFill>
                  <a:schemeClr val="accent1"/>
                </a:solidFill>
                <a:latin typeface="Courier New" pitchFamily="49" charset="0"/>
              </a:rPr>
            </a:br>
            <a:r>
              <a:rPr lang="en-US" sz="2000" b="1" smtClean="0">
                <a:solidFill>
                  <a:schemeClr val="accent1"/>
                </a:solidFill>
                <a:latin typeface="Courier New" pitchFamily="49" charset="0"/>
              </a:rPr>
              <a:t>}</a:t>
            </a:r>
          </a:p>
          <a:p>
            <a:pPr lvl="1" eaLnBrk="1" hangingPunct="1">
              <a:lnSpc>
                <a:spcPct val="80000"/>
              </a:lnSpc>
            </a:pPr>
            <a:endParaRPr lang="en-US" sz="2400" b="1" smtClean="0">
              <a:solidFill>
                <a:schemeClr val="accent2"/>
              </a:solidFill>
              <a:latin typeface="Courier New" pitchFamily="49" charset="0"/>
            </a:endParaRPr>
          </a:p>
        </p:txBody>
      </p:sp>
      <p:sp>
        <p:nvSpPr>
          <p:cNvPr id="10" name="Footer Placeholder 9"/>
          <p:cNvSpPr txBox="1">
            <a:spLocks noGrp="1"/>
          </p:cNvSpPr>
          <p:nvPr/>
        </p:nvSpPr>
        <p:spPr>
          <a:xfrm>
            <a:off x="0" y="6629400"/>
            <a:ext cx="7010400" cy="228600"/>
          </a:xfrm>
          <a:prstGeom prst="rect">
            <a:avLst/>
          </a:prstGeom>
          <a:noFill/>
        </p:spPr>
        <p:txBody>
          <a:bodyPr anchor="ctr"/>
          <a:lstStyle/>
          <a:p>
            <a:pPr fontAlgn="auto">
              <a:spcBef>
                <a:spcPts val="0"/>
              </a:spcBef>
              <a:spcAft>
                <a:spcPts val="0"/>
              </a:spcAft>
              <a:defRPr/>
            </a:pPr>
            <a:r>
              <a:rPr lang="en-US" sz="1400">
                <a:solidFill>
                  <a:schemeClr val="bg1">
                    <a:lumMod val="85000"/>
                  </a:schemeClr>
                </a:solidFill>
                <a:latin typeface="+mn-lt"/>
              </a:rPr>
              <a:t>Donnybrook | Jeffrey Pang (CMU) | SIGCOMM 2008</a:t>
            </a:r>
            <a:endParaRPr lang="en-US" sz="1400" dirty="0">
              <a:solidFill>
                <a:schemeClr val="bg1">
                  <a:lumMod val="85000"/>
                </a:schemeClr>
              </a:solidFill>
              <a:latin typeface="+mn-lt"/>
            </a:endParaRPr>
          </a:p>
        </p:txBody>
      </p:sp>
      <p:sp>
        <p:nvSpPr>
          <p:cNvPr id="7" name="Slide Number Placeholder 6"/>
          <p:cNvSpPr txBox="1">
            <a:spLocks noGrp="1"/>
          </p:cNvSpPr>
          <p:nvPr/>
        </p:nvSpPr>
        <p:spPr>
          <a:xfrm>
            <a:off x="7010400" y="6629400"/>
            <a:ext cx="2133600" cy="228600"/>
          </a:xfrm>
          <a:prstGeom prst="rect">
            <a:avLst/>
          </a:prstGeom>
          <a:noFill/>
        </p:spPr>
        <p:txBody>
          <a:bodyPr anchor="ctr"/>
          <a:lstStyle/>
          <a:p>
            <a:pPr algn="r" fontAlgn="auto">
              <a:spcBef>
                <a:spcPts val="0"/>
              </a:spcBef>
              <a:spcAft>
                <a:spcPts val="0"/>
              </a:spcAft>
              <a:defRPr/>
            </a:pPr>
            <a:fld id="{7B99E0D0-0FD0-4681-A107-F19FFDC7704C}" type="slidenum">
              <a:rPr lang="en-US" sz="1400">
                <a:solidFill>
                  <a:schemeClr val="bg1">
                    <a:lumMod val="85000"/>
                  </a:schemeClr>
                </a:solidFill>
                <a:latin typeface="+mn-lt"/>
              </a:rPr>
              <a:pPr algn="r" fontAlgn="auto">
                <a:spcBef>
                  <a:spcPts val="0"/>
                </a:spcBef>
                <a:spcAft>
                  <a:spcPts val="0"/>
                </a:spcAft>
                <a:defRPr/>
              </a:pPr>
              <a:t>3</a:t>
            </a:fld>
            <a:endParaRPr lang="en-US" sz="1400" dirty="0">
              <a:solidFill>
                <a:schemeClr val="bg1">
                  <a:lumMod val="85000"/>
                </a:schemeClr>
              </a:solidFill>
              <a:latin typeface="+mn-l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smtClean="0"/>
              <a:t>Update Dissemination Evaluation</a:t>
            </a:r>
          </a:p>
        </p:txBody>
      </p:sp>
      <p:graphicFrame>
        <p:nvGraphicFramePr>
          <p:cNvPr id="6" name="Table 5"/>
          <p:cNvGraphicFramePr>
            <a:graphicFrameLocks noGrp="1"/>
          </p:cNvGraphicFramePr>
          <p:nvPr/>
        </p:nvGraphicFramePr>
        <p:xfrm>
          <a:off x="609600" y="3276600"/>
          <a:ext cx="8001000" cy="3070936"/>
        </p:xfrm>
        <a:graphic>
          <a:graphicData uri="http://schemas.openxmlformats.org/drawingml/2006/table">
            <a:tbl>
              <a:tblPr firstRow="1" bandRow="1">
                <a:tableStyleId>{073A0DAA-6AF3-43AB-8588-CEC1D06C72B9}</a:tableStyleId>
              </a:tblPr>
              <a:tblGrid>
                <a:gridCol w="2327561"/>
                <a:gridCol w="5673439"/>
              </a:tblGrid>
              <a:tr h="59058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Evaluation setup </a:t>
                      </a:r>
                      <a:r>
                        <a:rPr lang="en-US" sz="2800" b="0" dirty="0" smtClean="0">
                          <a:solidFill>
                            <a:schemeClr val="tx1">
                              <a:lumMod val="50000"/>
                              <a:lumOff val="50000"/>
                            </a:schemeClr>
                          </a:solidFill>
                        </a:rPr>
                        <a:t>(see paper for details)</a:t>
                      </a:r>
                    </a:p>
                  </a:txBody>
                  <a:tcPr anchor="ctr">
                    <a:solidFill>
                      <a:schemeClr val="bg1">
                        <a:lumMod val="75000"/>
                      </a:schemeClr>
                    </a:solidFill>
                  </a:tcPr>
                </a:tc>
                <a:tc hMerge="1">
                  <a:txBody>
                    <a:bodyPr/>
                    <a:lstStyle/>
                    <a:p>
                      <a:pPr algn="l"/>
                      <a:endParaRPr lang="en-US" sz="2000"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590588">
                <a:tc>
                  <a:txBody>
                    <a:bodyPr/>
                    <a:lstStyle/>
                    <a:p>
                      <a:pPr algn="r"/>
                      <a:r>
                        <a:rPr lang="en-US" sz="2400" b="1" dirty="0" smtClean="0"/>
                        <a:t>Implementation</a:t>
                      </a:r>
                      <a:endParaRPr lang="en-US" sz="2400" b="1" dirty="0"/>
                    </a:p>
                  </a:txBody>
                  <a:tcPr anchor="ctr">
                    <a:solidFill>
                      <a:schemeClr val="bg1">
                        <a:lumMod val="85000"/>
                      </a:schemeClr>
                    </a:solidFill>
                  </a:tcPr>
                </a:tc>
                <a:tc>
                  <a:txBody>
                    <a:bodyPr/>
                    <a:lstStyle/>
                    <a:p>
                      <a:pPr algn="l"/>
                      <a:r>
                        <a:rPr lang="en-US" sz="2000" dirty="0" smtClean="0"/>
                        <a:t>Quake</a:t>
                      </a:r>
                      <a:r>
                        <a:rPr lang="en-US" sz="2000" baseline="0" dirty="0" smtClean="0"/>
                        <a:t> 3 with i</a:t>
                      </a:r>
                      <a:r>
                        <a:rPr lang="en-US" sz="2000" dirty="0" smtClean="0"/>
                        <a:t>nterest sets and update dissemination</a:t>
                      </a:r>
                      <a:endParaRPr lang="en-US" sz="2000" dirty="0"/>
                    </a:p>
                  </a:txBody>
                  <a:tcPr anchor="ctr">
                    <a:solidFill>
                      <a:schemeClr val="bg1">
                        <a:lumMod val="85000"/>
                      </a:schemeClr>
                    </a:solidFill>
                  </a:tcPr>
                </a:tc>
              </a:tr>
              <a:tr h="642703">
                <a:tc>
                  <a:txBody>
                    <a:bodyPr/>
                    <a:lstStyle/>
                    <a:p>
                      <a:pPr algn="r"/>
                      <a:r>
                        <a:rPr lang="en-US" sz="2400" b="1" dirty="0" smtClean="0"/>
                        <a:t>Workload</a:t>
                      </a:r>
                      <a:endParaRPr lang="en-US" sz="2400" b="1" dirty="0"/>
                    </a:p>
                  </a:txBody>
                  <a:tcPr anchor="ctr"/>
                </a:tc>
                <a:tc>
                  <a:txBody>
                    <a:bodyPr/>
                    <a:lstStyle/>
                    <a:p>
                      <a:pPr algn="l"/>
                      <a:r>
                        <a:rPr lang="en-US" sz="2000" dirty="0" smtClean="0"/>
                        <a:t>Synthetic 100-1000 player games using “bots”</a:t>
                      </a:r>
                    </a:p>
                    <a:p>
                      <a:pPr marL="457200" indent="-222250" algn="l">
                        <a:buFont typeface="Arial" pitchFamily="34" charset="0"/>
                        <a:buChar char="•"/>
                      </a:pPr>
                      <a:r>
                        <a:rPr lang="en-US" sz="1800" dirty="0" smtClean="0"/>
                        <a:t>based on real 32 player CTF games </a:t>
                      </a:r>
                      <a:r>
                        <a:rPr lang="en-US" sz="1800" dirty="0" smtClean="0">
                          <a:solidFill>
                            <a:schemeClr val="bg1">
                              <a:lumMod val="50000"/>
                            </a:schemeClr>
                          </a:solidFill>
                        </a:rPr>
                        <a:t>[</a:t>
                      </a:r>
                      <a:r>
                        <a:rPr lang="en-US" sz="1800" dirty="0" err="1" smtClean="0">
                          <a:solidFill>
                            <a:schemeClr val="bg1">
                              <a:lumMod val="50000"/>
                            </a:schemeClr>
                          </a:solidFill>
                        </a:rPr>
                        <a:t>Bharambe</a:t>
                      </a:r>
                      <a:r>
                        <a:rPr lang="en-US" sz="1800" dirty="0" smtClean="0">
                          <a:solidFill>
                            <a:schemeClr val="bg1">
                              <a:lumMod val="50000"/>
                            </a:schemeClr>
                          </a:solidFill>
                        </a:rPr>
                        <a:t> ‘06]</a:t>
                      </a:r>
                      <a:endParaRPr lang="en-US" sz="1800" dirty="0">
                        <a:solidFill>
                          <a:schemeClr val="bg1">
                            <a:lumMod val="50000"/>
                          </a:schemeClr>
                        </a:solidFill>
                      </a:endParaRPr>
                    </a:p>
                  </a:txBody>
                  <a:tcPr anchor="ctr"/>
                </a:tc>
              </a:tr>
              <a:tr h="1168550">
                <a:tc>
                  <a:txBody>
                    <a:bodyPr/>
                    <a:lstStyle/>
                    <a:p>
                      <a:pPr algn="r"/>
                      <a:r>
                        <a:rPr lang="en-US" sz="2400" b="1" dirty="0" smtClean="0"/>
                        <a:t>Network</a:t>
                      </a:r>
                      <a:endParaRPr lang="en-US" sz="2400" b="1" dirty="0"/>
                    </a:p>
                  </a:txBody>
                  <a:tcPr anchor="ctr">
                    <a:solidFill>
                      <a:schemeClr val="bg1">
                        <a:lumMod val="85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t>Packet-level network simulator</a:t>
                      </a:r>
                    </a:p>
                    <a:p>
                      <a:pPr marL="457200" marR="0" lvl="2" indent="-2222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bandwidth model: P2P hosts </a:t>
                      </a:r>
                      <a:r>
                        <a:rPr lang="en-US" sz="1800" dirty="0" smtClean="0">
                          <a:solidFill>
                            <a:schemeClr val="tx1">
                              <a:lumMod val="65000"/>
                              <a:lumOff val="35000"/>
                            </a:schemeClr>
                          </a:solidFill>
                        </a:rPr>
                        <a:t>[</a:t>
                      </a:r>
                      <a:r>
                        <a:rPr lang="en-US" sz="1800" dirty="0" err="1" smtClean="0">
                          <a:solidFill>
                            <a:schemeClr val="tx1">
                              <a:lumMod val="65000"/>
                              <a:lumOff val="35000"/>
                            </a:schemeClr>
                          </a:solidFill>
                        </a:rPr>
                        <a:t>Piatek</a:t>
                      </a:r>
                      <a:r>
                        <a:rPr lang="en-US" sz="1800" dirty="0" smtClean="0">
                          <a:solidFill>
                            <a:schemeClr val="tx1">
                              <a:lumMod val="65000"/>
                              <a:lumOff val="35000"/>
                            </a:schemeClr>
                          </a:solidFill>
                        </a:rPr>
                        <a:t> ‘07]</a:t>
                      </a:r>
                    </a:p>
                    <a:p>
                      <a:pPr marL="457200" marR="0" lvl="2" indent="-2222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latency model: Halo 3 players </a:t>
                      </a:r>
                      <a:r>
                        <a:rPr lang="en-US" sz="1800" dirty="0" smtClean="0">
                          <a:solidFill>
                            <a:schemeClr val="tx1">
                              <a:lumMod val="65000"/>
                              <a:lumOff val="35000"/>
                            </a:schemeClr>
                          </a:solidFill>
                        </a:rPr>
                        <a:t>[Lee ‘08]</a:t>
                      </a:r>
                    </a:p>
                    <a:p>
                      <a:pPr marL="457200" marR="0" lvl="2" indent="-2222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loss model: two-state Gilbert model </a:t>
                      </a:r>
                      <a:r>
                        <a:rPr lang="en-US" sz="1800" dirty="0" smtClean="0">
                          <a:solidFill>
                            <a:schemeClr val="tx1">
                              <a:lumMod val="65000"/>
                              <a:lumOff val="35000"/>
                            </a:schemeClr>
                          </a:solidFill>
                        </a:rPr>
                        <a:t>[Zhang ‘01]</a:t>
                      </a:r>
                    </a:p>
                  </a:txBody>
                  <a:tcPr anchor="ctr">
                    <a:solidFill>
                      <a:schemeClr val="bg1">
                        <a:lumMod val="85000"/>
                      </a:schemeClr>
                    </a:solidFill>
                  </a:tcPr>
                </a:tc>
              </a:tr>
            </a:tbl>
          </a:graphicData>
        </a:graphic>
      </p:graphicFrame>
      <p:sp>
        <p:nvSpPr>
          <p:cNvPr id="7" name="Rectangle 5"/>
          <p:cNvSpPr>
            <a:spLocks noChangeArrowheads="1"/>
          </p:cNvSpPr>
          <p:nvPr/>
        </p:nvSpPr>
        <p:spPr bwMode="auto">
          <a:xfrm>
            <a:off x="609600" y="1447800"/>
            <a:ext cx="8001000" cy="16002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ct val="20000"/>
              </a:spcBef>
              <a:spcAft>
                <a:spcPts val="0"/>
              </a:spcAft>
              <a:defRPr/>
            </a:pPr>
            <a:r>
              <a:rPr lang="en-US" sz="3200" b="1" dirty="0">
                <a:latin typeface="+mn-lt"/>
              </a:rPr>
              <a:t>Question</a:t>
            </a:r>
            <a:r>
              <a:rPr lang="en-US" sz="3200" dirty="0">
                <a:latin typeface="+mn-lt"/>
              </a:rPr>
              <a:t>: Does this approach deliver enough </a:t>
            </a:r>
            <a:br>
              <a:rPr lang="en-US" sz="3200" dirty="0">
                <a:latin typeface="+mn-lt"/>
              </a:rPr>
            </a:br>
            <a:r>
              <a:rPr lang="en-US" sz="3200" dirty="0">
                <a:latin typeface="+mn-lt"/>
              </a:rPr>
              <a:t>updates on time to preserve fun game play?</a:t>
            </a:r>
          </a:p>
          <a:p>
            <a:pPr marL="0" lvl="1" algn="ctr" fontAlgn="auto">
              <a:spcBef>
                <a:spcPct val="20000"/>
              </a:spcBef>
              <a:spcAft>
                <a:spcPts val="0"/>
              </a:spcAft>
              <a:defRPr/>
            </a:pPr>
            <a:r>
              <a:rPr lang="en-US" sz="2400" dirty="0">
                <a:latin typeface="+mn-lt"/>
              </a:rPr>
              <a:t>(i.e.  90-95% of updates in 150ms </a:t>
            </a:r>
            <a:r>
              <a:rPr lang="en-US" sz="2400" dirty="0">
                <a:solidFill>
                  <a:schemeClr val="bg1">
                    <a:lumMod val="50000"/>
                  </a:schemeClr>
                </a:solidFill>
                <a:latin typeface="+mn-lt"/>
              </a:rPr>
              <a:t>[</a:t>
            </a:r>
            <a:r>
              <a:rPr lang="en-US" sz="2400" dirty="0" err="1">
                <a:solidFill>
                  <a:schemeClr val="bg1">
                    <a:lumMod val="50000"/>
                  </a:schemeClr>
                </a:solidFill>
                <a:latin typeface="+mn-lt"/>
              </a:rPr>
              <a:t>Beigbeder</a:t>
            </a:r>
            <a:r>
              <a:rPr lang="en-US" sz="2400" dirty="0">
                <a:solidFill>
                  <a:schemeClr val="bg1">
                    <a:lumMod val="50000"/>
                  </a:schemeClr>
                </a:solidFill>
                <a:latin typeface="+mn-lt"/>
              </a:rPr>
              <a:t> ‘04]</a:t>
            </a:r>
            <a:r>
              <a:rPr lang="en-US" sz="2400" dirty="0">
                <a:latin typeface="+mn-lt"/>
              </a:rPr>
              <a:t>)</a:t>
            </a:r>
          </a:p>
        </p:txBody>
      </p:sp>
      <p:sp>
        <p:nvSpPr>
          <p:cNvPr id="11" name="Footer Placeholder 10"/>
          <p:cNvSpPr>
            <a:spLocks noGrp="1"/>
          </p:cNvSpPr>
          <p:nvPr>
            <p:ph type="ftr" sz="quarter" idx="10"/>
          </p:nvPr>
        </p:nvSpPr>
        <p:spPr/>
        <p:txBody>
          <a:bodyPr/>
          <a:lstStyle/>
          <a:p>
            <a:pPr>
              <a:defRPr/>
            </a:pPr>
            <a:r>
              <a:rPr lang="en-US"/>
              <a:t>Donnybrook | Jeffrey Pang (CMU) | SIGCOMM 2008</a:t>
            </a:r>
            <a:endParaRPr lang="en-US" dirty="0"/>
          </a:p>
        </p:txBody>
      </p:sp>
      <p:sp>
        <p:nvSpPr>
          <p:cNvPr id="9" name="Slide Number Placeholder 8"/>
          <p:cNvSpPr>
            <a:spLocks noGrp="1"/>
          </p:cNvSpPr>
          <p:nvPr>
            <p:ph type="sldNum" sz="quarter" idx="11"/>
          </p:nvPr>
        </p:nvSpPr>
        <p:spPr/>
        <p:txBody>
          <a:bodyPr/>
          <a:lstStyle/>
          <a:p>
            <a:pPr>
              <a:defRPr/>
            </a:pPr>
            <a:fld id="{51A76FA9-D6FD-45E7-8246-0BCDF84A1DBC}" type="slidenum">
              <a:rPr lang="en-US"/>
              <a:pPr>
                <a:defRPr/>
              </a:pPr>
              <a:t>30</a:t>
            </a:fld>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US" smtClean="0"/>
              <a:t>Evaluation Results</a:t>
            </a:r>
          </a:p>
        </p:txBody>
      </p:sp>
      <p:sp>
        <p:nvSpPr>
          <p:cNvPr id="5" name="Rectangle 5"/>
          <p:cNvSpPr>
            <a:spLocks noChangeArrowheads="1"/>
          </p:cNvSpPr>
          <p:nvPr/>
        </p:nvSpPr>
        <p:spPr bwMode="auto">
          <a:xfrm>
            <a:off x="533400" y="5562600"/>
            <a:ext cx="8229600" cy="7620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800" dirty="0">
                <a:latin typeface="+mn-lt"/>
              </a:rPr>
              <a:t>Enough updates are delivered on time at all scales</a:t>
            </a:r>
          </a:p>
        </p:txBody>
      </p:sp>
      <p:graphicFrame>
        <p:nvGraphicFramePr>
          <p:cNvPr id="6" name="Chart 5"/>
          <p:cNvGraphicFramePr/>
          <p:nvPr/>
        </p:nvGraphicFramePr>
        <p:xfrm>
          <a:off x="609600" y="1371600"/>
          <a:ext cx="8144911" cy="418396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1752600" y="3027363"/>
            <a:ext cx="6858000" cy="1587"/>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77000" y="2971800"/>
            <a:ext cx="2166938" cy="400050"/>
          </a:xfrm>
          <a:prstGeom prst="rect">
            <a:avLst/>
          </a:prstGeom>
          <a:noFill/>
        </p:spPr>
        <p:txBody>
          <a:bodyPr>
            <a:spAutoFit/>
          </a:bodyPr>
          <a:lstStyle/>
          <a:p>
            <a:pPr fontAlgn="auto">
              <a:spcBef>
                <a:spcPts val="0"/>
              </a:spcBef>
              <a:spcAft>
                <a:spcPts val="0"/>
              </a:spcAft>
              <a:defRPr/>
            </a:pPr>
            <a:r>
              <a:rPr lang="en-US" sz="2000" dirty="0">
                <a:solidFill>
                  <a:schemeClr val="tx1">
                    <a:lumMod val="50000"/>
                    <a:lumOff val="50000"/>
                  </a:schemeClr>
                </a:solidFill>
                <a:latin typeface="+mn-lt"/>
              </a:rPr>
              <a:t>Updates Required</a:t>
            </a:r>
          </a:p>
        </p:txBody>
      </p:sp>
      <p:sp>
        <p:nvSpPr>
          <p:cNvPr id="72710" name="TextBox 10"/>
          <p:cNvSpPr txBox="1">
            <a:spLocks noChangeArrowheads="1"/>
          </p:cNvSpPr>
          <p:nvPr/>
        </p:nvSpPr>
        <p:spPr bwMode="auto">
          <a:xfrm>
            <a:off x="6477000" y="1828800"/>
            <a:ext cx="2166938" cy="400050"/>
          </a:xfrm>
          <a:prstGeom prst="rect">
            <a:avLst/>
          </a:prstGeom>
          <a:noFill/>
          <a:ln w="9525">
            <a:noFill/>
            <a:miter lim="800000"/>
            <a:headEnd/>
            <a:tailEnd/>
          </a:ln>
        </p:spPr>
        <p:txBody>
          <a:bodyPr>
            <a:spAutoFit/>
          </a:bodyPr>
          <a:lstStyle/>
          <a:p>
            <a:r>
              <a:rPr lang="en-US" sz="2000">
                <a:solidFill>
                  <a:srgbClr val="FF0000"/>
                </a:solidFill>
                <a:latin typeface="Calibri" pitchFamily="34" charset="0"/>
              </a:rPr>
              <a:t>Updates Received</a:t>
            </a:r>
          </a:p>
        </p:txBody>
      </p:sp>
      <p:sp>
        <p:nvSpPr>
          <p:cNvPr id="14" name="Footer Placeholder 13"/>
          <p:cNvSpPr>
            <a:spLocks noGrp="1"/>
          </p:cNvSpPr>
          <p:nvPr>
            <p:ph type="ftr" sz="quarter" idx="10"/>
          </p:nvPr>
        </p:nvSpPr>
        <p:spPr/>
        <p:txBody>
          <a:bodyPr/>
          <a:lstStyle/>
          <a:p>
            <a:pPr>
              <a:defRPr/>
            </a:pPr>
            <a:r>
              <a:rPr lang="en-US"/>
              <a:t>Donnybrook | Jeffrey Pang (CMU) | SIGCOMM 2008</a:t>
            </a:r>
            <a:endParaRPr lang="en-US" dirty="0"/>
          </a:p>
        </p:txBody>
      </p:sp>
      <p:sp>
        <p:nvSpPr>
          <p:cNvPr id="13" name="Slide Number Placeholder 12"/>
          <p:cNvSpPr>
            <a:spLocks noGrp="1"/>
          </p:cNvSpPr>
          <p:nvPr>
            <p:ph type="sldNum" sz="quarter" idx="11"/>
          </p:nvPr>
        </p:nvSpPr>
        <p:spPr/>
        <p:txBody>
          <a:bodyPr/>
          <a:lstStyle/>
          <a:p>
            <a:pPr>
              <a:defRPr/>
            </a:pPr>
            <a:fld id="{78DF6C0C-9412-466D-96D6-F59C14AFD22C}" type="slidenum">
              <a:rPr lang="en-US"/>
              <a:pPr>
                <a:defRPr/>
              </a:pPr>
              <a:t>31</a:t>
            </a:fld>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1" name="Title 1"/>
          <p:cNvSpPr>
            <a:spLocks noGrp="1"/>
          </p:cNvSpPr>
          <p:nvPr>
            <p:ph type="title"/>
          </p:nvPr>
        </p:nvSpPr>
        <p:spPr/>
        <p:txBody>
          <a:bodyPr/>
          <a:lstStyle/>
          <a:p>
            <a:pPr eaLnBrk="1" hangingPunct="1"/>
            <a:r>
              <a:rPr lang="en-US" smtClean="0"/>
              <a:t>Donnybrook Summary</a:t>
            </a:r>
          </a:p>
        </p:txBody>
      </p:sp>
      <p:sp>
        <p:nvSpPr>
          <p:cNvPr id="74762" name="Content Placeholder 2"/>
          <p:cNvSpPr>
            <a:spLocks noGrp="1"/>
          </p:cNvSpPr>
          <p:nvPr>
            <p:ph idx="1"/>
          </p:nvPr>
        </p:nvSpPr>
        <p:spPr>
          <a:xfrm>
            <a:off x="457200" y="1524000"/>
            <a:ext cx="3810000" cy="2819400"/>
          </a:xfrm>
        </p:spPr>
        <p:txBody>
          <a:bodyPr/>
          <a:lstStyle/>
          <a:p>
            <a:pPr marL="234950" indent="-234950" eaLnBrk="1" hangingPunct="1"/>
            <a:r>
              <a:rPr lang="en-US" sz="2400" b="1" smtClean="0"/>
              <a:t>Key techniques:</a:t>
            </a:r>
          </a:p>
          <a:p>
            <a:pPr marL="568325" lvl="1" indent="-222250" eaLnBrk="1" hangingPunct="1"/>
            <a:r>
              <a:rPr lang="en-US" sz="2000" smtClean="0"/>
              <a:t>Interest sets: </a:t>
            </a:r>
            <a:br>
              <a:rPr lang="en-US" sz="2000" smtClean="0"/>
            </a:br>
            <a:r>
              <a:rPr lang="en-US" sz="2000" smtClean="0"/>
              <a:t>reduce bandwidth demands</a:t>
            </a:r>
          </a:p>
          <a:p>
            <a:pPr marL="568325" lvl="1" indent="-222250" eaLnBrk="1" hangingPunct="1"/>
            <a:r>
              <a:rPr lang="en-US" sz="2000" smtClean="0"/>
              <a:t>Update dissemination: </a:t>
            </a:r>
            <a:br>
              <a:rPr lang="en-US" sz="2000" smtClean="0"/>
            </a:br>
            <a:r>
              <a:rPr lang="en-US" sz="2000" smtClean="0"/>
              <a:t>handles heterogeneity</a:t>
            </a:r>
          </a:p>
          <a:p>
            <a:pPr marL="234950" indent="-234950" eaLnBrk="1" hangingPunct="1"/>
            <a:r>
              <a:rPr lang="en-US" sz="2400" b="1" smtClean="0"/>
              <a:t>Ongoing work:</a:t>
            </a:r>
          </a:p>
          <a:p>
            <a:pPr marL="568325" lvl="1" indent="-222250" eaLnBrk="1" hangingPunct="1"/>
            <a:r>
              <a:rPr lang="en-US" sz="2000" smtClean="0"/>
              <a:t>1000 player deployment</a:t>
            </a:r>
          </a:p>
        </p:txBody>
      </p:sp>
      <p:grpSp>
        <p:nvGrpSpPr>
          <p:cNvPr id="74763" name="Group 48"/>
          <p:cNvGrpSpPr>
            <a:grpSpLocks/>
          </p:cNvGrpSpPr>
          <p:nvPr/>
        </p:nvGrpSpPr>
        <p:grpSpPr bwMode="auto">
          <a:xfrm>
            <a:off x="3429000" y="4495800"/>
            <a:ext cx="2308225" cy="1731963"/>
            <a:chOff x="3420533" y="4267200"/>
            <a:chExt cx="2307432" cy="1731217"/>
          </a:xfrm>
        </p:grpSpPr>
        <p:pic>
          <p:nvPicPr>
            <p:cNvPr id="35" name="Picture 34" descr="Halo3-screen-normal.jpg"/>
            <p:cNvPicPr>
              <a:picLocks noChangeAspect="1"/>
            </p:cNvPicPr>
            <p:nvPr/>
          </p:nvPicPr>
          <p:blipFill>
            <a:blip r:embed="rId4" cstate="print"/>
            <a:stretch>
              <a:fillRect/>
            </a:stretch>
          </p:blipFill>
          <p:spPr>
            <a:xfrm>
              <a:off x="3420533" y="4267200"/>
              <a:ext cx="2307432" cy="1731217"/>
            </a:xfrm>
            <a:prstGeom prst="rect">
              <a:avLst/>
            </a:prstGeom>
            <a:effectLst>
              <a:outerShdw blurRad="50800" dist="38100" dir="2700000" algn="tl" rotWithShape="0">
                <a:prstClr val="black">
                  <a:alpha val="40000"/>
                </a:prstClr>
              </a:outerShdw>
            </a:effectLst>
          </p:spPr>
        </p:pic>
        <p:sp>
          <p:nvSpPr>
            <p:cNvPr id="36" name="TextBox 35"/>
            <p:cNvSpPr txBox="1"/>
            <p:nvPr/>
          </p:nvSpPr>
          <p:spPr>
            <a:xfrm>
              <a:off x="3420533" y="4267200"/>
              <a:ext cx="1534586" cy="436375"/>
            </a:xfrm>
            <a:prstGeom prst="rect">
              <a:avLst/>
            </a:prstGeom>
            <a:no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2400" b="1" dirty="0">
                  <a:solidFill>
                    <a:schemeClr val="bg1"/>
                  </a:solidFill>
                  <a:latin typeface="+mn-lt"/>
                </a:rPr>
                <a:t>High-speed</a:t>
              </a:r>
            </a:p>
          </p:txBody>
        </p:sp>
      </p:grpSp>
      <p:grpSp>
        <p:nvGrpSpPr>
          <p:cNvPr id="74764" name="Group 49"/>
          <p:cNvGrpSpPr>
            <a:grpSpLocks/>
          </p:cNvGrpSpPr>
          <p:nvPr/>
        </p:nvGrpSpPr>
        <p:grpSpPr bwMode="auto">
          <a:xfrm>
            <a:off x="6332538" y="4495800"/>
            <a:ext cx="2303462" cy="1727200"/>
            <a:chOff x="6155267" y="4267200"/>
            <a:chExt cx="2302933" cy="1727200"/>
          </a:xfrm>
        </p:grpSpPr>
        <p:pic>
          <p:nvPicPr>
            <p:cNvPr id="74788" name="Picture 16" descr="wow-screen.jpg"/>
            <p:cNvPicPr>
              <a:picLocks noChangeAspect="1"/>
            </p:cNvPicPr>
            <p:nvPr/>
          </p:nvPicPr>
          <p:blipFill>
            <a:blip r:embed="rId5" cstate="print">
              <a:lum bright="40000" contrast="60000"/>
            </a:blip>
            <a:srcRect/>
            <a:stretch>
              <a:fillRect/>
            </a:stretch>
          </p:blipFill>
          <p:spPr bwMode="auto">
            <a:xfrm>
              <a:off x="6155267" y="4267200"/>
              <a:ext cx="2302933" cy="1727200"/>
            </a:xfrm>
            <a:prstGeom prst="rect">
              <a:avLst/>
            </a:prstGeom>
            <a:noFill/>
            <a:ln w="9525">
              <a:noFill/>
              <a:miter lim="800000"/>
              <a:headEnd/>
              <a:tailEnd/>
            </a:ln>
          </p:spPr>
        </p:pic>
        <p:sp>
          <p:nvSpPr>
            <p:cNvPr id="37" name="TextBox 36"/>
            <p:cNvSpPr txBox="1"/>
            <p:nvPr/>
          </p:nvSpPr>
          <p:spPr>
            <a:xfrm>
              <a:off x="6155267" y="4267200"/>
              <a:ext cx="1509365" cy="436563"/>
            </a:xfrm>
            <a:prstGeom prst="rect">
              <a:avLst/>
            </a:prstGeom>
            <a:no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2400" b="1" dirty="0">
                  <a:solidFill>
                    <a:schemeClr val="bg1"/>
                  </a:solidFill>
                  <a:latin typeface="+mn-lt"/>
                </a:rPr>
                <a:t>Large-scale</a:t>
              </a:r>
            </a:p>
          </p:txBody>
        </p:sp>
      </p:grpSp>
      <p:sp>
        <p:nvSpPr>
          <p:cNvPr id="74765" name="TextBox 39"/>
          <p:cNvSpPr txBox="1">
            <a:spLocks noChangeArrowheads="1"/>
          </p:cNvSpPr>
          <p:nvPr/>
        </p:nvSpPr>
        <p:spPr bwMode="auto">
          <a:xfrm>
            <a:off x="2827338" y="5072063"/>
            <a:ext cx="601662" cy="646112"/>
          </a:xfrm>
          <a:prstGeom prst="rect">
            <a:avLst/>
          </a:prstGeom>
          <a:noFill/>
          <a:ln w="9525">
            <a:noFill/>
            <a:miter lim="800000"/>
            <a:headEnd/>
            <a:tailEnd/>
          </a:ln>
        </p:spPr>
        <p:txBody>
          <a:bodyPr>
            <a:spAutoFit/>
          </a:bodyPr>
          <a:lstStyle/>
          <a:p>
            <a:pPr algn="ctr"/>
            <a:r>
              <a:rPr lang="en-US" sz="3600" b="1">
                <a:latin typeface="Calibri" pitchFamily="34" charset="0"/>
              </a:rPr>
              <a:t>+</a:t>
            </a:r>
          </a:p>
        </p:txBody>
      </p:sp>
      <p:sp>
        <p:nvSpPr>
          <p:cNvPr id="74766" name="TextBox 40"/>
          <p:cNvSpPr txBox="1">
            <a:spLocks noChangeArrowheads="1"/>
          </p:cNvSpPr>
          <p:nvPr/>
        </p:nvSpPr>
        <p:spPr bwMode="auto">
          <a:xfrm>
            <a:off x="5799138" y="5072063"/>
            <a:ext cx="533400" cy="646112"/>
          </a:xfrm>
          <a:prstGeom prst="rect">
            <a:avLst/>
          </a:prstGeom>
          <a:noFill/>
          <a:ln w="9525">
            <a:noFill/>
            <a:miter lim="800000"/>
            <a:headEnd/>
            <a:tailEnd/>
          </a:ln>
        </p:spPr>
        <p:txBody>
          <a:bodyPr>
            <a:spAutoFit/>
          </a:bodyPr>
          <a:lstStyle/>
          <a:p>
            <a:pPr algn="ctr"/>
            <a:r>
              <a:rPr lang="en-US" sz="3600" b="1">
                <a:latin typeface="Calibri" pitchFamily="34" charset="0"/>
              </a:rPr>
              <a:t>+</a:t>
            </a:r>
          </a:p>
        </p:txBody>
      </p:sp>
      <p:grpSp>
        <p:nvGrpSpPr>
          <p:cNvPr id="74767" name="Group 47"/>
          <p:cNvGrpSpPr>
            <a:grpSpLocks/>
          </p:cNvGrpSpPr>
          <p:nvPr/>
        </p:nvGrpSpPr>
        <p:grpSpPr bwMode="auto">
          <a:xfrm>
            <a:off x="541338" y="4495800"/>
            <a:ext cx="2303462" cy="1727200"/>
            <a:chOff x="685800" y="4267200"/>
            <a:chExt cx="2302933" cy="1727200"/>
          </a:xfrm>
        </p:grpSpPr>
        <p:sp>
          <p:nvSpPr>
            <p:cNvPr id="39" name="Rectangle 38"/>
            <p:cNvSpPr/>
            <p:nvPr/>
          </p:nvSpPr>
          <p:spPr>
            <a:xfrm>
              <a:off x="685800" y="4267200"/>
              <a:ext cx="2302933" cy="1727200"/>
            </a:xfrm>
            <a:prstGeom prst="rect">
              <a:avLst/>
            </a:prstGeom>
            <a:solidFill>
              <a:schemeClr val="tx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4776" name="Picture 4" descr="xbox1.png"/>
            <p:cNvPicPr>
              <a:picLocks noChangeAspect="1"/>
            </p:cNvPicPr>
            <p:nvPr/>
          </p:nvPicPr>
          <p:blipFill>
            <a:blip r:embed="rId6" cstate="print"/>
            <a:srcRect/>
            <a:stretch>
              <a:fillRect/>
            </a:stretch>
          </p:blipFill>
          <p:spPr bwMode="auto">
            <a:xfrm>
              <a:off x="1621367" y="4411133"/>
              <a:ext cx="359833" cy="529816"/>
            </a:xfrm>
            <a:prstGeom prst="rect">
              <a:avLst/>
            </a:prstGeom>
            <a:noFill/>
            <a:ln w="9525">
              <a:noFill/>
              <a:miter lim="800000"/>
              <a:headEnd/>
              <a:tailEnd/>
            </a:ln>
          </p:spPr>
        </p:pic>
        <p:pic>
          <p:nvPicPr>
            <p:cNvPr id="74777" name="Picture 5" descr="xbox1.png"/>
            <p:cNvPicPr>
              <a:picLocks noChangeAspect="1"/>
            </p:cNvPicPr>
            <p:nvPr/>
          </p:nvPicPr>
          <p:blipFill>
            <a:blip r:embed="rId6" cstate="print"/>
            <a:srcRect/>
            <a:stretch>
              <a:fillRect/>
            </a:stretch>
          </p:blipFill>
          <p:spPr bwMode="auto">
            <a:xfrm>
              <a:off x="2484967" y="4411133"/>
              <a:ext cx="359833" cy="529816"/>
            </a:xfrm>
            <a:prstGeom prst="rect">
              <a:avLst/>
            </a:prstGeom>
            <a:noFill/>
            <a:ln w="9525">
              <a:noFill/>
              <a:miter lim="800000"/>
              <a:headEnd/>
              <a:tailEnd/>
            </a:ln>
          </p:spPr>
        </p:pic>
        <p:pic>
          <p:nvPicPr>
            <p:cNvPr id="74778" name="Picture 6" descr="xbox1.png"/>
            <p:cNvPicPr>
              <a:picLocks noChangeAspect="1"/>
            </p:cNvPicPr>
            <p:nvPr/>
          </p:nvPicPr>
          <p:blipFill>
            <a:blip r:embed="rId6" cstate="print"/>
            <a:srcRect/>
            <a:stretch>
              <a:fillRect/>
            </a:stretch>
          </p:blipFill>
          <p:spPr bwMode="auto">
            <a:xfrm>
              <a:off x="1621367" y="5274733"/>
              <a:ext cx="359833" cy="529816"/>
            </a:xfrm>
            <a:prstGeom prst="rect">
              <a:avLst/>
            </a:prstGeom>
            <a:noFill/>
            <a:ln w="9525">
              <a:noFill/>
              <a:miter lim="800000"/>
              <a:headEnd/>
              <a:tailEnd/>
            </a:ln>
          </p:spPr>
        </p:pic>
        <p:pic>
          <p:nvPicPr>
            <p:cNvPr id="74779" name="Picture 7" descr="xbox1.png"/>
            <p:cNvPicPr>
              <a:picLocks noChangeAspect="1"/>
            </p:cNvPicPr>
            <p:nvPr/>
          </p:nvPicPr>
          <p:blipFill>
            <a:blip r:embed="rId6" cstate="print"/>
            <a:srcRect/>
            <a:stretch>
              <a:fillRect/>
            </a:stretch>
          </p:blipFill>
          <p:spPr bwMode="auto">
            <a:xfrm>
              <a:off x="2484967" y="5274733"/>
              <a:ext cx="359833" cy="529816"/>
            </a:xfrm>
            <a:prstGeom prst="rect">
              <a:avLst/>
            </a:prstGeom>
            <a:noFill/>
            <a:ln w="9525">
              <a:noFill/>
              <a:miter lim="800000"/>
              <a:headEnd/>
              <a:tailEnd/>
            </a:ln>
          </p:spPr>
        </p:pic>
        <p:cxnSp>
          <p:nvCxnSpPr>
            <p:cNvPr id="9" name="Straight Arrow Connector 8"/>
            <p:cNvCxnSpPr>
              <a:stCxn id="5" idx="2"/>
              <a:endCxn id="7" idx="0"/>
            </p:cNvCxnSpPr>
            <p:nvPr/>
          </p:nvCxnSpPr>
          <p:spPr>
            <a:xfrm rot="5400000">
              <a:off x="1634075" y="5107782"/>
              <a:ext cx="333375" cy="1587"/>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a:endCxn id="8" idx="0"/>
            </p:cNvCxnSpPr>
            <p:nvPr/>
          </p:nvCxnSpPr>
          <p:spPr>
            <a:xfrm rot="5400000">
              <a:off x="2497477" y="5107782"/>
              <a:ext cx="333375" cy="1587"/>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a:endCxn id="6" idx="1"/>
            </p:cNvCxnSpPr>
            <p:nvPr/>
          </p:nvCxnSpPr>
          <p:spPr>
            <a:xfrm>
              <a:off x="1980903" y="4676775"/>
              <a:ext cx="504709" cy="0"/>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8" idx="1"/>
            </p:cNvCxnSpPr>
            <p:nvPr/>
          </p:nvCxnSpPr>
          <p:spPr>
            <a:xfrm>
              <a:off x="1980903" y="5540375"/>
              <a:ext cx="504709" cy="0"/>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1909481" y="4914900"/>
              <a:ext cx="576131" cy="503238"/>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981639" y="4914164"/>
              <a:ext cx="503238" cy="504709"/>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85800" y="4267200"/>
              <a:ext cx="630092" cy="436563"/>
            </a:xfrm>
            <a:prstGeom prst="rect">
              <a:avLst/>
            </a:prstGeom>
            <a:noFill/>
            <a:effectLst>
              <a:outerShdw blurRad="50800" dist="38100" dir="2700000" algn="tl" rotWithShape="0">
                <a:prstClr val="black">
                  <a:alpha val="40000"/>
                </a:prstClr>
              </a:outerShdw>
            </a:effectLst>
          </p:spPr>
          <p:txBody>
            <a:bodyPr wrap="none">
              <a:spAutoFit/>
            </a:bodyPr>
            <a:lstStyle/>
            <a:p>
              <a:pPr algn="ctr" fontAlgn="auto">
                <a:spcBef>
                  <a:spcPts val="0"/>
                </a:spcBef>
                <a:spcAft>
                  <a:spcPts val="0"/>
                </a:spcAft>
                <a:defRPr/>
              </a:pPr>
              <a:r>
                <a:rPr lang="en-US" sz="2400" b="1" dirty="0">
                  <a:solidFill>
                    <a:schemeClr val="bg1"/>
                  </a:solidFill>
                  <a:latin typeface="+mn-lt"/>
                </a:rPr>
                <a:t>P2P</a:t>
              </a:r>
            </a:p>
          </p:txBody>
        </p:sp>
        <p:pic>
          <p:nvPicPr>
            <p:cNvPr id="74787" name="Picture 41" descr="xboxlive_logo.png"/>
            <p:cNvPicPr>
              <a:picLocks noChangeAspect="1"/>
            </p:cNvPicPr>
            <p:nvPr/>
          </p:nvPicPr>
          <p:blipFill>
            <a:blip r:embed="rId7" cstate="print"/>
            <a:srcRect/>
            <a:stretch>
              <a:fillRect/>
            </a:stretch>
          </p:blipFill>
          <p:spPr bwMode="auto">
            <a:xfrm>
              <a:off x="757767" y="5418667"/>
              <a:ext cx="805712" cy="575509"/>
            </a:xfrm>
            <a:prstGeom prst="rect">
              <a:avLst/>
            </a:prstGeom>
            <a:noFill/>
            <a:ln w="9525">
              <a:noFill/>
              <a:miter lim="800000"/>
              <a:headEnd/>
              <a:tailEnd/>
            </a:ln>
          </p:spPr>
        </p:pic>
      </p:grpSp>
      <p:graphicFrame>
        <p:nvGraphicFramePr>
          <p:cNvPr id="74760" name="Object 2"/>
          <p:cNvGraphicFramePr>
            <a:graphicFrameLocks noChangeAspect="1"/>
          </p:cNvGraphicFramePr>
          <p:nvPr/>
        </p:nvGraphicFramePr>
        <p:xfrm>
          <a:off x="4267200" y="1600200"/>
          <a:ext cx="4343400" cy="2538413"/>
        </p:xfrm>
        <a:graphic>
          <a:graphicData uri="http://schemas.openxmlformats.org/presentationml/2006/ole">
            <p:oleObj spid="_x0000_s74760" r:id="rId8" imgW="4346825" imgH="2536156" progId="Excel.Chart.8">
              <p:embed/>
            </p:oleObj>
          </a:graphicData>
        </a:graphic>
      </p:graphicFrame>
      <p:sp>
        <p:nvSpPr>
          <p:cNvPr id="74768" name="Text Box 6"/>
          <p:cNvSpPr txBox="1">
            <a:spLocks noChangeArrowheads="1"/>
          </p:cNvSpPr>
          <p:nvPr/>
        </p:nvSpPr>
        <p:spPr bwMode="auto">
          <a:xfrm rot="-1669925">
            <a:off x="5238750" y="2663825"/>
            <a:ext cx="1703388" cy="339725"/>
          </a:xfrm>
          <a:prstGeom prst="rect">
            <a:avLst/>
          </a:prstGeom>
          <a:noFill/>
          <a:ln w="9525">
            <a:noFill/>
            <a:miter lim="800000"/>
            <a:headEnd/>
            <a:tailEnd/>
          </a:ln>
        </p:spPr>
        <p:txBody>
          <a:bodyPr wrap="none">
            <a:spAutoFit/>
          </a:bodyPr>
          <a:lstStyle/>
          <a:p>
            <a:r>
              <a:rPr lang="en-US" sz="1600" b="1">
                <a:solidFill>
                  <a:srgbClr val="FF0000"/>
                </a:solidFill>
                <a:latin typeface="Calibri" pitchFamily="34" charset="0"/>
              </a:rPr>
              <a:t>With Donnybrook</a:t>
            </a:r>
          </a:p>
        </p:txBody>
      </p:sp>
      <p:sp>
        <p:nvSpPr>
          <p:cNvPr id="28" name="Text Box 7"/>
          <p:cNvSpPr txBox="1">
            <a:spLocks noChangeArrowheads="1"/>
          </p:cNvSpPr>
          <p:nvPr/>
        </p:nvSpPr>
        <p:spPr bwMode="auto">
          <a:xfrm rot="21414199">
            <a:off x="5722938" y="3125788"/>
            <a:ext cx="1995487" cy="33813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600" b="1" dirty="0">
                <a:solidFill>
                  <a:schemeClr val="bg1">
                    <a:lumMod val="50000"/>
                  </a:schemeClr>
                </a:solidFill>
                <a:latin typeface="+mn-lt"/>
              </a:rPr>
              <a:t>Without Donnybrook</a:t>
            </a:r>
          </a:p>
        </p:txBody>
      </p:sp>
      <p:cxnSp>
        <p:nvCxnSpPr>
          <p:cNvPr id="29" name="Straight Connector 28"/>
          <p:cNvCxnSpPr/>
          <p:nvPr/>
        </p:nvCxnSpPr>
        <p:spPr>
          <a:xfrm>
            <a:off x="4975225" y="2322513"/>
            <a:ext cx="342900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771" name="TextBox 29"/>
          <p:cNvSpPr txBox="1">
            <a:spLocks noChangeArrowheads="1"/>
          </p:cNvSpPr>
          <p:nvPr/>
        </p:nvSpPr>
        <p:spPr bwMode="auto">
          <a:xfrm>
            <a:off x="7704138" y="2025650"/>
            <a:ext cx="735012" cy="338138"/>
          </a:xfrm>
          <a:prstGeom prst="rect">
            <a:avLst/>
          </a:prstGeom>
          <a:noFill/>
          <a:ln w="9525">
            <a:noFill/>
            <a:miter lim="800000"/>
            <a:headEnd/>
            <a:tailEnd/>
          </a:ln>
        </p:spPr>
        <p:txBody>
          <a:bodyPr>
            <a:spAutoFit/>
          </a:bodyPr>
          <a:lstStyle/>
          <a:p>
            <a:pPr algn="r"/>
            <a:r>
              <a:rPr lang="en-US" sz="1600" b="1">
                <a:latin typeface="Calibri" pitchFamily="34" charset="0"/>
              </a:rPr>
              <a:t>Goal</a:t>
            </a:r>
          </a:p>
        </p:txBody>
      </p:sp>
      <p:pic>
        <p:nvPicPr>
          <p:cNvPr id="74772" name="Picture 131" descr="checkmark"/>
          <p:cNvPicPr>
            <a:picLocks noChangeAspect="1" noChangeArrowheads="1"/>
          </p:cNvPicPr>
          <p:nvPr/>
        </p:nvPicPr>
        <p:blipFill>
          <a:blip r:embed="rId9" cstate="print"/>
          <a:srcRect/>
          <a:stretch>
            <a:fillRect/>
          </a:stretch>
        </p:blipFill>
        <p:spPr bwMode="auto">
          <a:xfrm>
            <a:off x="7010400" y="1752600"/>
            <a:ext cx="436563" cy="485775"/>
          </a:xfrm>
          <a:prstGeom prst="rect">
            <a:avLst/>
          </a:prstGeom>
          <a:noFill/>
          <a:ln w="9525">
            <a:noFill/>
            <a:miter lim="800000"/>
            <a:headEnd/>
            <a:tailEnd/>
          </a:ln>
        </p:spPr>
      </p:pic>
      <p:sp>
        <p:nvSpPr>
          <p:cNvPr id="47" name="Footer Placeholder 46"/>
          <p:cNvSpPr>
            <a:spLocks noGrp="1"/>
          </p:cNvSpPr>
          <p:nvPr>
            <p:ph type="ftr" sz="quarter" idx="10"/>
          </p:nvPr>
        </p:nvSpPr>
        <p:spPr/>
        <p:txBody>
          <a:bodyPr/>
          <a:lstStyle/>
          <a:p>
            <a:pPr>
              <a:defRPr/>
            </a:pPr>
            <a:r>
              <a:rPr lang="en-US"/>
              <a:t>Donnybrook | Jeffrey Pang (CMU) | SIGCOMM 2008</a:t>
            </a:r>
            <a:endParaRPr lang="en-US" dirty="0"/>
          </a:p>
        </p:txBody>
      </p:sp>
      <p:sp>
        <p:nvSpPr>
          <p:cNvPr id="44" name="Slide Number Placeholder 43"/>
          <p:cNvSpPr>
            <a:spLocks noGrp="1"/>
          </p:cNvSpPr>
          <p:nvPr>
            <p:ph type="sldNum" sz="quarter" idx="11"/>
          </p:nvPr>
        </p:nvSpPr>
        <p:spPr/>
        <p:txBody>
          <a:bodyPr/>
          <a:lstStyle/>
          <a:p>
            <a:pPr>
              <a:defRPr/>
            </a:pPr>
            <a:fld id="{B46FAE8C-C436-47F7-9311-45B9195CBC1A}" type="slidenum">
              <a:rPr lang="en-US"/>
              <a:pPr>
                <a:defRPr/>
              </a:pPr>
              <a:t>32</a:t>
            </a:fld>
            <a:endParaRPr lang="en-US" dirty="0"/>
          </a:p>
        </p:txBody>
      </p:sp>
    </p:spTree>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r>
              <a:rPr lang="en-US" smtClean="0"/>
              <a:t>Questions?</a:t>
            </a:r>
          </a:p>
        </p:txBody>
      </p:sp>
      <p:sp>
        <p:nvSpPr>
          <p:cNvPr id="76802" name="Text Box 8"/>
          <p:cNvSpPr txBox="1">
            <a:spLocks noChangeArrowheads="1"/>
          </p:cNvSpPr>
          <p:nvPr/>
        </p:nvSpPr>
        <p:spPr bwMode="auto">
          <a:xfrm>
            <a:off x="4648200" y="5029200"/>
            <a:ext cx="4194175" cy="461963"/>
          </a:xfrm>
          <a:prstGeom prst="rect">
            <a:avLst/>
          </a:prstGeom>
          <a:noFill/>
          <a:ln w="9525">
            <a:noFill/>
            <a:miter lim="800000"/>
            <a:headEnd/>
            <a:tailEnd/>
          </a:ln>
        </p:spPr>
        <p:txBody>
          <a:bodyPr>
            <a:spAutoFit/>
          </a:bodyPr>
          <a:lstStyle/>
          <a:p>
            <a:pPr algn="ctr"/>
            <a:r>
              <a:rPr lang="en-US" sz="2400">
                <a:latin typeface="Calibri" pitchFamily="34" charset="0"/>
              </a:rPr>
              <a:t>Cable Modem with Donnybrook</a:t>
            </a:r>
          </a:p>
        </p:txBody>
      </p:sp>
      <p:sp>
        <p:nvSpPr>
          <p:cNvPr id="76803" name="Text Box 9"/>
          <p:cNvSpPr txBox="1">
            <a:spLocks noChangeArrowheads="1"/>
          </p:cNvSpPr>
          <p:nvPr/>
        </p:nvSpPr>
        <p:spPr bwMode="auto">
          <a:xfrm>
            <a:off x="304800" y="5029200"/>
            <a:ext cx="4191000" cy="461963"/>
          </a:xfrm>
          <a:prstGeom prst="rect">
            <a:avLst/>
          </a:prstGeom>
          <a:noFill/>
          <a:ln w="9525">
            <a:noFill/>
            <a:miter lim="800000"/>
            <a:headEnd/>
            <a:tailEnd/>
          </a:ln>
        </p:spPr>
        <p:txBody>
          <a:bodyPr>
            <a:spAutoFit/>
          </a:bodyPr>
          <a:lstStyle/>
          <a:p>
            <a:pPr algn="ctr"/>
            <a:r>
              <a:rPr lang="en-US" sz="2400">
                <a:latin typeface="Calibri" pitchFamily="34" charset="0"/>
              </a:rPr>
              <a:t>Cable Modem</a:t>
            </a:r>
          </a:p>
        </p:txBody>
      </p:sp>
      <p:pic>
        <p:nvPicPr>
          <p:cNvPr id="8" name="S.avi">
            <a:hlinkClick r:id="" action="ppaction://media"/>
          </p:cNvPr>
          <p:cNvPicPr>
            <a:picLocks noRot="1" noChangeAspect="1"/>
          </p:cNvPicPr>
          <p:nvPr>
            <a:videoFile r:link="rId1"/>
          </p:nvPr>
        </p:nvPicPr>
        <p:blipFill>
          <a:blip r:embed="rId4" cstate="print"/>
          <a:srcRect/>
          <a:stretch>
            <a:fillRect/>
          </a:stretch>
        </p:blipFill>
        <p:spPr bwMode="auto">
          <a:xfrm>
            <a:off x="304800" y="1752600"/>
            <a:ext cx="4203700" cy="3152775"/>
          </a:xfrm>
          <a:prstGeom prst="rect">
            <a:avLst/>
          </a:prstGeom>
          <a:noFill/>
          <a:ln w="9525">
            <a:noFill/>
            <a:miter lim="800000"/>
            <a:headEnd/>
            <a:tailEnd/>
          </a:ln>
        </p:spPr>
      </p:pic>
      <p:pic>
        <p:nvPicPr>
          <p:cNvPr id="9" name="D.avi">
            <a:hlinkClick r:id="" action="ppaction://media"/>
          </p:cNvPr>
          <p:cNvPicPr>
            <a:picLocks noRot="1" noChangeAspect="1"/>
          </p:cNvPicPr>
          <p:nvPr>
            <a:videoFile r:link="rId2"/>
          </p:nvPr>
        </p:nvPicPr>
        <p:blipFill>
          <a:blip r:embed="rId5" cstate="print"/>
          <a:srcRect/>
          <a:stretch>
            <a:fillRect/>
          </a:stretch>
        </p:blipFill>
        <p:spPr bwMode="auto">
          <a:xfrm>
            <a:off x="4648200" y="1752600"/>
            <a:ext cx="4203700" cy="3152775"/>
          </a:xfrm>
          <a:prstGeom prst="rect">
            <a:avLst/>
          </a:prstGeom>
          <a:noFill/>
          <a:ln w="9525">
            <a:noFill/>
            <a:miter lim="800000"/>
            <a:headEnd/>
            <a:tailEnd/>
          </a:ln>
        </p:spPr>
      </p:pic>
      <p:sp>
        <p:nvSpPr>
          <p:cNvPr id="11" name="Rectangle 5"/>
          <p:cNvSpPr>
            <a:spLocks noChangeArrowheads="1"/>
          </p:cNvSpPr>
          <p:nvPr/>
        </p:nvSpPr>
        <p:spPr bwMode="auto">
          <a:xfrm>
            <a:off x="304800" y="5715000"/>
            <a:ext cx="8534400" cy="7620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3600" dirty="0">
                <a:latin typeface="+mn-lt"/>
              </a:rPr>
              <a:t>http://www.epicbattle.us</a:t>
            </a:r>
          </a:p>
        </p:txBody>
      </p:sp>
      <p:sp>
        <p:nvSpPr>
          <p:cNvPr id="14" name="Footer Placeholder 13"/>
          <p:cNvSpPr>
            <a:spLocks noGrp="1"/>
          </p:cNvSpPr>
          <p:nvPr>
            <p:ph type="ftr" sz="quarter" idx="10"/>
          </p:nvPr>
        </p:nvSpPr>
        <p:spPr/>
        <p:txBody>
          <a:bodyPr/>
          <a:lstStyle/>
          <a:p>
            <a:pPr>
              <a:defRPr/>
            </a:pPr>
            <a:r>
              <a:rPr lang="en-US"/>
              <a:t>Donnybrook | Jeffrey Pang (CMU) | SIGCOMM 2008</a:t>
            </a:r>
            <a:endParaRPr lang="en-US" dirty="0"/>
          </a:p>
        </p:txBody>
      </p:sp>
      <p:sp>
        <p:nvSpPr>
          <p:cNvPr id="12" name="Slide Number Placeholder 11"/>
          <p:cNvSpPr>
            <a:spLocks noGrp="1"/>
          </p:cNvSpPr>
          <p:nvPr>
            <p:ph type="sldNum" sz="quarter" idx="11"/>
          </p:nvPr>
        </p:nvSpPr>
        <p:spPr/>
        <p:txBody>
          <a:bodyPr/>
          <a:lstStyle/>
          <a:p>
            <a:pPr>
              <a:defRPr/>
            </a:pPr>
            <a:fld id="{D79066AA-7FEF-4010-B174-354F73B4DA23}" type="slidenum">
              <a:rPr lang="en-US"/>
              <a:pPr>
                <a:defRPr/>
              </a:pPr>
              <a:t>33</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par>
                                <p:cTn id="7" presetID="1" presetClass="mediacall" presetSubtype="0" fill="hold" nodeType="withEffect">
                                  <p:stCondLst>
                                    <p:cond delay="0"/>
                                  </p:stCondLst>
                                  <p:childTnLst>
                                    <p:cmd type="call" cmd="playFrom(0.0)">
                                      <p:cBhvr>
                                        <p:cTn id="8"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8"/>
                                        </p:tgtEl>
                                      </p:cBhvr>
                                    </p:cmd>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9"/>
                                        </p:tgtEl>
                                      </p:cBhvr>
                                    </p:cmd>
                                  </p:childTnLst>
                                </p:cTn>
                              </p:par>
                            </p:childTnLst>
                          </p:cTn>
                        </p:par>
                      </p:childTnLst>
                    </p:cTn>
                  </p:par>
                </p:childTnLst>
              </p:cTn>
              <p:nextCondLst>
                <p:cond evt="onClick" delay="0">
                  <p:tgtEl>
                    <p:spTgt spid="9"/>
                  </p:tgtEl>
                </p:cond>
              </p:nextCondLst>
            </p:seq>
            <p:video>
              <p:cMediaNode>
                <p:cTn id="19" repeatCount="indefinite" fill="hold" display="0">
                  <p:stCondLst>
                    <p:cond delay="indefinite"/>
                  </p:stCondLst>
                  <p:endCondLst>
                    <p:cond evt="onPrev" delay="0">
                      <p:tgtEl>
                        <p:sldTgt/>
                      </p:tgtEl>
                    </p:cond>
                  </p:endCondLst>
                </p:cTn>
                <p:tgtEl>
                  <p:spTgt spid="8"/>
                </p:tgtEl>
              </p:cMediaNode>
            </p:video>
            <p:video>
              <p:cMediaNode>
                <p:cTn id="20" repeatCount="indefinite" fill="hold" display="0">
                  <p:stCondLst>
                    <p:cond delay="indefinite"/>
                  </p:stCondLst>
                  <p:endCondLst>
                    <p:cond evt="onPrev" delay="0">
                      <p:tgtEl>
                        <p:sldTgt/>
                      </p:tgtEl>
                    </p:cond>
                  </p:endCondLst>
                </p:cTn>
                <p:tgtEl>
                  <p:spTgt spid="9"/>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ctrTitle"/>
          </p:nvPr>
        </p:nvSpPr>
        <p:spPr/>
        <p:txBody>
          <a:bodyPr/>
          <a:lstStyle/>
          <a:p>
            <a:pPr eaLnBrk="1" hangingPunct="1"/>
            <a:r>
              <a:rPr lang="en-US" smtClean="0"/>
              <a:t>======= Clarification Slides =======</a:t>
            </a:r>
          </a:p>
        </p:txBody>
      </p:sp>
      <p:sp>
        <p:nvSpPr>
          <p:cNvPr id="8" name="Subtitle 7"/>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smtClean="0"/>
              <a:t>Mitigating Cheating</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sz="2800" dirty="0" smtClean="0"/>
              <a:t>Existing defenses can prevent software cheats</a:t>
            </a:r>
          </a:p>
          <a:p>
            <a:pPr lvl="1" eaLnBrk="1" fontAlgn="auto" hangingPunct="1">
              <a:spcAft>
                <a:spcPts val="0"/>
              </a:spcAft>
              <a:buFont typeface="Arial" pitchFamily="34" charset="0"/>
              <a:buChar char="–"/>
              <a:defRPr/>
            </a:pPr>
            <a:r>
              <a:rPr lang="en-US" sz="2400" dirty="0" smtClean="0"/>
              <a:t>Deploy on consoles (relatively closed platforms)</a:t>
            </a:r>
          </a:p>
          <a:p>
            <a:pPr lvl="1" eaLnBrk="1" fontAlgn="auto" hangingPunct="1">
              <a:spcAft>
                <a:spcPts val="0"/>
              </a:spcAft>
              <a:buFont typeface="Arial" pitchFamily="34" charset="0"/>
              <a:buChar char="–"/>
              <a:defRPr/>
            </a:pPr>
            <a:r>
              <a:rPr lang="en-US" sz="2400" dirty="0" smtClean="0"/>
              <a:t>Use trusted hardware (e.g., Xbox 360 TPM)</a:t>
            </a:r>
          </a:p>
          <a:p>
            <a:pPr lvl="1" eaLnBrk="1" fontAlgn="auto" hangingPunct="1">
              <a:spcAft>
                <a:spcPts val="0"/>
              </a:spcAft>
              <a:buFont typeface="Arial" pitchFamily="34" charset="0"/>
              <a:buChar char="–"/>
              <a:defRPr/>
            </a:pPr>
            <a:r>
              <a:rPr lang="en-US" sz="2400" dirty="0" smtClean="0"/>
              <a:t>Encrypt all packets between nodes</a:t>
            </a:r>
          </a:p>
          <a:p>
            <a:pPr eaLnBrk="1" fontAlgn="auto" hangingPunct="1">
              <a:spcAft>
                <a:spcPts val="0"/>
              </a:spcAft>
              <a:buFont typeface="Arial" pitchFamily="34" charset="0"/>
              <a:buChar char="•"/>
              <a:defRPr/>
            </a:pPr>
            <a:r>
              <a:rPr lang="en-US" sz="2800" dirty="0" smtClean="0"/>
              <a:t>Donnybrook is uniquely vulnerable to traffic analysis</a:t>
            </a:r>
          </a:p>
          <a:p>
            <a:pPr lvl="1" eaLnBrk="1" fontAlgn="auto" hangingPunct="1">
              <a:spcAft>
                <a:spcPts val="0"/>
              </a:spcAft>
              <a:buFont typeface="Arial" pitchFamily="34" charset="0"/>
              <a:buChar char="–"/>
              <a:defRPr/>
            </a:pPr>
            <a:r>
              <a:rPr lang="en-US" sz="2400" dirty="0" smtClean="0"/>
              <a:t>Examine update packets you send to determine receivers</a:t>
            </a:r>
            <a:br>
              <a:rPr lang="en-US" sz="2400" dirty="0" smtClean="0"/>
            </a:br>
            <a:r>
              <a:rPr lang="en-US" sz="2400" dirty="0" smtClean="0">
                <a:sym typeface="Symbol"/>
              </a:rPr>
              <a:t> Allows you to see who is paying attention to you</a:t>
            </a:r>
            <a:endParaRPr lang="en-US" dirty="0" smtClean="0">
              <a:sym typeface="Symbol"/>
            </a:endParaRPr>
          </a:p>
          <a:p>
            <a:pPr lvl="1" eaLnBrk="1" fontAlgn="auto" hangingPunct="1">
              <a:spcAft>
                <a:spcPts val="0"/>
              </a:spcAft>
              <a:buFont typeface="Arial" pitchFamily="34" charset="0"/>
              <a:buChar char="–"/>
              <a:defRPr/>
            </a:pPr>
            <a:r>
              <a:rPr lang="en-US" sz="2400" dirty="0" smtClean="0">
                <a:sym typeface="Symbol"/>
              </a:rPr>
              <a:t>Drop update/guidance packets that you receive</a:t>
            </a:r>
            <a:br>
              <a:rPr lang="en-US" sz="2400" dirty="0" smtClean="0">
                <a:sym typeface="Symbol"/>
              </a:rPr>
            </a:br>
            <a:r>
              <a:rPr lang="en-US" sz="2400" dirty="0" smtClean="0">
                <a:sym typeface="Symbol"/>
              </a:rPr>
              <a:t> Causes all replicas on your node to act using “dumb” AI</a:t>
            </a:r>
          </a:p>
          <a:p>
            <a:pPr eaLnBrk="1" fontAlgn="auto" hangingPunct="1">
              <a:spcAft>
                <a:spcPts val="0"/>
              </a:spcAft>
              <a:buFont typeface="Arial" pitchFamily="34" charset="0"/>
              <a:buChar char="•"/>
              <a:defRPr/>
            </a:pPr>
            <a:r>
              <a:rPr lang="en-US" sz="2800" dirty="0" smtClean="0">
                <a:sym typeface="Symbol"/>
              </a:rPr>
              <a:t>Ongoing work on traffic analysis defense</a:t>
            </a:r>
          </a:p>
          <a:p>
            <a:pPr lvl="1" eaLnBrk="1" fontAlgn="auto" hangingPunct="1">
              <a:spcAft>
                <a:spcPts val="0"/>
              </a:spcAft>
              <a:buFont typeface="Arial" pitchFamily="34" charset="0"/>
              <a:buChar char="–"/>
              <a:defRPr/>
            </a:pPr>
            <a:r>
              <a:rPr lang="en-US" sz="2400" dirty="0" smtClean="0">
                <a:sym typeface="Symbol"/>
              </a:rPr>
              <a:t>Choose forwarders to conceal packet source/destinations</a:t>
            </a:r>
          </a:p>
          <a:p>
            <a:pPr lvl="1" eaLnBrk="1" fontAlgn="auto" hangingPunct="1">
              <a:spcAft>
                <a:spcPts val="0"/>
              </a:spcAft>
              <a:buFont typeface="Arial" pitchFamily="34" charset="0"/>
              <a:buChar char="–"/>
              <a:defRPr/>
            </a:pPr>
            <a:r>
              <a:rPr lang="en-US" sz="2400" dirty="0" smtClean="0">
                <a:sym typeface="Symbol"/>
              </a:rPr>
              <a:t>Punish player if expected message rates are not maintained</a:t>
            </a:r>
          </a:p>
        </p:txBody>
      </p:sp>
      <p:sp>
        <p:nvSpPr>
          <p:cNvPr id="10" name="Footer Placeholder 9"/>
          <p:cNvSpPr>
            <a:spLocks noGrp="1"/>
          </p:cNvSpPr>
          <p:nvPr>
            <p:ph type="ftr" sz="quarter" idx="10"/>
          </p:nvPr>
        </p:nvSpPr>
        <p:spPr/>
        <p:txBody>
          <a:bodyPr/>
          <a:lstStyle/>
          <a:p>
            <a:pPr>
              <a:defRPr/>
            </a:pPr>
            <a:r>
              <a:rPr lang="en-US"/>
              <a:t>Donnybrook | Jeffrey Pang (CMU) | SIGCOMM 2008</a:t>
            </a:r>
            <a:endParaRPr lang="en-US" dirty="0"/>
          </a:p>
        </p:txBody>
      </p:sp>
      <p:sp>
        <p:nvSpPr>
          <p:cNvPr id="7" name="Slide Number Placeholder 6"/>
          <p:cNvSpPr>
            <a:spLocks noGrp="1"/>
          </p:cNvSpPr>
          <p:nvPr>
            <p:ph type="sldNum" sz="quarter" idx="11"/>
          </p:nvPr>
        </p:nvSpPr>
        <p:spPr/>
        <p:txBody>
          <a:bodyPr/>
          <a:lstStyle/>
          <a:p>
            <a:pPr>
              <a:defRPr/>
            </a:pPr>
            <a:fld id="{29DB560C-63BB-47FA-98B3-56C81638C518}" type="slidenum">
              <a:rPr lang="en-US"/>
              <a:pPr>
                <a:defRPr/>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smtClean="0"/>
              <a:t>Pairwise Rapid Agreement</a:t>
            </a:r>
          </a:p>
        </p:txBody>
      </p:sp>
      <p:sp>
        <p:nvSpPr>
          <p:cNvPr id="82946" name="Rectangle 3"/>
          <p:cNvSpPr>
            <a:spLocks noGrp="1" noChangeArrowheads="1"/>
          </p:cNvSpPr>
          <p:nvPr>
            <p:ph type="body" idx="1"/>
          </p:nvPr>
        </p:nvSpPr>
        <p:spPr/>
        <p:txBody>
          <a:bodyPr/>
          <a:lstStyle/>
          <a:p>
            <a:pPr eaLnBrk="1" hangingPunct="1">
              <a:lnSpc>
                <a:spcPct val="90000"/>
              </a:lnSpc>
            </a:pPr>
            <a:r>
              <a:rPr lang="en-US" sz="2400" b="1" smtClean="0"/>
              <a:t>Interaction</a:t>
            </a:r>
            <a:r>
              <a:rPr lang="en-US" sz="2400" smtClean="0"/>
              <a:t>: when player A modifies player B </a:t>
            </a:r>
            <a:br>
              <a:rPr lang="en-US" sz="2400" smtClean="0"/>
            </a:br>
            <a:r>
              <a:rPr lang="en-US" sz="2400" smtClean="0"/>
              <a:t>(i.e. A performs a write on B)</a:t>
            </a:r>
          </a:p>
          <a:p>
            <a:pPr eaLnBrk="1" hangingPunct="1">
              <a:lnSpc>
                <a:spcPct val="90000"/>
              </a:lnSpc>
            </a:pPr>
            <a:r>
              <a:rPr lang="en-US" sz="2400" b="1" smtClean="0"/>
              <a:t>Goal</a:t>
            </a:r>
            <a:r>
              <a:rPr lang="en-US" sz="2400" smtClean="0"/>
              <a:t>: modification is consistent and applied quickly</a:t>
            </a:r>
          </a:p>
          <a:p>
            <a:pPr eaLnBrk="1" hangingPunct="1">
              <a:lnSpc>
                <a:spcPct val="90000"/>
              </a:lnSpc>
            </a:pPr>
            <a:r>
              <a:rPr lang="en-US" sz="2400" b="1" smtClean="0"/>
              <a:t>Insight</a:t>
            </a:r>
            <a:r>
              <a:rPr lang="en-US" sz="2400" smtClean="0"/>
              <a:t>: # interactions scales slowly</a:t>
            </a:r>
          </a:p>
          <a:p>
            <a:pPr lvl="1" eaLnBrk="1" hangingPunct="1">
              <a:lnSpc>
                <a:spcPct val="90000"/>
              </a:lnSpc>
            </a:pPr>
            <a:r>
              <a:rPr lang="en-US" sz="2000" smtClean="0"/>
              <a:t>Occur at human time scales </a:t>
            </a:r>
            <a:r>
              <a:rPr lang="en-US" sz="2000" b="1" smtClean="0">
                <a:sym typeface="Symbol" pitchFamily="18" charset="2"/>
              </a:rPr>
              <a:t></a:t>
            </a:r>
            <a:r>
              <a:rPr lang="en-US" sz="2000" smtClean="0"/>
              <a:t> infrequent</a:t>
            </a:r>
          </a:p>
          <a:p>
            <a:pPr lvl="1" eaLnBrk="1" hangingPunct="1">
              <a:lnSpc>
                <a:spcPct val="90000"/>
              </a:lnSpc>
            </a:pPr>
            <a:r>
              <a:rPr lang="en-US" sz="2000" smtClean="0"/>
              <a:t>Involve only 2 players </a:t>
            </a:r>
            <a:r>
              <a:rPr lang="en-US" sz="2000" b="1" smtClean="0">
                <a:sym typeface="Symbol" pitchFamily="18" charset="2"/>
              </a:rPr>
              <a:t></a:t>
            </a:r>
            <a:r>
              <a:rPr lang="en-US" sz="2000" smtClean="0">
                <a:sym typeface="Symbol" pitchFamily="18" charset="2"/>
              </a:rPr>
              <a:t> unicast</a:t>
            </a:r>
            <a:endParaRPr lang="en-US" sz="2000" smtClean="0"/>
          </a:p>
          <a:p>
            <a:pPr eaLnBrk="1" hangingPunct="1">
              <a:lnSpc>
                <a:spcPct val="90000"/>
              </a:lnSpc>
            </a:pPr>
            <a:r>
              <a:rPr lang="en-US" sz="2400" b="1" smtClean="0"/>
              <a:t>Solution</a:t>
            </a:r>
            <a:r>
              <a:rPr lang="en-US" sz="2400" smtClean="0"/>
              <a:t>: prioritize all inter-object writes</a:t>
            </a:r>
          </a:p>
          <a:p>
            <a:pPr lvl="1" eaLnBrk="1" hangingPunct="1">
              <a:lnSpc>
                <a:spcPct val="90000"/>
              </a:lnSpc>
            </a:pPr>
            <a:r>
              <a:rPr lang="en-US" sz="2000" smtClean="0"/>
              <a:t>Player A sends mod to Player B</a:t>
            </a:r>
          </a:p>
          <a:p>
            <a:pPr lvl="1" eaLnBrk="1" hangingPunct="1">
              <a:lnSpc>
                <a:spcPct val="90000"/>
              </a:lnSpc>
            </a:pPr>
            <a:r>
              <a:rPr lang="en-US" sz="2000" smtClean="0"/>
              <a:t>Player B applies mod, sends result to A</a:t>
            </a:r>
          </a:p>
          <a:p>
            <a:pPr eaLnBrk="1" hangingPunct="1">
              <a:lnSpc>
                <a:spcPct val="90000"/>
              </a:lnSpc>
            </a:pPr>
            <a:r>
              <a:rPr lang="en-US" sz="2400" smtClean="0"/>
              <a:t>PRAs required in Quake III:</a:t>
            </a:r>
          </a:p>
          <a:p>
            <a:pPr lvl="1" eaLnBrk="1" hangingPunct="1">
              <a:lnSpc>
                <a:spcPct val="90000"/>
              </a:lnSpc>
            </a:pPr>
            <a:r>
              <a:rPr lang="en-US" sz="2000" smtClean="0"/>
              <a:t>Damage, Death, Item Pickup, Door Opening</a:t>
            </a:r>
            <a:endParaRPr lang="en-US" sz="2400" smtClean="0"/>
          </a:p>
        </p:txBody>
      </p:sp>
      <p:cxnSp>
        <p:nvCxnSpPr>
          <p:cNvPr id="5" name="Straight Connector 4"/>
          <p:cNvCxnSpPr/>
          <p:nvPr/>
        </p:nvCxnSpPr>
        <p:spPr>
          <a:xfrm rot="10800000">
            <a:off x="7155493" y="4793293"/>
            <a:ext cx="1004170" cy="367974"/>
          </a:xfrm>
          <a:prstGeom prst="line">
            <a:avLst/>
          </a:prstGeom>
          <a:ln w="57150">
            <a:solidFill>
              <a:srgbClr val="7030A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82948" name="Picture 6" descr="sarge.gif"/>
          <p:cNvPicPr>
            <a:picLocks noChangeAspect="1"/>
          </p:cNvPicPr>
          <p:nvPr/>
        </p:nvPicPr>
        <p:blipFill>
          <a:blip r:embed="rId3" cstate="print"/>
          <a:srcRect/>
          <a:stretch>
            <a:fillRect/>
          </a:stretch>
        </p:blipFill>
        <p:spPr bwMode="auto">
          <a:xfrm>
            <a:off x="8153400" y="5105400"/>
            <a:ext cx="449263" cy="741363"/>
          </a:xfrm>
          <a:prstGeom prst="rect">
            <a:avLst/>
          </a:prstGeom>
          <a:noFill/>
          <a:ln w="9525">
            <a:noFill/>
            <a:miter lim="800000"/>
            <a:headEnd/>
            <a:tailEnd/>
          </a:ln>
        </p:spPr>
      </p:pic>
      <p:pic>
        <p:nvPicPr>
          <p:cNvPr id="82949" name="Picture 7" descr="blood_splatter.png"/>
          <p:cNvPicPr>
            <a:picLocks noChangeAspect="1"/>
          </p:cNvPicPr>
          <p:nvPr/>
        </p:nvPicPr>
        <p:blipFill>
          <a:blip r:embed="rId4" cstate="print"/>
          <a:srcRect/>
          <a:stretch>
            <a:fillRect/>
          </a:stretch>
        </p:blipFill>
        <p:spPr bwMode="auto">
          <a:xfrm>
            <a:off x="6096000" y="4114800"/>
            <a:ext cx="1828800" cy="1371600"/>
          </a:xfrm>
          <a:prstGeom prst="rect">
            <a:avLst/>
          </a:prstGeom>
          <a:noFill/>
          <a:ln w="9525">
            <a:noFill/>
            <a:miter lim="800000"/>
            <a:headEnd/>
            <a:tailEnd/>
          </a:ln>
        </p:spPr>
      </p:pic>
      <p:sp>
        <p:nvSpPr>
          <p:cNvPr id="9" name="Rectangle 8"/>
          <p:cNvSpPr/>
          <p:nvPr/>
        </p:nvSpPr>
        <p:spPr>
          <a:xfrm>
            <a:off x="3276600" y="6096000"/>
            <a:ext cx="2270125" cy="425450"/>
          </a:xfrm>
          <a:prstGeom prst="rect">
            <a:avLst/>
          </a:prstGeom>
        </p:spPr>
        <p:txBody>
          <a:bodyPr wrap="none">
            <a:spAutoFit/>
          </a:bodyPr>
          <a:lstStyle/>
          <a:p>
            <a:pPr fontAlgn="auto">
              <a:lnSpc>
                <a:spcPct val="90000"/>
              </a:lnSpc>
              <a:spcBef>
                <a:spcPts val="0"/>
              </a:spcBef>
              <a:spcAft>
                <a:spcPts val="0"/>
              </a:spcAft>
              <a:defRPr/>
            </a:pPr>
            <a:r>
              <a:rPr lang="en-US" sz="2400" dirty="0">
                <a:solidFill>
                  <a:schemeClr val="bg1">
                    <a:lumMod val="50000"/>
                  </a:schemeClr>
                </a:solidFill>
                <a:latin typeface="+mn-lt"/>
              </a:rPr>
              <a:t>[Pang, IPTPS ’07]</a:t>
            </a:r>
          </a:p>
        </p:txBody>
      </p:sp>
      <p:sp>
        <p:nvSpPr>
          <p:cNvPr id="14" name="Footer Placeholder 13"/>
          <p:cNvSpPr>
            <a:spLocks noGrp="1"/>
          </p:cNvSpPr>
          <p:nvPr>
            <p:ph type="ftr" sz="quarter" idx="10"/>
          </p:nvPr>
        </p:nvSpPr>
        <p:spPr/>
        <p:txBody>
          <a:bodyPr/>
          <a:lstStyle/>
          <a:p>
            <a:pPr>
              <a:defRPr/>
            </a:pPr>
            <a:r>
              <a:rPr lang="en-US"/>
              <a:t>Donnybrook | Jeffrey Pang (CMU) | SIGCOMM 2008</a:t>
            </a:r>
            <a:endParaRPr lang="en-US" dirty="0"/>
          </a:p>
        </p:txBody>
      </p:sp>
      <p:sp>
        <p:nvSpPr>
          <p:cNvPr id="11" name="Slide Number Placeholder 10"/>
          <p:cNvSpPr>
            <a:spLocks noGrp="1"/>
          </p:cNvSpPr>
          <p:nvPr>
            <p:ph type="sldNum" sz="quarter" idx="11"/>
          </p:nvPr>
        </p:nvSpPr>
        <p:spPr/>
        <p:txBody>
          <a:bodyPr/>
          <a:lstStyle/>
          <a:p>
            <a:pPr>
              <a:defRPr/>
            </a:pPr>
            <a:fld id="{64A9EB8A-CF35-48DA-9354-98ED465DE7C9}" type="slidenum">
              <a:rPr lang="en-US"/>
              <a:pPr>
                <a:defRPr/>
              </a:pPr>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smtClean="0"/>
              <a:t>Guidance</a:t>
            </a:r>
          </a:p>
        </p:txBody>
      </p:sp>
      <p:sp>
        <p:nvSpPr>
          <p:cNvPr id="84994" name="Rectangle 3"/>
          <p:cNvSpPr>
            <a:spLocks noGrp="1" noChangeArrowheads="1"/>
          </p:cNvSpPr>
          <p:nvPr>
            <p:ph type="body" idx="1"/>
          </p:nvPr>
        </p:nvSpPr>
        <p:spPr/>
        <p:txBody>
          <a:bodyPr/>
          <a:lstStyle/>
          <a:p>
            <a:pPr eaLnBrk="1" hangingPunct="1">
              <a:lnSpc>
                <a:spcPct val="90000"/>
              </a:lnSpc>
            </a:pPr>
            <a:r>
              <a:rPr lang="en-US" sz="2400" b="1" smtClean="0"/>
              <a:t>Motivation</a:t>
            </a:r>
            <a:r>
              <a:rPr lang="en-US" sz="2400" smtClean="0"/>
              <a:t>: state updates get stale fast</a:t>
            </a:r>
          </a:p>
          <a:p>
            <a:pPr lvl="1" eaLnBrk="1" hangingPunct="1">
              <a:lnSpc>
                <a:spcPct val="90000"/>
              </a:lnSpc>
            </a:pPr>
            <a:r>
              <a:rPr lang="en-US" sz="2000" b="1" smtClean="0"/>
              <a:t>Example</a:t>
            </a:r>
            <a:r>
              <a:rPr lang="en-US" sz="2000" smtClean="0"/>
              <a:t>: players can travel the diameter of a Quake 3 map in seconds</a:t>
            </a:r>
          </a:p>
          <a:p>
            <a:pPr lvl="1" eaLnBrk="1" hangingPunct="1">
              <a:lnSpc>
                <a:spcPct val="90000"/>
              </a:lnSpc>
            </a:pPr>
            <a:r>
              <a:rPr lang="en-US" sz="2000" b="1" smtClean="0"/>
              <a:t>Goal</a:t>
            </a:r>
            <a:r>
              <a:rPr lang="en-US" sz="2000" smtClean="0"/>
              <a:t>: send prediction of state at time of next expected guidance</a:t>
            </a:r>
          </a:p>
          <a:p>
            <a:pPr lvl="1" eaLnBrk="1" hangingPunct="1">
              <a:lnSpc>
                <a:spcPct val="90000"/>
              </a:lnSpc>
            </a:pPr>
            <a:r>
              <a:rPr lang="en-US" sz="2000" b="1" smtClean="0"/>
              <a:t>Example</a:t>
            </a:r>
            <a:r>
              <a:rPr lang="en-US" sz="2000" smtClean="0"/>
              <a:t>: predict where a player will be at the next guidance</a:t>
            </a:r>
          </a:p>
          <a:p>
            <a:pPr lvl="1" eaLnBrk="1" hangingPunct="1">
              <a:lnSpc>
                <a:spcPct val="90000"/>
              </a:lnSpc>
            </a:pPr>
            <a:endParaRPr lang="en-US" sz="2000" smtClean="0"/>
          </a:p>
          <a:p>
            <a:pPr eaLnBrk="1" hangingPunct="1">
              <a:lnSpc>
                <a:spcPct val="90000"/>
              </a:lnSpc>
            </a:pPr>
            <a:r>
              <a:rPr lang="en-US" sz="2400" b="1" smtClean="0"/>
              <a:t>Predicted Properties</a:t>
            </a:r>
            <a:r>
              <a:rPr lang="en-US" sz="2400" smtClean="0"/>
              <a:t>:</a:t>
            </a:r>
          </a:p>
          <a:p>
            <a:pPr lvl="1" eaLnBrk="1" hangingPunct="1">
              <a:lnSpc>
                <a:spcPct val="90000"/>
              </a:lnSpc>
            </a:pPr>
            <a:r>
              <a:rPr lang="en-US" sz="2000" b="1" smtClean="0"/>
              <a:t>Predict position</a:t>
            </a:r>
            <a:r>
              <a:rPr lang="en-US" sz="2000" smtClean="0"/>
              <a:t>: simulate where physics brings player in next second</a:t>
            </a:r>
          </a:p>
          <a:p>
            <a:pPr lvl="1" eaLnBrk="1" hangingPunct="1">
              <a:lnSpc>
                <a:spcPct val="90000"/>
              </a:lnSpc>
            </a:pPr>
            <a:r>
              <a:rPr lang="en-US" sz="2000" b="1" smtClean="0"/>
              <a:t>Predict viewing angle</a:t>
            </a:r>
            <a:r>
              <a:rPr lang="en-US" sz="2000" smtClean="0"/>
              <a:t>: use view angles to estimate player’s target aim</a:t>
            </a:r>
          </a:p>
          <a:p>
            <a:pPr lvl="1" eaLnBrk="1" hangingPunct="1">
              <a:lnSpc>
                <a:spcPct val="90000"/>
              </a:lnSpc>
            </a:pPr>
            <a:r>
              <a:rPr lang="en-US" sz="2000" b="1" smtClean="0"/>
              <a:t>Predict Events</a:t>
            </a:r>
            <a:r>
              <a:rPr lang="en-US" sz="2000" smtClean="0"/>
              <a:t>: use #-shots-fired to estimate when a player is “shooty”</a:t>
            </a:r>
          </a:p>
        </p:txBody>
      </p:sp>
      <p:sp>
        <p:nvSpPr>
          <p:cNvPr id="23" name="Footer Placeholder 22"/>
          <p:cNvSpPr>
            <a:spLocks noGrp="1"/>
          </p:cNvSpPr>
          <p:nvPr>
            <p:ph type="ftr" sz="quarter" idx="10"/>
          </p:nvPr>
        </p:nvSpPr>
        <p:spPr/>
        <p:txBody>
          <a:bodyPr/>
          <a:lstStyle/>
          <a:p>
            <a:pPr>
              <a:defRPr/>
            </a:pPr>
            <a:r>
              <a:rPr lang="en-US"/>
              <a:t>Donnybrook | Jeffrey Pang (CMU) | SIGCOMM 2008</a:t>
            </a:r>
            <a:endParaRPr lang="en-US" dirty="0"/>
          </a:p>
        </p:txBody>
      </p:sp>
      <p:sp>
        <p:nvSpPr>
          <p:cNvPr id="22" name="Slide Number Placeholder 21"/>
          <p:cNvSpPr>
            <a:spLocks noGrp="1"/>
          </p:cNvSpPr>
          <p:nvPr>
            <p:ph type="sldNum" sz="quarter" idx="11"/>
          </p:nvPr>
        </p:nvSpPr>
        <p:spPr/>
        <p:txBody>
          <a:bodyPr/>
          <a:lstStyle/>
          <a:p>
            <a:pPr>
              <a:defRPr/>
            </a:pPr>
            <a:fld id="{5DA042AB-C19F-481C-8212-EFD73D232F73}" type="slidenum">
              <a:rPr lang="en-US"/>
              <a:pPr>
                <a:defRPr/>
              </a:pPr>
              <a:t>37</a:t>
            </a:fld>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smtClean="0"/>
              <a:t>Guidable AI</a:t>
            </a:r>
          </a:p>
        </p:txBody>
      </p:sp>
      <p:sp>
        <p:nvSpPr>
          <p:cNvPr id="87042" name="Rectangle 3"/>
          <p:cNvSpPr>
            <a:spLocks noGrp="1" noChangeArrowheads="1"/>
          </p:cNvSpPr>
          <p:nvPr>
            <p:ph type="body" idx="1"/>
          </p:nvPr>
        </p:nvSpPr>
        <p:spPr/>
        <p:txBody>
          <a:bodyPr/>
          <a:lstStyle/>
          <a:p>
            <a:pPr eaLnBrk="1" hangingPunct="1">
              <a:lnSpc>
                <a:spcPct val="80000"/>
              </a:lnSpc>
            </a:pPr>
            <a:r>
              <a:rPr lang="en-US" sz="2000" b="1" smtClean="0"/>
              <a:t>Problem: </a:t>
            </a:r>
            <a:r>
              <a:rPr lang="en-US" sz="2000" smtClean="0"/>
              <a:t>Guidable AI peers receive very infrequent guidance</a:t>
            </a:r>
          </a:p>
          <a:p>
            <a:pPr lvl="1" eaLnBrk="1" hangingPunct="1">
              <a:lnSpc>
                <a:spcPct val="80000"/>
              </a:lnSpc>
            </a:pPr>
            <a:endParaRPr lang="en-US" sz="1800" smtClean="0"/>
          </a:p>
          <a:p>
            <a:pPr eaLnBrk="1" hangingPunct="1">
              <a:lnSpc>
                <a:spcPct val="80000"/>
              </a:lnSpc>
            </a:pPr>
            <a:r>
              <a:rPr lang="en-US" sz="2000" b="1" smtClean="0"/>
              <a:t>Solution: </a:t>
            </a:r>
            <a:r>
              <a:rPr lang="en-US" sz="2000" smtClean="0"/>
              <a:t>Smooth state changes with AI</a:t>
            </a:r>
          </a:p>
          <a:p>
            <a:pPr lvl="1" eaLnBrk="1" hangingPunct="1">
              <a:lnSpc>
                <a:spcPct val="80000"/>
              </a:lnSpc>
            </a:pPr>
            <a:r>
              <a:rPr lang="en-US" sz="1800" b="1" smtClean="0"/>
              <a:t>Position</a:t>
            </a:r>
            <a:r>
              <a:rPr lang="en-US" sz="1800" smtClean="0"/>
              <a:t>: use existing path finding code to make replica move smoothly </a:t>
            </a:r>
          </a:p>
          <a:p>
            <a:pPr lvl="1" eaLnBrk="1" hangingPunct="1">
              <a:lnSpc>
                <a:spcPct val="80000"/>
              </a:lnSpc>
            </a:pPr>
            <a:r>
              <a:rPr lang="en-US" sz="1800" b="1" smtClean="0"/>
              <a:t>Angle</a:t>
            </a:r>
            <a:r>
              <a:rPr lang="en-US" sz="1800" smtClean="0"/>
              <a:t>: have AI turn smoothly toward predicted targets</a:t>
            </a:r>
          </a:p>
          <a:p>
            <a:pPr lvl="1" eaLnBrk="1" hangingPunct="1">
              <a:lnSpc>
                <a:spcPct val="80000"/>
              </a:lnSpc>
            </a:pPr>
            <a:endParaRPr lang="en-US" sz="1800" smtClean="0"/>
          </a:p>
          <a:p>
            <a:pPr eaLnBrk="1" hangingPunct="1">
              <a:lnSpc>
                <a:spcPct val="80000"/>
              </a:lnSpc>
            </a:pPr>
            <a:r>
              <a:rPr lang="en-US" sz="2000" b="1" smtClean="0"/>
              <a:t>Convergence</a:t>
            </a:r>
          </a:p>
          <a:p>
            <a:pPr lvl="1" eaLnBrk="1" hangingPunct="1">
              <a:lnSpc>
                <a:spcPct val="80000"/>
              </a:lnSpc>
            </a:pPr>
            <a:r>
              <a:rPr lang="en-US" sz="1800" b="1" smtClean="0"/>
              <a:t>Motivation</a:t>
            </a:r>
            <a:r>
              <a:rPr lang="en-US" sz="1800" smtClean="0"/>
              <a:t>: Players in  focus should be represented more accurately, </a:t>
            </a:r>
            <a:br>
              <a:rPr lang="en-US" sz="1800" smtClean="0"/>
            </a:br>
            <a:r>
              <a:rPr lang="en-US" sz="1800" smtClean="0"/>
              <a:t>but should not “warp” to actual position </a:t>
            </a:r>
          </a:p>
          <a:p>
            <a:pPr lvl="1" eaLnBrk="1" hangingPunct="1">
              <a:lnSpc>
                <a:spcPct val="80000"/>
              </a:lnSpc>
            </a:pPr>
            <a:r>
              <a:rPr lang="en-US" sz="1800" b="1" smtClean="0"/>
              <a:t>Solution</a:t>
            </a:r>
            <a:r>
              <a:rPr lang="en-US" sz="1800" smtClean="0"/>
              <a:t>: Converge to actual state when receiving frequent updates</a:t>
            </a:r>
          </a:p>
          <a:p>
            <a:pPr lvl="2" eaLnBrk="1" hangingPunct="1">
              <a:lnSpc>
                <a:spcPct val="80000"/>
              </a:lnSpc>
            </a:pPr>
            <a:r>
              <a:rPr lang="en-US" sz="1600" smtClean="0"/>
              <a:t>Focus on player B </a:t>
            </a:r>
            <a:br>
              <a:rPr lang="en-US" sz="1600" smtClean="0"/>
            </a:br>
            <a:r>
              <a:rPr lang="en-US" sz="1600" smtClean="0">
                <a:sym typeface="Symbol" pitchFamily="18" charset="2"/>
              </a:rPr>
              <a:t>   In player B’s Focus Set, get frequent updates</a:t>
            </a:r>
            <a:br>
              <a:rPr lang="en-US" sz="1600" smtClean="0">
                <a:sym typeface="Symbol" pitchFamily="18" charset="2"/>
              </a:rPr>
            </a:br>
            <a:r>
              <a:rPr lang="en-US" sz="1600" smtClean="0">
                <a:sym typeface="Symbol" pitchFamily="18" charset="2"/>
              </a:rPr>
              <a:t></a:t>
            </a:r>
            <a:r>
              <a:rPr lang="en-US" sz="1600" smtClean="0"/>
              <a:t>   Error(replica, actual) decreases with each update</a:t>
            </a:r>
            <a:br>
              <a:rPr lang="en-US" sz="1600" smtClean="0"/>
            </a:br>
            <a:endParaRPr lang="en-US" sz="1600" smtClean="0"/>
          </a:p>
          <a:p>
            <a:pPr lvl="2" eaLnBrk="1" hangingPunct="1">
              <a:lnSpc>
                <a:spcPct val="80000"/>
              </a:lnSpc>
            </a:pPr>
            <a:r>
              <a:rPr lang="en-US" sz="1600" smtClean="0"/>
              <a:t>When Error() &lt; </a:t>
            </a:r>
            <a:r>
              <a:rPr lang="en-US" sz="1600" smtClean="0">
                <a:sym typeface="Symbol" pitchFamily="18" charset="2"/>
              </a:rPr>
              <a:t>, use player B’s update snapshots instead of AI</a:t>
            </a:r>
          </a:p>
          <a:p>
            <a:pPr lvl="2" eaLnBrk="1" hangingPunct="1">
              <a:lnSpc>
                <a:spcPct val="80000"/>
              </a:lnSpc>
            </a:pPr>
            <a:endParaRPr lang="en-US" sz="1600" smtClean="0">
              <a:sym typeface="Symbol" pitchFamily="18" charset="2"/>
            </a:endParaRPr>
          </a:p>
          <a:p>
            <a:pPr lvl="2" eaLnBrk="1" hangingPunct="1">
              <a:lnSpc>
                <a:spcPct val="80000"/>
              </a:lnSpc>
            </a:pPr>
            <a:r>
              <a:rPr lang="en-US" sz="1600" smtClean="0">
                <a:sym typeface="Symbol" pitchFamily="18" charset="2"/>
              </a:rPr>
              <a:t>Error(a,b) = distance(a.position, b.position)</a:t>
            </a:r>
          </a:p>
        </p:txBody>
      </p:sp>
      <p:sp>
        <p:nvSpPr>
          <p:cNvPr id="10" name="Footer Placeholder 9"/>
          <p:cNvSpPr>
            <a:spLocks noGrp="1"/>
          </p:cNvSpPr>
          <p:nvPr>
            <p:ph type="ftr" sz="quarter" idx="10"/>
          </p:nvPr>
        </p:nvSpPr>
        <p:spPr/>
        <p:txBody>
          <a:bodyPr/>
          <a:lstStyle/>
          <a:p>
            <a:pPr>
              <a:defRPr/>
            </a:pPr>
            <a:r>
              <a:rPr lang="en-US"/>
              <a:t>Donnybrook | Jeffrey Pang (CMU) | SIGCOMM 2008</a:t>
            </a:r>
            <a:endParaRPr lang="en-US" dirty="0"/>
          </a:p>
        </p:txBody>
      </p:sp>
      <p:sp>
        <p:nvSpPr>
          <p:cNvPr id="7" name="Slide Number Placeholder 6"/>
          <p:cNvSpPr>
            <a:spLocks noGrp="1"/>
          </p:cNvSpPr>
          <p:nvPr>
            <p:ph type="sldNum" sz="quarter" idx="11"/>
          </p:nvPr>
        </p:nvSpPr>
        <p:spPr/>
        <p:txBody>
          <a:bodyPr/>
          <a:lstStyle/>
          <a:p>
            <a:pPr>
              <a:defRPr/>
            </a:pPr>
            <a:fld id="{79F0CC25-0088-44E3-AECB-ADD014FD01D5}" type="slidenum">
              <a:rPr lang="en-US"/>
              <a:pPr>
                <a:defRPr/>
              </a:pPr>
              <a:t>38</a:t>
            </a:fld>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en-US" smtClean="0"/>
              <a:t>Guidance Forwarding</a:t>
            </a:r>
          </a:p>
        </p:txBody>
      </p:sp>
      <p:pic>
        <p:nvPicPr>
          <p:cNvPr id="89090" name="Picture 2"/>
          <p:cNvPicPr>
            <a:picLocks noGrp="1" noChangeAspect="1" noChangeArrowheads="1"/>
          </p:cNvPicPr>
          <p:nvPr>
            <p:ph idx="1"/>
          </p:nvPr>
        </p:nvPicPr>
        <p:blipFill>
          <a:blip r:embed="rId2" cstate="print"/>
          <a:srcRect/>
          <a:stretch>
            <a:fillRect/>
          </a:stretch>
        </p:blipFill>
        <p:spPr>
          <a:xfrm>
            <a:off x="4724400" y="2209800"/>
            <a:ext cx="4114800" cy="2855913"/>
          </a:xfrm>
        </p:spPr>
      </p:pic>
      <p:sp>
        <p:nvSpPr>
          <p:cNvPr id="5" name="Content Placeholder 2"/>
          <p:cNvSpPr txBox="1">
            <a:spLocks/>
          </p:cNvSpPr>
          <p:nvPr/>
        </p:nvSpPr>
        <p:spPr>
          <a:xfrm>
            <a:off x="457200" y="1600200"/>
            <a:ext cx="4343400" cy="4800600"/>
          </a:xfrm>
          <a:prstGeom prst="rect">
            <a:avLst/>
          </a:prstGeom>
        </p:spPr>
        <p:txBody>
          <a:bodyPr>
            <a:normAutofit fontScale="77500" lnSpcReduction="20000"/>
          </a:bodyPr>
          <a:lstStyle/>
          <a:p>
            <a:pPr marL="342900" indent="-342900" fontAlgn="auto">
              <a:spcBef>
                <a:spcPct val="20000"/>
              </a:spcBef>
              <a:spcAft>
                <a:spcPts val="0"/>
              </a:spcAft>
              <a:buFont typeface="Arial" pitchFamily="34" charset="0"/>
              <a:buChar char="•"/>
              <a:defRPr/>
            </a:pPr>
            <a:r>
              <a:rPr lang="en-US" sz="2800" dirty="0">
                <a:latin typeface="+mn-lt"/>
              </a:rPr>
              <a:t>Every player needs guidance from every other once a sec</a:t>
            </a:r>
          </a:p>
          <a:p>
            <a:pPr marL="342900" indent="-342900" fontAlgn="auto">
              <a:spcBef>
                <a:spcPct val="20000"/>
              </a:spcBef>
              <a:spcAft>
                <a:spcPts val="0"/>
              </a:spcAft>
              <a:buFont typeface="Arial" pitchFamily="34" charset="0"/>
              <a:buChar char="•"/>
              <a:defRPr/>
            </a:pPr>
            <a:r>
              <a:rPr lang="en-US" sz="2800" dirty="0">
                <a:latin typeface="+mn-lt"/>
              </a:rPr>
              <a:t>Non-forwarding pool players contribute spare bandwidth to forwarding guidance</a:t>
            </a:r>
          </a:p>
          <a:p>
            <a:pPr marL="342900" indent="-342900" fontAlgn="auto">
              <a:spcBef>
                <a:spcPct val="20000"/>
              </a:spcBef>
              <a:spcAft>
                <a:spcPts val="0"/>
              </a:spcAft>
              <a:buFont typeface="Arial" pitchFamily="34" charset="0"/>
              <a:buChar char="•"/>
              <a:defRPr/>
            </a:pPr>
            <a:r>
              <a:rPr lang="en-US" sz="2800" dirty="0">
                <a:latin typeface="+mn-lt"/>
              </a:rPr>
              <a:t>Nodes coordinate to match sources to forwarders</a:t>
            </a:r>
            <a:br>
              <a:rPr lang="en-US" sz="2800" dirty="0">
                <a:latin typeface="+mn-lt"/>
              </a:rPr>
            </a:br>
            <a:r>
              <a:rPr lang="en-US" sz="2800" dirty="0">
                <a:latin typeface="+mn-lt"/>
              </a:rPr>
              <a:t>(configuration changes rarely)</a:t>
            </a:r>
          </a:p>
          <a:p>
            <a:pPr marL="342900" indent="-342900" fontAlgn="auto">
              <a:spcBef>
                <a:spcPct val="20000"/>
              </a:spcBef>
              <a:spcAft>
                <a:spcPts val="0"/>
              </a:spcAft>
              <a:buFont typeface="Arial" pitchFamily="34" charset="0"/>
              <a:buChar char="•"/>
              <a:defRPr/>
            </a:pPr>
            <a:r>
              <a:rPr lang="en-US" sz="2800" dirty="0">
                <a:latin typeface="+mn-lt"/>
              </a:rPr>
              <a:t>Sources send fresh guidance to a forwarder once a frame</a:t>
            </a:r>
          </a:p>
          <a:p>
            <a:pPr marL="342900" indent="-342900" fontAlgn="auto">
              <a:spcBef>
                <a:spcPct val="20000"/>
              </a:spcBef>
              <a:spcAft>
                <a:spcPts val="0"/>
              </a:spcAft>
              <a:buFont typeface="Arial" pitchFamily="34" charset="0"/>
              <a:buChar char="•"/>
              <a:defRPr/>
            </a:pPr>
            <a:r>
              <a:rPr lang="en-US" sz="2800" dirty="0">
                <a:latin typeface="+mn-lt"/>
              </a:rPr>
              <a:t>Forwarders stagger guidance to avoid queuing delay</a:t>
            </a:r>
          </a:p>
          <a:p>
            <a:pPr marL="342900" indent="-342900" fontAlgn="auto">
              <a:spcBef>
                <a:spcPct val="20000"/>
              </a:spcBef>
              <a:spcAft>
                <a:spcPts val="0"/>
              </a:spcAft>
              <a:defRPr/>
            </a:pPr>
            <a:r>
              <a:rPr lang="en-US" sz="2800" dirty="0">
                <a:latin typeface="+mn-lt"/>
                <a:sym typeface="Symbol"/>
              </a:rPr>
              <a:t> </a:t>
            </a:r>
            <a:r>
              <a:rPr lang="en-US" sz="2800" dirty="0">
                <a:latin typeface="+mn-lt"/>
              </a:rPr>
              <a:t>Ensures all recipients get guidance at most 1 frame old (plus transmission delay)</a:t>
            </a:r>
          </a:p>
        </p:txBody>
      </p:sp>
      <p:sp>
        <p:nvSpPr>
          <p:cNvPr id="11" name="Footer Placeholder 10"/>
          <p:cNvSpPr>
            <a:spLocks noGrp="1"/>
          </p:cNvSpPr>
          <p:nvPr>
            <p:ph type="ftr" sz="quarter" idx="10"/>
          </p:nvPr>
        </p:nvSpPr>
        <p:spPr/>
        <p:txBody>
          <a:bodyPr/>
          <a:lstStyle/>
          <a:p>
            <a:pPr>
              <a:defRPr/>
            </a:pPr>
            <a:r>
              <a:rPr lang="en-US"/>
              <a:t>Donnybrook | Jeffrey Pang (CMU) | SIGCOMM 2008</a:t>
            </a:r>
            <a:endParaRPr lang="en-US" dirty="0"/>
          </a:p>
        </p:txBody>
      </p:sp>
      <p:sp>
        <p:nvSpPr>
          <p:cNvPr id="8" name="Slide Number Placeholder 7"/>
          <p:cNvSpPr>
            <a:spLocks noGrp="1"/>
          </p:cNvSpPr>
          <p:nvPr>
            <p:ph type="sldNum" sz="quarter" idx="11"/>
          </p:nvPr>
        </p:nvSpPr>
        <p:spPr/>
        <p:txBody>
          <a:bodyPr/>
          <a:lstStyle/>
          <a:p>
            <a:pPr>
              <a:defRPr/>
            </a:pPr>
            <a:fld id="{05746F09-0BD8-41FA-8832-D39AA3DB266D}" type="slidenum">
              <a:rPr lang="en-US"/>
              <a:pPr>
                <a:defRPr/>
              </a:pPr>
              <a:t>39</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mtClean="0"/>
              <a:t>P2P</a:t>
            </a:r>
          </a:p>
        </p:txBody>
      </p:sp>
      <p:sp>
        <p:nvSpPr>
          <p:cNvPr id="19458" name="Line 12"/>
          <p:cNvSpPr>
            <a:spLocks noChangeShapeType="1"/>
          </p:cNvSpPr>
          <p:nvPr/>
        </p:nvSpPr>
        <p:spPr bwMode="auto">
          <a:xfrm>
            <a:off x="2743200" y="2590800"/>
            <a:ext cx="152400" cy="914400"/>
          </a:xfrm>
          <a:prstGeom prst="line">
            <a:avLst/>
          </a:prstGeom>
          <a:noFill/>
          <a:ln w="28575">
            <a:solidFill>
              <a:schemeClr val="tx1"/>
            </a:solidFill>
            <a:round/>
            <a:headEnd/>
            <a:tailEnd/>
          </a:ln>
        </p:spPr>
        <p:txBody>
          <a:bodyPr/>
          <a:lstStyle/>
          <a:p>
            <a:endParaRPr lang="en-US"/>
          </a:p>
        </p:txBody>
      </p:sp>
      <p:sp>
        <p:nvSpPr>
          <p:cNvPr id="19459" name="Line 15"/>
          <p:cNvSpPr>
            <a:spLocks noChangeShapeType="1"/>
          </p:cNvSpPr>
          <p:nvPr/>
        </p:nvSpPr>
        <p:spPr bwMode="auto">
          <a:xfrm flipH="1">
            <a:off x="3124200" y="3124200"/>
            <a:ext cx="990600" cy="609600"/>
          </a:xfrm>
          <a:prstGeom prst="line">
            <a:avLst/>
          </a:prstGeom>
          <a:noFill/>
          <a:ln w="28575">
            <a:solidFill>
              <a:schemeClr val="tx1"/>
            </a:solidFill>
            <a:round/>
            <a:headEnd/>
            <a:tailEnd/>
          </a:ln>
        </p:spPr>
        <p:txBody>
          <a:bodyPr/>
          <a:lstStyle/>
          <a:p>
            <a:endParaRPr lang="en-US"/>
          </a:p>
        </p:txBody>
      </p:sp>
      <p:pic>
        <p:nvPicPr>
          <p:cNvPr id="19460" name="Picture 21" descr="Orbb"/>
          <p:cNvPicPr>
            <a:picLocks noChangeAspect="1" noChangeArrowheads="1"/>
          </p:cNvPicPr>
          <p:nvPr/>
        </p:nvPicPr>
        <p:blipFill>
          <a:blip r:embed="rId3" cstate="print"/>
          <a:srcRect/>
          <a:stretch>
            <a:fillRect/>
          </a:stretch>
        </p:blipFill>
        <p:spPr bwMode="auto">
          <a:xfrm>
            <a:off x="838200" y="5181600"/>
            <a:ext cx="525463" cy="762000"/>
          </a:xfrm>
          <a:prstGeom prst="rect">
            <a:avLst/>
          </a:prstGeom>
          <a:noFill/>
          <a:ln w="9525">
            <a:noFill/>
            <a:miter lim="800000"/>
            <a:headEnd/>
            <a:tailEnd/>
          </a:ln>
        </p:spPr>
      </p:pic>
      <p:sp>
        <p:nvSpPr>
          <p:cNvPr id="19461" name="Line 22"/>
          <p:cNvSpPr>
            <a:spLocks noChangeShapeType="1"/>
          </p:cNvSpPr>
          <p:nvPr/>
        </p:nvSpPr>
        <p:spPr bwMode="auto">
          <a:xfrm flipV="1">
            <a:off x="2133600" y="4114800"/>
            <a:ext cx="609600" cy="838200"/>
          </a:xfrm>
          <a:prstGeom prst="line">
            <a:avLst/>
          </a:prstGeom>
          <a:noFill/>
          <a:ln w="28575">
            <a:solidFill>
              <a:schemeClr val="tx1"/>
            </a:solidFill>
            <a:round/>
            <a:headEnd/>
            <a:tailEnd/>
          </a:ln>
        </p:spPr>
        <p:txBody>
          <a:bodyPr/>
          <a:lstStyle/>
          <a:p>
            <a:endParaRPr lang="en-US"/>
          </a:p>
        </p:txBody>
      </p:sp>
      <p:sp>
        <p:nvSpPr>
          <p:cNvPr id="19462" name="Line 26"/>
          <p:cNvSpPr>
            <a:spLocks noChangeShapeType="1"/>
          </p:cNvSpPr>
          <p:nvPr/>
        </p:nvSpPr>
        <p:spPr bwMode="auto">
          <a:xfrm>
            <a:off x="1752600" y="3810000"/>
            <a:ext cx="533400" cy="0"/>
          </a:xfrm>
          <a:prstGeom prst="line">
            <a:avLst/>
          </a:prstGeom>
          <a:noFill/>
          <a:ln w="28575">
            <a:solidFill>
              <a:schemeClr val="tx1"/>
            </a:solidFill>
            <a:round/>
            <a:headEnd/>
            <a:tailEnd/>
          </a:ln>
        </p:spPr>
        <p:txBody>
          <a:bodyPr/>
          <a:lstStyle/>
          <a:p>
            <a:endParaRPr lang="en-US"/>
          </a:p>
        </p:txBody>
      </p:sp>
      <p:grpSp>
        <p:nvGrpSpPr>
          <p:cNvPr id="19463" name="Group 27"/>
          <p:cNvGrpSpPr>
            <a:grpSpLocks/>
          </p:cNvGrpSpPr>
          <p:nvPr/>
        </p:nvGrpSpPr>
        <p:grpSpPr bwMode="auto">
          <a:xfrm>
            <a:off x="2209800" y="3352800"/>
            <a:ext cx="1524000" cy="987425"/>
            <a:chOff x="1536" y="2112"/>
            <a:chExt cx="960" cy="622"/>
          </a:xfrm>
        </p:grpSpPr>
        <p:sp>
          <p:nvSpPr>
            <p:cNvPr id="104476" name="Cloud"/>
            <p:cNvSpPr>
              <a:spLocks noChangeAspect="1" noEditPoints="1" noChangeArrowheads="1"/>
            </p:cNvSpPr>
            <p:nvPr/>
          </p:nvSpPr>
          <p:spPr bwMode="auto">
            <a:xfrm>
              <a:off x="1536" y="2112"/>
              <a:ext cx="960" cy="62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sp>
          <p:nvSpPr>
            <p:cNvPr id="19496" name="Text Box 29"/>
            <p:cNvSpPr txBox="1">
              <a:spLocks noChangeArrowheads="1"/>
            </p:cNvSpPr>
            <p:nvPr/>
          </p:nvSpPr>
          <p:spPr bwMode="auto">
            <a:xfrm>
              <a:off x="1728" y="2304"/>
              <a:ext cx="551" cy="212"/>
            </a:xfrm>
            <a:prstGeom prst="rect">
              <a:avLst/>
            </a:prstGeom>
            <a:noFill/>
            <a:ln w="9525">
              <a:noFill/>
              <a:miter lim="800000"/>
              <a:headEnd/>
              <a:tailEnd/>
            </a:ln>
          </p:spPr>
          <p:txBody>
            <a:bodyPr wrap="none">
              <a:spAutoFit/>
            </a:bodyPr>
            <a:lstStyle/>
            <a:p>
              <a:r>
                <a:rPr lang="en-US" sz="1600">
                  <a:solidFill>
                    <a:srgbClr val="9999FF"/>
                  </a:solidFill>
                  <a:latin typeface="Calibri" pitchFamily="34" charset="0"/>
                </a:rPr>
                <a:t>Internet</a:t>
              </a:r>
            </a:p>
          </p:txBody>
        </p:sp>
      </p:grpSp>
      <p:sp>
        <p:nvSpPr>
          <p:cNvPr id="104453" name="Rectangle 5"/>
          <p:cNvSpPr>
            <a:spLocks noChangeArrowheads="1"/>
          </p:cNvSpPr>
          <p:nvPr/>
        </p:nvSpPr>
        <p:spPr bwMode="auto">
          <a:xfrm>
            <a:off x="5715000" y="1676400"/>
            <a:ext cx="3124200" cy="2362200"/>
          </a:xfrm>
          <a:prstGeom prst="rect">
            <a:avLst/>
          </a:prstGeom>
          <a:solidFill>
            <a:srgbClr val="CCECFF"/>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endParaRPr lang="en-US">
              <a:latin typeface="+mn-lt"/>
            </a:endParaRPr>
          </a:p>
        </p:txBody>
      </p:sp>
      <p:sp>
        <p:nvSpPr>
          <p:cNvPr id="19465" name="Text Box 7"/>
          <p:cNvSpPr txBox="1">
            <a:spLocks noChangeArrowheads="1"/>
          </p:cNvSpPr>
          <p:nvPr/>
        </p:nvSpPr>
        <p:spPr bwMode="auto">
          <a:xfrm>
            <a:off x="7162800" y="3581400"/>
            <a:ext cx="1644650" cy="366713"/>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Primary object</a:t>
            </a:r>
          </a:p>
        </p:txBody>
      </p:sp>
      <p:sp>
        <p:nvSpPr>
          <p:cNvPr id="19466" name="Text Box 8"/>
          <p:cNvSpPr txBox="1">
            <a:spLocks noChangeArrowheads="1"/>
          </p:cNvSpPr>
          <p:nvPr/>
        </p:nvSpPr>
        <p:spPr bwMode="auto">
          <a:xfrm>
            <a:off x="6705600" y="1295400"/>
            <a:ext cx="1201738" cy="369888"/>
          </a:xfrm>
          <a:prstGeom prst="rect">
            <a:avLst/>
          </a:prstGeom>
          <a:noFill/>
          <a:ln w="9525">
            <a:noFill/>
            <a:miter lim="800000"/>
            <a:headEnd/>
            <a:tailEnd/>
          </a:ln>
        </p:spPr>
        <p:txBody>
          <a:bodyPr wrap="none">
            <a:spAutoFit/>
          </a:bodyPr>
          <a:lstStyle/>
          <a:p>
            <a:pPr algn="ctr"/>
            <a:r>
              <a:rPr lang="en-US" b="1">
                <a:solidFill>
                  <a:schemeClr val="accent2"/>
                </a:solidFill>
                <a:latin typeface="Calibri" pitchFamily="34" charset="0"/>
              </a:rPr>
              <a:t>Local View</a:t>
            </a:r>
          </a:p>
        </p:txBody>
      </p:sp>
      <p:sp>
        <p:nvSpPr>
          <p:cNvPr id="19467" name="AutoShape 4"/>
          <p:cNvSpPr>
            <a:spLocks noChangeArrowheads="1"/>
          </p:cNvSpPr>
          <p:nvPr/>
        </p:nvSpPr>
        <p:spPr bwMode="auto">
          <a:xfrm>
            <a:off x="5105400" y="2590800"/>
            <a:ext cx="533400" cy="457200"/>
          </a:xfrm>
          <a:prstGeom prst="rightArrow">
            <a:avLst>
              <a:gd name="adj1" fmla="val 50000"/>
              <a:gd name="adj2" fmla="val 29167"/>
            </a:avLst>
          </a:prstGeom>
          <a:solidFill>
            <a:schemeClr val="accent2"/>
          </a:solidFill>
          <a:ln w="9525">
            <a:solidFill>
              <a:schemeClr val="tx1"/>
            </a:solidFill>
            <a:miter lim="800000"/>
            <a:headEnd/>
            <a:tailEnd/>
          </a:ln>
        </p:spPr>
        <p:txBody>
          <a:bodyPr wrap="none" anchor="ctr"/>
          <a:lstStyle/>
          <a:p>
            <a:pPr algn="ctr"/>
            <a:endParaRPr lang="en-US">
              <a:solidFill>
                <a:schemeClr val="accent2"/>
              </a:solidFill>
              <a:latin typeface="Calibri" pitchFamily="34" charset="0"/>
            </a:endParaRPr>
          </a:p>
        </p:txBody>
      </p:sp>
      <p:grpSp>
        <p:nvGrpSpPr>
          <p:cNvPr id="7" name="Group 51"/>
          <p:cNvGrpSpPr>
            <a:grpSpLocks/>
          </p:cNvGrpSpPr>
          <p:nvPr/>
        </p:nvGrpSpPr>
        <p:grpSpPr bwMode="auto">
          <a:xfrm>
            <a:off x="1752600" y="2590800"/>
            <a:ext cx="2362200" cy="2362200"/>
            <a:chOff x="1104" y="1632"/>
            <a:chExt cx="1488" cy="1488"/>
          </a:xfrm>
        </p:grpSpPr>
        <p:sp>
          <p:nvSpPr>
            <p:cNvPr id="19492" name="Freeform 47"/>
            <p:cNvSpPr>
              <a:spLocks/>
            </p:cNvSpPr>
            <p:nvPr/>
          </p:nvSpPr>
          <p:spPr bwMode="auto">
            <a:xfrm>
              <a:off x="1104" y="1632"/>
              <a:ext cx="672" cy="768"/>
            </a:xfrm>
            <a:custGeom>
              <a:avLst/>
              <a:gdLst>
                <a:gd name="T0" fmla="*/ 576 w 672"/>
                <a:gd name="T1" fmla="*/ 0 h 768"/>
                <a:gd name="T2" fmla="*/ 672 w 672"/>
                <a:gd name="T3" fmla="*/ 576 h 768"/>
                <a:gd name="T4" fmla="*/ 288 w 672"/>
                <a:gd name="T5" fmla="*/ 768 h 768"/>
                <a:gd name="T6" fmla="*/ 0 w 672"/>
                <a:gd name="T7" fmla="*/ 768 h 768"/>
                <a:gd name="T8" fmla="*/ 0 60000 65536"/>
                <a:gd name="T9" fmla="*/ 0 60000 65536"/>
                <a:gd name="T10" fmla="*/ 0 60000 65536"/>
                <a:gd name="T11" fmla="*/ 0 60000 65536"/>
                <a:gd name="T12" fmla="*/ 0 w 672"/>
                <a:gd name="T13" fmla="*/ 0 h 768"/>
                <a:gd name="T14" fmla="*/ 672 w 672"/>
                <a:gd name="T15" fmla="*/ 768 h 768"/>
              </a:gdLst>
              <a:ahLst/>
              <a:cxnLst>
                <a:cxn ang="T8">
                  <a:pos x="T0" y="T1"/>
                </a:cxn>
                <a:cxn ang="T9">
                  <a:pos x="T2" y="T3"/>
                </a:cxn>
                <a:cxn ang="T10">
                  <a:pos x="T4" y="T5"/>
                </a:cxn>
                <a:cxn ang="T11">
                  <a:pos x="T6" y="T7"/>
                </a:cxn>
              </a:cxnLst>
              <a:rect l="T12" t="T13" r="T14" b="T15"/>
              <a:pathLst>
                <a:path w="672" h="768">
                  <a:moveTo>
                    <a:pt x="576" y="0"/>
                  </a:moveTo>
                  <a:lnTo>
                    <a:pt x="672" y="576"/>
                  </a:lnTo>
                  <a:lnTo>
                    <a:pt x="288" y="768"/>
                  </a:lnTo>
                  <a:lnTo>
                    <a:pt x="0" y="768"/>
                  </a:lnTo>
                </a:path>
              </a:pathLst>
            </a:custGeom>
            <a:noFill/>
            <a:ln w="57150">
              <a:solidFill>
                <a:srgbClr val="FF0000"/>
              </a:solidFill>
              <a:round/>
              <a:headEnd/>
              <a:tailEnd type="triangle" w="med" len="med"/>
            </a:ln>
          </p:spPr>
          <p:txBody>
            <a:bodyPr/>
            <a:lstStyle/>
            <a:p>
              <a:endParaRPr lang="en-US">
                <a:latin typeface="Calibri" pitchFamily="34" charset="0"/>
              </a:endParaRPr>
            </a:p>
          </p:txBody>
        </p:sp>
        <p:sp>
          <p:nvSpPr>
            <p:cNvPr id="19493" name="Freeform 49"/>
            <p:cNvSpPr>
              <a:spLocks/>
            </p:cNvSpPr>
            <p:nvPr/>
          </p:nvSpPr>
          <p:spPr bwMode="auto">
            <a:xfrm>
              <a:off x="1344" y="1632"/>
              <a:ext cx="480" cy="1488"/>
            </a:xfrm>
            <a:custGeom>
              <a:avLst/>
              <a:gdLst>
                <a:gd name="T0" fmla="*/ 384 w 480"/>
                <a:gd name="T1" fmla="*/ 0 h 1488"/>
                <a:gd name="T2" fmla="*/ 480 w 480"/>
                <a:gd name="T3" fmla="*/ 576 h 1488"/>
                <a:gd name="T4" fmla="*/ 480 w 480"/>
                <a:gd name="T5" fmla="*/ 816 h 1488"/>
                <a:gd name="T6" fmla="*/ 0 w 480"/>
                <a:gd name="T7" fmla="*/ 1488 h 1488"/>
                <a:gd name="T8" fmla="*/ 0 60000 65536"/>
                <a:gd name="T9" fmla="*/ 0 60000 65536"/>
                <a:gd name="T10" fmla="*/ 0 60000 65536"/>
                <a:gd name="T11" fmla="*/ 0 60000 65536"/>
                <a:gd name="T12" fmla="*/ 0 w 480"/>
                <a:gd name="T13" fmla="*/ 0 h 1488"/>
                <a:gd name="T14" fmla="*/ 480 w 480"/>
                <a:gd name="T15" fmla="*/ 1488 h 1488"/>
              </a:gdLst>
              <a:ahLst/>
              <a:cxnLst>
                <a:cxn ang="T8">
                  <a:pos x="T0" y="T1"/>
                </a:cxn>
                <a:cxn ang="T9">
                  <a:pos x="T2" y="T3"/>
                </a:cxn>
                <a:cxn ang="T10">
                  <a:pos x="T4" y="T5"/>
                </a:cxn>
                <a:cxn ang="T11">
                  <a:pos x="T6" y="T7"/>
                </a:cxn>
              </a:cxnLst>
              <a:rect l="T12" t="T13" r="T14" b="T15"/>
              <a:pathLst>
                <a:path w="480" h="1488">
                  <a:moveTo>
                    <a:pt x="384" y="0"/>
                  </a:moveTo>
                  <a:lnTo>
                    <a:pt x="480" y="576"/>
                  </a:lnTo>
                  <a:lnTo>
                    <a:pt x="480" y="816"/>
                  </a:lnTo>
                  <a:lnTo>
                    <a:pt x="0" y="1488"/>
                  </a:lnTo>
                </a:path>
              </a:pathLst>
            </a:custGeom>
            <a:noFill/>
            <a:ln w="57150">
              <a:solidFill>
                <a:srgbClr val="FF0000"/>
              </a:solidFill>
              <a:round/>
              <a:headEnd/>
              <a:tailEnd type="triangle" w="med" len="med"/>
            </a:ln>
          </p:spPr>
          <p:txBody>
            <a:bodyPr/>
            <a:lstStyle/>
            <a:p>
              <a:endParaRPr lang="en-US">
                <a:latin typeface="Calibri" pitchFamily="34" charset="0"/>
              </a:endParaRPr>
            </a:p>
          </p:txBody>
        </p:sp>
        <p:sp>
          <p:nvSpPr>
            <p:cNvPr id="19494" name="Freeform 50"/>
            <p:cNvSpPr>
              <a:spLocks/>
            </p:cNvSpPr>
            <p:nvPr/>
          </p:nvSpPr>
          <p:spPr bwMode="auto">
            <a:xfrm>
              <a:off x="1776" y="1632"/>
              <a:ext cx="816" cy="576"/>
            </a:xfrm>
            <a:custGeom>
              <a:avLst/>
              <a:gdLst>
                <a:gd name="T0" fmla="*/ 0 w 816"/>
                <a:gd name="T1" fmla="*/ 0 h 576"/>
                <a:gd name="T2" fmla="*/ 96 w 816"/>
                <a:gd name="T3" fmla="*/ 576 h 576"/>
                <a:gd name="T4" fmla="*/ 432 w 816"/>
                <a:gd name="T5" fmla="*/ 576 h 576"/>
                <a:gd name="T6" fmla="*/ 816 w 816"/>
                <a:gd name="T7" fmla="*/ 336 h 576"/>
                <a:gd name="T8" fmla="*/ 0 60000 65536"/>
                <a:gd name="T9" fmla="*/ 0 60000 65536"/>
                <a:gd name="T10" fmla="*/ 0 60000 65536"/>
                <a:gd name="T11" fmla="*/ 0 60000 65536"/>
                <a:gd name="T12" fmla="*/ 0 w 816"/>
                <a:gd name="T13" fmla="*/ 0 h 576"/>
                <a:gd name="T14" fmla="*/ 816 w 816"/>
                <a:gd name="T15" fmla="*/ 576 h 576"/>
              </a:gdLst>
              <a:ahLst/>
              <a:cxnLst>
                <a:cxn ang="T8">
                  <a:pos x="T0" y="T1"/>
                </a:cxn>
                <a:cxn ang="T9">
                  <a:pos x="T2" y="T3"/>
                </a:cxn>
                <a:cxn ang="T10">
                  <a:pos x="T4" y="T5"/>
                </a:cxn>
                <a:cxn ang="T11">
                  <a:pos x="T6" y="T7"/>
                </a:cxn>
              </a:cxnLst>
              <a:rect l="T12" t="T13" r="T14" b="T15"/>
              <a:pathLst>
                <a:path w="816" h="576">
                  <a:moveTo>
                    <a:pt x="0" y="0"/>
                  </a:moveTo>
                  <a:lnTo>
                    <a:pt x="96" y="576"/>
                  </a:lnTo>
                  <a:lnTo>
                    <a:pt x="432" y="576"/>
                  </a:lnTo>
                  <a:lnTo>
                    <a:pt x="816" y="336"/>
                  </a:lnTo>
                </a:path>
              </a:pathLst>
            </a:custGeom>
            <a:noFill/>
            <a:ln w="57150">
              <a:solidFill>
                <a:srgbClr val="FF0000"/>
              </a:solidFill>
              <a:round/>
              <a:headEnd/>
              <a:tailEnd type="triangle" w="med" len="med"/>
            </a:ln>
          </p:spPr>
          <p:txBody>
            <a:bodyPr/>
            <a:lstStyle/>
            <a:p>
              <a:endParaRPr lang="en-US">
                <a:latin typeface="Calibri" pitchFamily="34" charset="0"/>
              </a:endParaRPr>
            </a:p>
          </p:txBody>
        </p:sp>
      </p:grpSp>
      <p:grpSp>
        <p:nvGrpSpPr>
          <p:cNvPr id="8" name="Group 58"/>
          <p:cNvGrpSpPr>
            <a:grpSpLocks/>
          </p:cNvGrpSpPr>
          <p:nvPr/>
        </p:nvGrpSpPr>
        <p:grpSpPr bwMode="auto">
          <a:xfrm>
            <a:off x="1752600" y="2590800"/>
            <a:ext cx="2362200" cy="2362200"/>
            <a:chOff x="1104" y="1632"/>
            <a:chExt cx="1488" cy="1488"/>
          </a:xfrm>
        </p:grpSpPr>
        <p:sp>
          <p:nvSpPr>
            <p:cNvPr id="19489" name="Freeform 41"/>
            <p:cNvSpPr>
              <a:spLocks/>
            </p:cNvSpPr>
            <p:nvPr/>
          </p:nvSpPr>
          <p:spPr bwMode="auto">
            <a:xfrm>
              <a:off x="1104" y="1632"/>
              <a:ext cx="720" cy="720"/>
            </a:xfrm>
            <a:custGeom>
              <a:avLst/>
              <a:gdLst>
                <a:gd name="T0" fmla="*/ 0 w 720"/>
                <a:gd name="T1" fmla="*/ 720 h 720"/>
                <a:gd name="T2" fmla="*/ 384 w 720"/>
                <a:gd name="T3" fmla="*/ 720 h 720"/>
                <a:gd name="T4" fmla="*/ 720 w 720"/>
                <a:gd name="T5" fmla="*/ 576 h 720"/>
                <a:gd name="T6" fmla="*/ 624 w 720"/>
                <a:gd name="T7" fmla="*/ 0 h 720"/>
                <a:gd name="T8" fmla="*/ 0 60000 65536"/>
                <a:gd name="T9" fmla="*/ 0 60000 65536"/>
                <a:gd name="T10" fmla="*/ 0 60000 65536"/>
                <a:gd name="T11" fmla="*/ 0 60000 65536"/>
                <a:gd name="T12" fmla="*/ 0 w 720"/>
                <a:gd name="T13" fmla="*/ 0 h 720"/>
                <a:gd name="T14" fmla="*/ 720 w 720"/>
                <a:gd name="T15" fmla="*/ 720 h 720"/>
              </a:gdLst>
              <a:ahLst/>
              <a:cxnLst>
                <a:cxn ang="T8">
                  <a:pos x="T0" y="T1"/>
                </a:cxn>
                <a:cxn ang="T9">
                  <a:pos x="T2" y="T3"/>
                </a:cxn>
                <a:cxn ang="T10">
                  <a:pos x="T4" y="T5"/>
                </a:cxn>
                <a:cxn ang="T11">
                  <a:pos x="T6" y="T7"/>
                </a:cxn>
              </a:cxnLst>
              <a:rect l="T12" t="T13" r="T14" b="T15"/>
              <a:pathLst>
                <a:path w="720" h="720">
                  <a:moveTo>
                    <a:pt x="0" y="720"/>
                  </a:moveTo>
                  <a:lnTo>
                    <a:pt x="384" y="720"/>
                  </a:lnTo>
                  <a:lnTo>
                    <a:pt x="720" y="576"/>
                  </a:lnTo>
                  <a:lnTo>
                    <a:pt x="624" y="0"/>
                  </a:lnTo>
                </a:path>
              </a:pathLst>
            </a:custGeom>
            <a:noFill/>
            <a:ln w="57150">
              <a:solidFill>
                <a:srgbClr val="FF0000"/>
              </a:solidFill>
              <a:round/>
              <a:headEnd/>
              <a:tailEnd type="triangle" w="med" len="med"/>
            </a:ln>
          </p:spPr>
          <p:txBody>
            <a:bodyPr/>
            <a:lstStyle/>
            <a:p>
              <a:endParaRPr lang="en-US">
                <a:latin typeface="Calibri" pitchFamily="34" charset="0"/>
              </a:endParaRPr>
            </a:p>
          </p:txBody>
        </p:sp>
        <p:sp>
          <p:nvSpPr>
            <p:cNvPr id="19490" name="Freeform 56"/>
            <p:cNvSpPr>
              <a:spLocks/>
            </p:cNvSpPr>
            <p:nvPr/>
          </p:nvSpPr>
          <p:spPr bwMode="auto">
            <a:xfrm>
              <a:off x="1104" y="1968"/>
              <a:ext cx="1488" cy="432"/>
            </a:xfrm>
            <a:custGeom>
              <a:avLst/>
              <a:gdLst>
                <a:gd name="T0" fmla="*/ 0 w 1488"/>
                <a:gd name="T1" fmla="*/ 432 h 432"/>
                <a:gd name="T2" fmla="*/ 768 w 1488"/>
                <a:gd name="T3" fmla="*/ 432 h 432"/>
                <a:gd name="T4" fmla="*/ 1488 w 1488"/>
                <a:gd name="T5" fmla="*/ 0 h 432"/>
                <a:gd name="T6" fmla="*/ 0 60000 65536"/>
                <a:gd name="T7" fmla="*/ 0 60000 65536"/>
                <a:gd name="T8" fmla="*/ 0 60000 65536"/>
                <a:gd name="T9" fmla="*/ 0 w 1488"/>
                <a:gd name="T10" fmla="*/ 0 h 432"/>
                <a:gd name="T11" fmla="*/ 1488 w 1488"/>
                <a:gd name="T12" fmla="*/ 432 h 432"/>
              </a:gdLst>
              <a:ahLst/>
              <a:cxnLst>
                <a:cxn ang="T6">
                  <a:pos x="T0" y="T1"/>
                </a:cxn>
                <a:cxn ang="T7">
                  <a:pos x="T2" y="T3"/>
                </a:cxn>
                <a:cxn ang="T8">
                  <a:pos x="T4" y="T5"/>
                </a:cxn>
              </a:cxnLst>
              <a:rect l="T9" t="T10" r="T11" b="T12"/>
              <a:pathLst>
                <a:path w="1488" h="432">
                  <a:moveTo>
                    <a:pt x="0" y="432"/>
                  </a:moveTo>
                  <a:lnTo>
                    <a:pt x="768" y="432"/>
                  </a:lnTo>
                  <a:lnTo>
                    <a:pt x="1488" y="0"/>
                  </a:lnTo>
                </a:path>
              </a:pathLst>
            </a:custGeom>
            <a:noFill/>
            <a:ln w="57150">
              <a:solidFill>
                <a:srgbClr val="FF0000"/>
              </a:solidFill>
              <a:round/>
              <a:headEnd/>
              <a:tailEnd type="triangle" w="med" len="med"/>
            </a:ln>
          </p:spPr>
          <p:txBody>
            <a:bodyPr/>
            <a:lstStyle/>
            <a:p>
              <a:endParaRPr lang="en-US">
                <a:latin typeface="Calibri" pitchFamily="34" charset="0"/>
              </a:endParaRPr>
            </a:p>
          </p:txBody>
        </p:sp>
        <p:sp>
          <p:nvSpPr>
            <p:cNvPr id="19491" name="Freeform 57"/>
            <p:cNvSpPr>
              <a:spLocks/>
            </p:cNvSpPr>
            <p:nvPr/>
          </p:nvSpPr>
          <p:spPr bwMode="auto">
            <a:xfrm>
              <a:off x="1104" y="2448"/>
              <a:ext cx="576" cy="672"/>
            </a:xfrm>
            <a:custGeom>
              <a:avLst/>
              <a:gdLst>
                <a:gd name="T0" fmla="*/ 0 w 576"/>
                <a:gd name="T1" fmla="*/ 0 h 672"/>
                <a:gd name="T2" fmla="*/ 432 w 576"/>
                <a:gd name="T3" fmla="*/ 0 h 672"/>
                <a:gd name="T4" fmla="*/ 576 w 576"/>
                <a:gd name="T5" fmla="*/ 192 h 672"/>
                <a:gd name="T6" fmla="*/ 240 w 576"/>
                <a:gd name="T7" fmla="*/ 672 h 672"/>
                <a:gd name="T8" fmla="*/ 0 60000 65536"/>
                <a:gd name="T9" fmla="*/ 0 60000 65536"/>
                <a:gd name="T10" fmla="*/ 0 60000 65536"/>
                <a:gd name="T11" fmla="*/ 0 60000 65536"/>
                <a:gd name="T12" fmla="*/ 0 w 576"/>
                <a:gd name="T13" fmla="*/ 0 h 672"/>
                <a:gd name="T14" fmla="*/ 576 w 576"/>
                <a:gd name="T15" fmla="*/ 672 h 672"/>
              </a:gdLst>
              <a:ahLst/>
              <a:cxnLst>
                <a:cxn ang="T8">
                  <a:pos x="T0" y="T1"/>
                </a:cxn>
                <a:cxn ang="T9">
                  <a:pos x="T2" y="T3"/>
                </a:cxn>
                <a:cxn ang="T10">
                  <a:pos x="T4" y="T5"/>
                </a:cxn>
                <a:cxn ang="T11">
                  <a:pos x="T6" y="T7"/>
                </a:cxn>
              </a:cxnLst>
              <a:rect l="T12" t="T13" r="T14" b="T15"/>
              <a:pathLst>
                <a:path w="576" h="672">
                  <a:moveTo>
                    <a:pt x="0" y="0"/>
                  </a:moveTo>
                  <a:lnTo>
                    <a:pt x="432" y="0"/>
                  </a:lnTo>
                  <a:lnTo>
                    <a:pt x="576" y="192"/>
                  </a:lnTo>
                  <a:lnTo>
                    <a:pt x="240" y="672"/>
                  </a:lnTo>
                </a:path>
              </a:pathLst>
            </a:custGeom>
            <a:noFill/>
            <a:ln w="57150">
              <a:solidFill>
                <a:srgbClr val="FF0000"/>
              </a:solidFill>
              <a:round/>
              <a:headEnd/>
              <a:tailEnd type="triangle" w="med" len="med"/>
            </a:ln>
          </p:spPr>
          <p:txBody>
            <a:bodyPr/>
            <a:lstStyle/>
            <a:p>
              <a:endParaRPr lang="en-US">
                <a:latin typeface="Calibri" pitchFamily="34" charset="0"/>
              </a:endParaRPr>
            </a:p>
          </p:txBody>
        </p:sp>
      </p:grpSp>
      <p:grpSp>
        <p:nvGrpSpPr>
          <p:cNvPr id="9" name="Group 62"/>
          <p:cNvGrpSpPr>
            <a:grpSpLocks/>
          </p:cNvGrpSpPr>
          <p:nvPr/>
        </p:nvGrpSpPr>
        <p:grpSpPr bwMode="auto">
          <a:xfrm>
            <a:off x="1798638" y="2601913"/>
            <a:ext cx="2327275" cy="2368550"/>
            <a:chOff x="1129" y="1632"/>
            <a:chExt cx="1466" cy="1492"/>
          </a:xfrm>
        </p:grpSpPr>
        <p:sp>
          <p:nvSpPr>
            <p:cNvPr id="19486" name="Freeform 36"/>
            <p:cNvSpPr>
              <a:spLocks/>
            </p:cNvSpPr>
            <p:nvPr/>
          </p:nvSpPr>
          <p:spPr bwMode="auto">
            <a:xfrm>
              <a:off x="1344" y="1632"/>
              <a:ext cx="480" cy="1477"/>
            </a:xfrm>
            <a:custGeom>
              <a:avLst/>
              <a:gdLst>
                <a:gd name="T0" fmla="*/ 0 w 480"/>
                <a:gd name="T1" fmla="*/ 1477 h 1488"/>
                <a:gd name="T2" fmla="*/ 480 w 480"/>
                <a:gd name="T3" fmla="*/ 810 h 1488"/>
                <a:gd name="T4" fmla="*/ 480 w 480"/>
                <a:gd name="T5" fmla="*/ 524 h 1488"/>
                <a:gd name="T6" fmla="*/ 384 w 480"/>
                <a:gd name="T7" fmla="*/ 0 h 1488"/>
                <a:gd name="T8" fmla="*/ 0 60000 65536"/>
                <a:gd name="T9" fmla="*/ 0 60000 65536"/>
                <a:gd name="T10" fmla="*/ 0 60000 65536"/>
                <a:gd name="T11" fmla="*/ 0 60000 65536"/>
                <a:gd name="T12" fmla="*/ 0 w 480"/>
                <a:gd name="T13" fmla="*/ 0 h 1488"/>
                <a:gd name="T14" fmla="*/ 480 w 480"/>
                <a:gd name="T15" fmla="*/ 1488 h 1488"/>
              </a:gdLst>
              <a:ahLst/>
              <a:cxnLst>
                <a:cxn ang="T8">
                  <a:pos x="T0" y="T1"/>
                </a:cxn>
                <a:cxn ang="T9">
                  <a:pos x="T2" y="T3"/>
                </a:cxn>
                <a:cxn ang="T10">
                  <a:pos x="T4" y="T5"/>
                </a:cxn>
                <a:cxn ang="T11">
                  <a:pos x="T6" y="T7"/>
                </a:cxn>
              </a:cxnLst>
              <a:rect l="T12" t="T13" r="T14" b="T15"/>
              <a:pathLst>
                <a:path w="480" h="1488">
                  <a:moveTo>
                    <a:pt x="0" y="1488"/>
                  </a:moveTo>
                  <a:lnTo>
                    <a:pt x="480" y="816"/>
                  </a:lnTo>
                  <a:lnTo>
                    <a:pt x="480" y="528"/>
                  </a:lnTo>
                  <a:lnTo>
                    <a:pt x="384" y="0"/>
                  </a:lnTo>
                </a:path>
              </a:pathLst>
            </a:custGeom>
            <a:noFill/>
            <a:ln w="57150">
              <a:solidFill>
                <a:srgbClr val="FF0000"/>
              </a:solidFill>
              <a:round/>
              <a:headEnd/>
              <a:tailEnd type="triangle" w="med" len="med"/>
            </a:ln>
          </p:spPr>
          <p:txBody>
            <a:bodyPr/>
            <a:lstStyle/>
            <a:p>
              <a:endParaRPr lang="en-US">
                <a:latin typeface="Calibri" pitchFamily="34" charset="0"/>
              </a:endParaRPr>
            </a:p>
          </p:txBody>
        </p:sp>
        <p:sp>
          <p:nvSpPr>
            <p:cNvPr id="19487" name="Freeform 59"/>
            <p:cNvSpPr>
              <a:spLocks/>
            </p:cNvSpPr>
            <p:nvPr/>
          </p:nvSpPr>
          <p:spPr bwMode="auto">
            <a:xfrm>
              <a:off x="1392" y="1967"/>
              <a:ext cx="1203" cy="1157"/>
            </a:xfrm>
            <a:custGeom>
              <a:avLst/>
              <a:gdLst>
                <a:gd name="T0" fmla="*/ 0 w 1164"/>
                <a:gd name="T1" fmla="*/ 1157 h 1157"/>
                <a:gd name="T2" fmla="*/ 356 w 1164"/>
                <a:gd name="T3" fmla="*/ 669 h 1157"/>
                <a:gd name="T4" fmla="*/ 824 w 1164"/>
                <a:gd name="T5" fmla="*/ 226 h 1157"/>
                <a:gd name="T6" fmla="*/ 1203 w 1164"/>
                <a:gd name="T7" fmla="*/ 0 h 1157"/>
                <a:gd name="T8" fmla="*/ 0 60000 65536"/>
                <a:gd name="T9" fmla="*/ 0 60000 65536"/>
                <a:gd name="T10" fmla="*/ 0 60000 65536"/>
                <a:gd name="T11" fmla="*/ 0 60000 65536"/>
                <a:gd name="T12" fmla="*/ 0 w 1164"/>
                <a:gd name="T13" fmla="*/ 0 h 1157"/>
                <a:gd name="T14" fmla="*/ 1164 w 1164"/>
                <a:gd name="T15" fmla="*/ 1157 h 1157"/>
              </a:gdLst>
              <a:ahLst/>
              <a:cxnLst>
                <a:cxn ang="T8">
                  <a:pos x="T0" y="T1"/>
                </a:cxn>
                <a:cxn ang="T9">
                  <a:pos x="T2" y="T3"/>
                </a:cxn>
                <a:cxn ang="T10">
                  <a:pos x="T4" y="T5"/>
                </a:cxn>
                <a:cxn ang="T11">
                  <a:pos x="T6" y="T7"/>
                </a:cxn>
              </a:cxnLst>
              <a:rect l="T12" t="T13" r="T14" b="T15"/>
              <a:pathLst>
                <a:path w="1164" h="1157">
                  <a:moveTo>
                    <a:pt x="0" y="1157"/>
                  </a:moveTo>
                  <a:lnTo>
                    <a:pt x="344" y="669"/>
                  </a:lnTo>
                  <a:lnTo>
                    <a:pt x="797" y="226"/>
                  </a:lnTo>
                  <a:lnTo>
                    <a:pt x="1164" y="0"/>
                  </a:lnTo>
                </a:path>
              </a:pathLst>
            </a:custGeom>
            <a:noFill/>
            <a:ln w="57150">
              <a:solidFill>
                <a:srgbClr val="FF0000"/>
              </a:solidFill>
              <a:round/>
              <a:headEnd/>
              <a:tailEnd type="triangle" w="med" len="med"/>
            </a:ln>
          </p:spPr>
          <p:txBody>
            <a:bodyPr/>
            <a:lstStyle/>
            <a:p>
              <a:endParaRPr lang="en-US">
                <a:latin typeface="Calibri" pitchFamily="34" charset="0"/>
              </a:endParaRPr>
            </a:p>
          </p:txBody>
        </p:sp>
        <p:sp>
          <p:nvSpPr>
            <p:cNvPr id="19488" name="Freeform 61"/>
            <p:cNvSpPr>
              <a:spLocks/>
            </p:cNvSpPr>
            <p:nvPr/>
          </p:nvSpPr>
          <p:spPr bwMode="auto">
            <a:xfrm>
              <a:off x="1129" y="2397"/>
              <a:ext cx="494" cy="704"/>
            </a:xfrm>
            <a:custGeom>
              <a:avLst/>
              <a:gdLst>
                <a:gd name="T0" fmla="*/ 163 w 494"/>
                <a:gd name="T1" fmla="*/ 704 h 704"/>
                <a:gd name="T2" fmla="*/ 494 w 494"/>
                <a:gd name="T3" fmla="*/ 244 h 704"/>
                <a:gd name="T4" fmla="*/ 337 w 494"/>
                <a:gd name="T5" fmla="*/ 0 h 704"/>
                <a:gd name="T6" fmla="*/ 0 w 494"/>
                <a:gd name="T7" fmla="*/ 0 h 704"/>
                <a:gd name="T8" fmla="*/ 0 60000 65536"/>
                <a:gd name="T9" fmla="*/ 0 60000 65536"/>
                <a:gd name="T10" fmla="*/ 0 60000 65536"/>
                <a:gd name="T11" fmla="*/ 0 60000 65536"/>
                <a:gd name="T12" fmla="*/ 0 w 494"/>
                <a:gd name="T13" fmla="*/ 0 h 704"/>
                <a:gd name="T14" fmla="*/ 494 w 494"/>
                <a:gd name="T15" fmla="*/ 704 h 704"/>
              </a:gdLst>
              <a:ahLst/>
              <a:cxnLst>
                <a:cxn ang="T8">
                  <a:pos x="T0" y="T1"/>
                </a:cxn>
                <a:cxn ang="T9">
                  <a:pos x="T2" y="T3"/>
                </a:cxn>
                <a:cxn ang="T10">
                  <a:pos x="T4" y="T5"/>
                </a:cxn>
                <a:cxn ang="T11">
                  <a:pos x="T6" y="T7"/>
                </a:cxn>
              </a:cxnLst>
              <a:rect l="T12" t="T13" r="T14" b="T15"/>
              <a:pathLst>
                <a:path w="494" h="704">
                  <a:moveTo>
                    <a:pt x="163" y="704"/>
                  </a:moveTo>
                  <a:lnTo>
                    <a:pt x="494" y="244"/>
                  </a:lnTo>
                  <a:lnTo>
                    <a:pt x="337" y="0"/>
                  </a:lnTo>
                  <a:lnTo>
                    <a:pt x="0" y="0"/>
                  </a:lnTo>
                </a:path>
              </a:pathLst>
            </a:custGeom>
            <a:noFill/>
            <a:ln w="57150">
              <a:solidFill>
                <a:srgbClr val="FF0000"/>
              </a:solidFill>
              <a:round/>
              <a:headEnd/>
              <a:tailEnd type="triangle" w="med" len="med"/>
            </a:ln>
          </p:spPr>
          <p:txBody>
            <a:bodyPr/>
            <a:lstStyle/>
            <a:p>
              <a:endParaRPr lang="en-US">
                <a:latin typeface="Calibri" pitchFamily="34" charset="0"/>
              </a:endParaRPr>
            </a:p>
          </p:txBody>
        </p:sp>
      </p:grpSp>
      <p:grpSp>
        <p:nvGrpSpPr>
          <p:cNvPr id="10" name="Group 71"/>
          <p:cNvGrpSpPr>
            <a:grpSpLocks/>
          </p:cNvGrpSpPr>
          <p:nvPr/>
        </p:nvGrpSpPr>
        <p:grpSpPr bwMode="auto">
          <a:xfrm>
            <a:off x="5791200" y="1828800"/>
            <a:ext cx="1733550" cy="1143000"/>
            <a:chOff x="3648" y="1152"/>
            <a:chExt cx="1092" cy="720"/>
          </a:xfrm>
        </p:grpSpPr>
        <p:sp>
          <p:nvSpPr>
            <p:cNvPr id="19484" name="Text Box 64"/>
            <p:cNvSpPr txBox="1">
              <a:spLocks noChangeArrowheads="1"/>
            </p:cNvSpPr>
            <p:nvPr/>
          </p:nvSpPr>
          <p:spPr bwMode="auto">
            <a:xfrm>
              <a:off x="3648" y="1152"/>
              <a:ext cx="1092" cy="231"/>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Replica objects</a:t>
              </a:r>
            </a:p>
          </p:txBody>
        </p:sp>
        <p:pic>
          <p:nvPicPr>
            <p:cNvPr id="104515" name="Picture 67" descr="orb"/>
            <p:cNvPicPr>
              <a:picLocks noChangeAspect="1" noChangeArrowheads="1"/>
            </p:cNvPicPr>
            <p:nvPr/>
          </p:nvPicPr>
          <p:blipFill>
            <a:blip r:embed="rId4" cstate="print"/>
            <a:srcRect/>
            <a:stretch>
              <a:fillRect/>
            </a:stretch>
          </p:blipFill>
          <p:spPr bwMode="auto">
            <a:xfrm>
              <a:off x="4176" y="1392"/>
              <a:ext cx="331" cy="480"/>
            </a:xfrm>
            <a:prstGeom prst="rect">
              <a:avLst/>
            </a:prstGeom>
            <a:noFill/>
            <a:effectLst>
              <a:outerShdw blurRad="76200" dir="18900000" sy="23000" kx="-1200000" algn="bl" rotWithShape="0">
                <a:prstClr val="black">
                  <a:alpha val="20000"/>
                </a:prstClr>
              </a:outerShdw>
            </a:effectLst>
          </p:spPr>
        </p:pic>
      </p:grpSp>
      <p:pic>
        <p:nvPicPr>
          <p:cNvPr id="19472" name="Picture 43" descr="xbox1.png"/>
          <p:cNvPicPr>
            <a:picLocks noChangeAspect="1"/>
          </p:cNvPicPr>
          <p:nvPr/>
        </p:nvPicPr>
        <p:blipFill>
          <a:blip r:embed="rId5" cstate="print"/>
          <a:srcRect/>
          <a:stretch>
            <a:fillRect/>
          </a:stretch>
        </p:blipFill>
        <p:spPr bwMode="auto">
          <a:xfrm>
            <a:off x="2438400" y="1447800"/>
            <a:ext cx="762000" cy="1122363"/>
          </a:xfrm>
          <a:prstGeom prst="rect">
            <a:avLst/>
          </a:prstGeom>
          <a:noFill/>
          <a:ln w="9525">
            <a:noFill/>
            <a:miter lim="800000"/>
            <a:headEnd/>
            <a:tailEnd/>
          </a:ln>
        </p:spPr>
      </p:pic>
      <p:pic>
        <p:nvPicPr>
          <p:cNvPr id="19473" name="Picture 44" descr="xbox1.png"/>
          <p:cNvPicPr>
            <a:picLocks noChangeAspect="1"/>
          </p:cNvPicPr>
          <p:nvPr/>
        </p:nvPicPr>
        <p:blipFill>
          <a:blip r:embed="rId5" cstate="print"/>
          <a:srcRect/>
          <a:stretch>
            <a:fillRect/>
          </a:stretch>
        </p:blipFill>
        <p:spPr bwMode="auto">
          <a:xfrm>
            <a:off x="914400" y="3124200"/>
            <a:ext cx="762000" cy="1122363"/>
          </a:xfrm>
          <a:prstGeom prst="rect">
            <a:avLst/>
          </a:prstGeom>
          <a:noFill/>
          <a:ln w="9525">
            <a:noFill/>
            <a:miter lim="800000"/>
            <a:headEnd/>
            <a:tailEnd/>
          </a:ln>
        </p:spPr>
      </p:pic>
      <p:pic>
        <p:nvPicPr>
          <p:cNvPr id="19474" name="Picture 45" descr="xbox1.png"/>
          <p:cNvPicPr>
            <a:picLocks noChangeAspect="1"/>
          </p:cNvPicPr>
          <p:nvPr/>
        </p:nvPicPr>
        <p:blipFill>
          <a:blip r:embed="rId5" cstate="print"/>
          <a:srcRect/>
          <a:stretch>
            <a:fillRect/>
          </a:stretch>
        </p:blipFill>
        <p:spPr bwMode="auto">
          <a:xfrm>
            <a:off x="1447800" y="4724400"/>
            <a:ext cx="762000" cy="1122363"/>
          </a:xfrm>
          <a:prstGeom prst="rect">
            <a:avLst/>
          </a:prstGeom>
          <a:noFill/>
          <a:ln w="9525">
            <a:noFill/>
            <a:miter lim="800000"/>
            <a:headEnd/>
            <a:tailEnd/>
          </a:ln>
        </p:spPr>
      </p:pic>
      <p:pic>
        <p:nvPicPr>
          <p:cNvPr id="19475" name="Picture 46" descr="xbox1.png"/>
          <p:cNvPicPr>
            <a:picLocks noChangeAspect="1"/>
          </p:cNvPicPr>
          <p:nvPr/>
        </p:nvPicPr>
        <p:blipFill>
          <a:blip r:embed="rId5" cstate="print"/>
          <a:srcRect/>
          <a:stretch>
            <a:fillRect/>
          </a:stretch>
        </p:blipFill>
        <p:spPr bwMode="auto">
          <a:xfrm>
            <a:off x="4191000" y="2438400"/>
            <a:ext cx="762000" cy="1122363"/>
          </a:xfrm>
          <a:prstGeom prst="rect">
            <a:avLst/>
          </a:prstGeom>
          <a:noFill/>
          <a:ln w="9525">
            <a:noFill/>
            <a:miter lim="800000"/>
            <a:headEnd/>
            <a:tailEnd/>
          </a:ln>
        </p:spPr>
      </p:pic>
      <p:pic>
        <p:nvPicPr>
          <p:cNvPr id="19476" name="Picture 47" descr="sarge.gif"/>
          <p:cNvPicPr>
            <a:picLocks noChangeAspect="1"/>
          </p:cNvPicPr>
          <p:nvPr/>
        </p:nvPicPr>
        <p:blipFill>
          <a:blip r:embed="rId6" cstate="print"/>
          <a:srcRect/>
          <a:stretch>
            <a:fillRect/>
          </a:stretch>
        </p:blipFill>
        <p:spPr bwMode="auto">
          <a:xfrm>
            <a:off x="4648200" y="1600200"/>
            <a:ext cx="449263" cy="741363"/>
          </a:xfrm>
          <a:prstGeom prst="rect">
            <a:avLst/>
          </a:prstGeom>
          <a:noFill/>
          <a:ln w="9525">
            <a:noFill/>
            <a:miter lim="800000"/>
            <a:headEnd/>
            <a:tailEnd/>
          </a:ln>
        </p:spPr>
      </p:pic>
      <p:pic>
        <p:nvPicPr>
          <p:cNvPr id="49" name="Picture 48" descr="sarge.gif"/>
          <p:cNvPicPr>
            <a:picLocks noChangeAspect="1"/>
          </p:cNvPicPr>
          <p:nvPr/>
        </p:nvPicPr>
        <p:blipFill>
          <a:blip r:embed="rId6" cstate="print"/>
          <a:stretch>
            <a:fillRect/>
          </a:stretch>
        </p:blipFill>
        <p:spPr>
          <a:xfrm>
            <a:off x="7924800" y="2895600"/>
            <a:ext cx="449263" cy="741363"/>
          </a:xfrm>
          <a:prstGeom prst="rect">
            <a:avLst/>
          </a:prstGeom>
          <a:effectLst>
            <a:outerShdw blurRad="76200" dir="18900000" sy="23000" kx="-1200000" algn="bl" rotWithShape="0">
              <a:prstClr val="black">
                <a:alpha val="20000"/>
              </a:prstClr>
            </a:outerShdw>
          </a:effectLst>
        </p:spPr>
      </p:pic>
      <p:pic>
        <p:nvPicPr>
          <p:cNvPr id="19478" name="Picture 50" descr="lucy.gif"/>
          <p:cNvPicPr>
            <a:picLocks noChangeAspect="1"/>
          </p:cNvPicPr>
          <p:nvPr/>
        </p:nvPicPr>
        <p:blipFill>
          <a:blip r:embed="rId7" cstate="print"/>
          <a:srcRect/>
          <a:stretch>
            <a:fillRect/>
          </a:stretch>
        </p:blipFill>
        <p:spPr bwMode="auto">
          <a:xfrm>
            <a:off x="990600" y="2286000"/>
            <a:ext cx="381000" cy="793750"/>
          </a:xfrm>
          <a:prstGeom prst="rect">
            <a:avLst/>
          </a:prstGeom>
          <a:noFill/>
          <a:ln w="9525">
            <a:noFill/>
            <a:miter lim="800000"/>
            <a:headEnd/>
            <a:tailEnd/>
          </a:ln>
        </p:spPr>
      </p:pic>
      <p:pic>
        <p:nvPicPr>
          <p:cNvPr id="19479" name="Picture 51" descr="hunter.gif"/>
          <p:cNvPicPr>
            <a:picLocks noChangeAspect="1"/>
          </p:cNvPicPr>
          <p:nvPr/>
        </p:nvPicPr>
        <p:blipFill>
          <a:blip r:embed="rId8" cstate="print"/>
          <a:srcRect/>
          <a:stretch>
            <a:fillRect/>
          </a:stretch>
        </p:blipFill>
        <p:spPr bwMode="auto">
          <a:xfrm>
            <a:off x="3124200" y="1371600"/>
            <a:ext cx="512763" cy="833438"/>
          </a:xfrm>
          <a:prstGeom prst="rect">
            <a:avLst/>
          </a:prstGeom>
          <a:noFill/>
          <a:ln w="9525">
            <a:noFill/>
            <a:miter lim="800000"/>
            <a:headEnd/>
            <a:tailEnd/>
          </a:ln>
        </p:spPr>
      </p:pic>
      <p:pic>
        <p:nvPicPr>
          <p:cNvPr id="53" name="Picture 52" descr="lucy.gif"/>
          <p:cNvPicPr>
            <a:picLocks noChangeAspect="1"/>
          </p:cNvPicPr>
          <p:nvPr/>
        </p:nvPicPr>
        <p:blipFill>
          <a:blip r:embed="rId7" cstate="print"/>
          <a:stretch>
            <a:fillRect/>
          </a:stretch>
        </p:blipFill>
        <p:spPr>
          <a:xfrm>
            <a:off x="6172200" y="2971800"/>
            <a:ext cx="381000" cy="793750"/>
          </a:xfrm>
          <a:prstGeom prst="rect">
            <a:avLst/>
          </a:prstGeom>
          <a:effectLst>
            <a:outerShdw blurRad="76200" dir="18900000" sy="23000" kx="-1200000" algn="bl" rotWithShape="0">
              <a:prstClr val="black">
                <a:alpha val="20000"/>
              </a:prstClr>
            </a:outerShdw>
          </a:effectLst>
        </p:spPr>
      </p:pic>
      <p:pic>
        <p:nvPicPr>
          <p:cNvPr id="54" name="Picture 53" descr="hunter.gif"/>
          <p:cNvPicPr>
            <a:picLocks noChangeAspect="1"/>
          </p:cNvPicPr>
          <p:nvPr/>
        </p:nvPicPr>
        <p:blipFill>
          <a:blip r:embed="rId8" cstate="print"/>
          <a:srcRect/>
          <a:stretch>
            <a:fillRect/>
          </a:stretch>
        </p:blipFill>
        <p:spPr bwMode="auto">
          <a:xfrm>
            <a:off x="5943600" y="2209800"/>
            <a:ext cx="512763" cy="833438"/>
          </a:xfrm>
          <a:prstGeom prst="rect">
            <a:avLst/>
          </a:prstGeom>
          <a:noFill/>
          <a:ln w="9525">
            <a:noFill/>
            <a:miter lim="800000"/>
            <a:headEnd/>
            <a:tailEnd/>
          </a:ln>
          <a:effectLst>
            <a:outerShdw sy="23000" kx="-1199993" algn="bl" rotWithShape="0">
              <a:srgbClr val="000000">
                <a:alpha val="20000"/>
              </a:srgbClr>
            </a:outerShdw>
          </a:effectLst>
        </p:spPr>
      </p:pic>
      <p:sp>
        <p:nvSpPr>
          <p:cNvPr id="57" name="Footer Placeholder 56"/>
          <p:cNvSpPr>
            <a:spLocks noGrp="1"/>
          </p:cNvSpPr>
          <p:nvPr>
            <p:ph type="ftr" sz="quarter" idx="10"/>
          </p:nvPr>
        </p:nvSpPr>
        <p:spPr/>
        <p:txBody>
          <a:bodyPr/>
          <a:lstStyle/>
          <a:p>
            <a:pPr>
              <a:defRPr/>
            </a:pPr>
            <a:r>
              <a:rPr lang="en-US"/>
              <a:t>Donnybrook | Jeffrey Pang (CMU) | SIGCOMM 2008</a:t>
            </a:r>
            <a:endParaRPr lang="en-US" dirty="0"/>
          </a:p>
        </p:txBody>
      </p:sp>
      <p:sp>
        <p:nvSpPr>
          <p:cNvPr id="43" name="Slide Number Placeholder 42"/>
          <p:cNvSpPr>
            <a:spLocks noGrp="1"/>
          </p:cNvSpPr>
          <p:nvPr>
            <p:ph type="sldNum" sz="quarter" idx="11"/>
          </p:nvPr>
        </p:nvSpPr>
        <p:spPr/>
        <p:txBody>
          <a:bodyPr/>
          <a:lstStyle/>
          <a:p>
            <a:pPr>
              <a:defRPr/>
            </a:pPr>
            <a:fld id="{036A0BAE-54C0-41B3-940D-FF5C26B862E4}" type="slidenum">
              <a:rPr lang="en-US"/>
              <a:pPr>
                <a:defRPr/>
              </a:pPr>
              <a:t>4</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par>
                                <p:cTn id="12" presetID="22" presetClass="exit" presetSubtype="4" fill="hold" nodeType="withEffect">
                                  <p:stCondLst>
                                    <p:cond delay="0"/>
                                  </p:stCondLst>
                                  <p:childTnLst>
                                    <p:animEffect transition="out" filter="wipe(down)">
                                      <p:cBhvr>
                                        <p:cTn id="13" dur="1000"/>
                                        <p:tgtEl>
                                          <p:spTgt spid="9"/>
                                        </p:tgtEl>
                                      </p:cBhvr>
                                    </p:animEffect>
                                    <p:set>
                                      <p:cBhvr>
                                        <p:cTn id="14" dur="1" fill="hold">
                                          <p:stCondLst>
                                            <p:cond delay="999"/>
                                          </p:stCondLst>
                                        </p:cTn>
                                        <p:tgtEl>
                                          <p:spTgt spid="9"/>
                                        </p:tgtEl>
                                        <p:attrNameLst>
                                          <p:attrName>style.visibility</p:attrName>
                                        </p:attrNameLst>
                                      </p:cBhvr>
                                      <p:to>
                                        <p:strVal val="hidden"/>
                                      </p:to>
                                    </p:se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childTnLst>
                                </p:cTn>
                              </p:par>
                              <p:par>
                                <p:cTn id="23" presetID="22" presetClass="exit" presetSubtype="8" fill="hold" nodeType="withEffect">
                                  <p:stCondLst>
                                    <p:cond delay="0"/>
                                  </p:stCondLst>
                                  <p:childTnLst>
                                    <p:animEffect transition="out" filter="wipe(left)">
                                      <p:cBhvr>
                                        <p:cTn id="24" dur="1000"/>
                                        <p:tgtEl>
                                          <p:spTgt spid="8"/>
                                        </p:tgtEl>
                                      </p:cBhvr>
                                    </p:animEffect>
                                    <p:set>
                                      <p:cBhvr>
                                        <p:cTn id="25" dur="1" fill="hold">
                                          <p:stCondLst>
                                            <p:cond delay="999"/>
                                          </p:stCondLst>
                                        </p:cTn>
                                        <p:tgtEl>
                                          <p:spTgt spid="8"/>
                                        </p:tgtEl>
                                        <p:attrNameLst>
                                          <p:attrName>style.visibility</p:attrName>
                                        </p:attrNameLst>
                                      </p:cBhvr>
                                      <p:to>
                                        <p:strVal val="hidden"/>
                                      </p:to>
                                    </p:se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1000"/>
                                        <p:tgtEl>
                                          <p:spTgt spid="7"/>
                                        </p:tgtEl>
                                      </p:cBhvr>
                                    </p:animEffect>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1000"/>
                                        <p:tgtEl>
                                          <p:spTgt spid="54"/>
                                        </p:tgtEl>
                                      </p:cBhvr>
                                    </p:animEffect>
                                  </p:childTnLst>
                                </p:cTn>
                              </p:par>
                              <p:par>
                                <p:cTn id="34" presetID="22" presetClass="exit" presetSubtype="1" fill="hold" nodeType="withEffect">
                                  <p:stCondLst>
                                    <p:cond delay="0"/>
                                  </p:stCondLst>
                                  <p:childTnLst>
                                    <p:animEffect transition="out" filter="wipe(up)">
                                      <p:cBhvr>
                                        <p:cTn id="35" dur="1000"/>
                                        <p:tgtEl>
                                          <p:spTgt spid="7"/>
                                        </p:tgtEl>
                                      </p:cBhvr>
                                    </p:animEffect>
                                    <p:set>
                                      <p:cBhvr>
                                        <p:cTn id="36"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ctrTitle"/>
          </p:nvPr>
        </p:nvSpPr>
        <p:spPr/>
        <p:txBody>
          <a:bodyPr/>
          <a:lstStyle/>
          <a:p>
            <a:pPr eaLnBrk="1" hangingPunct="1"/>
            <a:r>
              <a:rPr lang="en-US" smtClean="0"/>
              <a:t>======= User Study Slides =======</a:t>
            </a:r>
          </a:p>
        </p:txBody>
      </p:sp>
      <p:sp>
        <p:nvSpPr>
          <p:cNvPr id="8" name="Subtitle 7"/>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r>
              <a:rPr lang="en-US" smtClean="0"/>
              <a:t>User Study Setup</a:t>
            </a:r>
          </a:p>
        </p:txBody>
      </p:sp>
      <p:grpSp>
        <p:nvGrpSpPr>
          <p:cNvPr id="92162" name="Group 54"/>
          <p:cNvGrpSpPr>
            <a:grpSpLocks/>
          </p:cNvGrpSpPr>
          <p:nvPr/>
        </p:nvGrpSpPr>
        <p:grpSpPr bwMode="auto">
          <a:xfrm>
            <a:off x="5943600" y="2895600"/>
            <a:ext cx="1679575" cy="1476375"/>
            <a:chOff x="3744" y="1392"/>
            <a:chExt cx="1058" cy="930"/>
          </a:xfrm>
        </p:grpSpPr>
        <p:grpSp>
          <p:nvGrpSpPr>
            <p:cNvPr id="92201" name="Group 21"/>
            <p:cNvGrpSpPr>
              <a:grpSpLocks/>
            </p:cNvGrpSpPr>
            <p:nvPr/>
          </p:nvGrpSpPr>
          <p:grpSpPr bwMode="auto">
            <a:xfrm>
              <a:off x="3741" y="1795"/>
              <a:ext cx="1057" cy="527"/>
              <a:chOff x="3888" y="1200"/>
              <a:chExt cx="1349" cy="672"/>
            </a:xfrm>
          </p:grpSpPr>
          <p:grpSp>
            <p:nvGrpSpPr>
              <p:cNvPr id="92203" name="Group 22"/>
              <p:cNvGrpSpPr>
                <a:grpSpLocks/>
              </p:cNvGrpSpPr>
              <p:nvPr/>
            </p:nvGrpSpPr>
            <p:grpSpPr bwMode="auto">
              <a:xfrm>
                <a:off x="3888" y="1200"/>
                <a:ext cx="1349" cy="672"/>
                <a:chOff x="3984" y="1152"/>
                <a:chExt cx="1349" cy="672"/>
              </a:xfrm>
            </p:grpSpPr>
            <p:pic>
              <p:nvPicPr>
                <p:cNvPr id="92205" name="Picture 23" descr="char_sra_computer"/>
                <p:cNvPicPr>
                  <a:picLocks noChangeAspect="1" noChangeArrowheads="1"/>
                </p:cNvPicPr>
                <p:nvPr/>
              </p:nvPicPr>
              <p:blipFill>
                <a:blip r:embed="rId3" cstate="print"/>
                <a:srcRect/>
                <a:stretch>
                  <a:fillRect/>
                </a:stretch>
              </p:blipFill>
              <p:spPr bwMode="auto">
                <a:xfrm>
                  <a:off x="3984" y="1152"/>
                  <a:ext cx="659" cy="672"/>
                </a:xfrm>
                <a:prstGeom prst="rect">
                  <a:avLst/>
                </a:prstGeom>
                <a:noFill/>
                <a:ln w="9525">
                  <a:noFill/>
                  <a:miter lim="800000"/>
                  <a:headEnd/>
                  <a:tailEnd/>
                </a:ln>
              </p:spPr>
            </p:pic>
            <p:pic>
              <p:nvPicPr>
                <p:cNvPr id="92206" name="Picture 24" descr="char_computer"/>
                <p:cNvPicPr>
                  <a:picLocks noChangeAspect="1" noChangeArrowheads="1"/>
                </p:cNvPicPr>
                <p:nvPr/>
              </p:nvPicPr>
              <p:blipFill>
                <a:blip r:embed="rId4" cstate="print"/>
                <a:srcRect/>
                <a:stretch>
                  <a:fillRect/>
                </a:stretch>
              </p:blipFill>
              <p:spPr bwMode="auto">
                <a:xfrm>
                  <a:off x="4692" y="1199"/>
                  <a:ext cx="641" cy="625"/>
                </a:xfrm>
                <a:prstGeom prst="rect">
                  <a:avLst/>
                </a:prstGeom>
                <a:noFill/>
                <a:ln w="9525">
                  <a:noFill/>
                  <a:miter lim="800000"/>
                  <a:headEnd/>
                  <a:tailEnd/>
                </a:ln>
              </p:spPr>
            </p:pic>
          </p:grpSp>
          <p:sp>
            <p:nvSpPr>
              <p:cNvPr id="92204" name="Text Box 25"/>
              <p:cNvSpPr txBox="1">
                <a:spLocks noChangeArrowheads="1"/>
              </p:cNvSpPr>
              <p:nvPr/>
            </p:nvSpPr>
            <p:spPr bwMode="auto">
              <a:xfrm>
                <a:off x="4464" y="1229"/>
                <a:ext cx="266" cy="271"/>
              </a:xfrm>
              <a:prstGeom prst="rect">
                <a:avLst/>
              </a:prstGeom>
              <a:noFill/>
              <a:ln w="9525">
                <a:noFill/>
                <a:miter lim="800000"/>
                <a:headEnd/>
                <a:tailEnd/>
              </a:ln>
            </p:spPr>
            <p:txBody>
              <a:bodyPr wrap="none">
                <a:spAutoFit/>
              </a:bodyPr>
              <a:lstStyle/>
              <a:p>
                <a:r>
                  <a:rPr lang="en-US" sz="1600" b="1">
                    <a:solidFill>
                      <a:srgbClr val="FF0000"/>
                    </a:solidFill>
                    <a:latin typeface="Calibri" pitchFamily="34" charset="0"/>
                  </a:rPr>
                  <a:t>B</a:t>
                </a:r>
              </a:p>
            </p:txBody>
          </p:sp>
        </p:grpSp>
        <p:sp>
          <p:nvSpPr>
            <p:cNvPr id="92202" name="Line 45"/>
            <p:cNvSpPr>
              <a:spLocks noChangeShapeType="1"/>
            </p:cNvSpPr>
            <p:nvPr/>
          </p:nvSpPr>
          <p:spPr bwMode="auto">
            <a:xfrm>
              <a:off x="4272" y="1392"/>
              <a:ext cx="0" cy="432"/>
            </a:xfrm>
            <a:prstGeom prst="line">
              <a:avLst/>
            </a:prstGeom>
            <a:noFill/>
            <a:ln w="76200">
              <a:solidFill>
                <a:srgbClr val="FF9999"/>
              </a:solidFill>
              <a:round/>
              <a:headEnd/>
              <a:tailEnd type="triangle" w="med" len="med"/>
            </a:ln>
          </p:spPr>
          <p:txBody>
            <a:bodyPr/>
            <a:lstStyle/>
            <a:p>
              <a:endParaRPr lang="en-US"/>
            </a:p>
          </p:txBody>
        </p:sp>
      </p:grpSp>
      <p:grpSp>
        <p:nvGrpSpPr>
          <p:cNvPr id="92163" name="Group 63"/>
          <p:cNvGrpSpPr>
            <a:grpSpLocks/>
          </p:cNvGrpSpPr>
          <p:nvPr/>
        </p:nvGrpSpPr>
        <p:grpSpPr bwMode="auto">
          <a:xfrm>
            <a:off x="0" y="1981200"/>
            <a:ext cx="7623175" cy="873125"/>
            <a:chOff x="0" y="1104"/>
            <a:chExt cx="4802" cy="550"/>
          </a:xfrm>
        </p:grpSpPr>
        <p:grpSp>
          <p:nvGrpSpPr>
            <p:cNvPr id="92195" name="Group 13"/>
            <p:cNvGrpSpPr>
              <a:grpSpLocks/>
            </p:cNvGrpSpPr>
            <p:nvPr/>
          </p:nvGrpSpPr>
          <p:grpSpPr bwMode="auto">
            <a:xfrm>
              <a:off x="3744" y="1104"/>
              <a:ext cx="1058" cy="527"/>
              <a:chOff x="3888" y="1200"/>
              <a:chExt cx="1349" cy="672"/>
            </a:xfrm>
          </p:grpSpPr>
          <p:grpSp>
            <p:nvGrpSpPr>
              <p:cNvPr id="92197" name="Group 11"/>
              <p:cNvGrpSpPr>
                <a:grpSpLocks/>
              </p:cNvGrpSpPr>
              <p:nvPr/>
            </p:nvGrpSpPr>
            <p:grpSpPr bwMode="auto">
              <a:xfrm>
                <a:off x="3888" y="1200"/>
                <a:ext cx="1349" cy="672"/>
                <a:chOff x="3984" y="1152"/>
                <a:chExt cx="1349" cy="672"/>
              </a:xfrm>
            </p:grpSpPr>
            <p:pic>
              <p:nvPicPr>
                <p:cNvPr id="92199" name="Picture 9" descr="char_sra_computer"/>
                <p:cNvPicPr>
                  <a:picLocks noChangeAspect="1" noChangeArrowheads="1"/>
                </p:cNvPicPr>
                <p:nvPr/>
              </p:nvPicPr>
              <p:blipFill>
                <a:blip r:embed="rId3" cstate="print"/>
                <a:srcRect/>
                <a:stretch>
                  <a:fillRect/>
                </a:stretch>
              </p:blipFill>
              <p:spPr bwMode="auto">
                <a:xfrm>
                  <a:off x="3984" y="1152"/>
                  <a:ext cx="659" cy="672"/>
                </a:xfrm>
                <a:prstGeom prst="rect">
                  <a:avLst/>
                </a:prstGeom>
                <a:noFill/>
                <a:ln w="9525">
                  <a:noFill/>
                  <a:miter lim="800000"/>
                  <a:headEnd/>
                  <a:tailEnd/>
                </a:ln>
              </p:spPr>
            </p:pic>
            <p:pic>
              <p:nvPicPr>
                <p:cNvPr id="92200" name="Picture 10" descr="char_computer"/>
                <p:cNvPicPr>
                  <a:picLocks noChangeAspect="1" noChangeArrowheads="1"/>
                </p:cNvPicPr>
                <p:nvPr/>
              </p:nvPicPr>
              <p:blipFill>
                <a:blip r:embed="rId4" cstate="print"/>
                <a:srcRect/>
                <a:stretch>
                  <a:fillRect/>
                </a:stretch>
              </p:blipFill>
              <p:spPr bwMode="auto">
                <a:xfrm>
                  <a:off x="4692" y="1199"/>
                  <a:ext cx="641" cy="625"/>
                </a:xfrm>
                <a:prstGeom prst="rect">
                  <a:avLst/>
                </a:prstGeom>
                <a:noFill/>
                <a:ln w="9525">
                  <a:noFill/>
                  <a:miter lim="800000"/>
                  <a:headEnd/>
                  <a:tailEnd/>
                </a:ln>
              </p:spPr>
            </p:pic>
          </p:grpSp>
          <p:sp>
            <p:nvSpPr>
              <p:cNvPr id="92198" name="Text Box 12"/>
              <p:cNvSpPr txBox="1">
                <a:spLocks noChangeArrowheads="1"/>
              </p:cNvSpPr>
              <p:nvPr/>
            </p:nvSpPr>
            <p:spPr bwMode="auto">
              <a:xfrm>
                <a:off x="4464" y="1210"/>
                <a:ext cx="281" cy="295"/>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A</a:t>
                </a:r>
              </a:p>
            </p:txBody>
          </p:sp>
        </p:grpSp>
        <p:sp>
          <p:nvSpPr>
            <p:cNvPr id="92196" name="Rectangle 57"/>
            <p:cNvSpPr>
              <a:spLocks noChangeArrowheads="1"/>
            </p:cNvSpPr>
            <p:nvPr/>
          </p:nvSpPr>
          <p:spPr bwMode="auto">
            <a:xfrm>
              <a:off x="0" y="1104"/>
              <a:ext cx="3408" cy="550"/>
            </a:xfrm>
            <a:prstGeom prst="rect">
              <a:avLst/>
            </a:prstGeom>
            <a:solidFill>
              <a:srgbClr val="CCECFF"/>
            </a:solidFill>
            <a:ln w="9525">
              <a:noFill/>
              <a:miter lim="800000"/>
              <a:headEnd/>
              <a:tailEnd/>
            </a:ln>
          </p:spPr>
          <p:txBody>
            <a:bodyPr/>
            <a:lstStyle/>
            <a:p>
              <a:pPr marL="742950" lvl="1" indent="-285750">
                <a:lnSpc>
                  <a:spcPct val="90000"/>
                </a:lnSpc>
                <a:spcBef>
                  <a:spcPct val="20000"/>
                </a:spcBef>
                <a:buFontTx/>
                <a:buChar char="–"/>
              </a:pPr>
              <a:r>
                <a:rPr lang="en-US" sz="1600">
                  <a:latin typeface="Calibri" pitchFamily="34" charset="0"/>
                </a:rPr>
                <a:t>Before experiment, practice on HiBW</a:t>
              </a:r>
            </a:p>
            <a:p>
              <a:pPr marL="742950" lvl="1" indent="-285750">
                <a:lnSpc>
                  <a:spcPct val="90000"/>
                </a:lnSpc>
                <a:spcBef>
                  <a:spcPct val="20000"/>
                </a:spcBef>
                <a:buFontTx/>
                <a:buChar char="–"/>
              </a:pPr>
              <a:r>
                <a:rPr lang="en-US" sz="1600">
                  <a:latin typeface="Calibri" pitchFamily="34" charset="0"/>
                </a:rPr>
                <a:t>Tell players two Quake III “servers” exist: A and B</a:t>
              </a:r>
            </a:p>
            <a:p>
              <a:pPr marL="742950" lvl="1" indent="-285750">
                <a:lnSpc>
                  <a:spcPct val="90000"/>
                </a:lnSpc>
                <a:spcBef>
                  <a:spcPct val="20000"/>
                </a:spcBef>
                <a:buFontTx/>
                <a:buChar char="–"/>
              </a:pPr>
              <a:r>
                <a:rPr lang="en-US" sz="1600">
                  <a:latin typeface="Calibri" pitchFamily="34" charset="0"/>
                </a:rPr>
                <a:t>Start playing on A, can vote to switch to B</a:t>
              </a:r>
              <a:endParaRPr lang="en-US" sz="2800">
                <a:latin typeface="Calibri" pitchFamily="34" charset="0"/>
              </a:endParaRPr>
            </a:p>
            <a:p>
              <a:pPr marL="742950" lvl="1" indent="-285750">
                <a:lnSpc>
                  <a:spcPct val="90000"/>
                </a:lnSpc>
                <a:spcBef>
                  <a:spcPct val="20000"/>
                </a:spcBef>
                <a:buFontTx/>
                <a:buChar char="–"/>
              </a:pPr>
              <a:endParaRPr lang="en-US" sz="2800">
                <a:latin typeface="Calibri" pitchFamily="34" charset="0"/>
              </a:endParaRPr>
            </a:p>
          </p:txBody>
        </p:sp>
      </p:grpSp>
      <p:grpSp>
        <p:nvGrpSpPr>
          <p:cNvPr id="92164" name="Group 80"/>
          <p:cNvGrpSpPr>
            <a:grpSpLocks/>
          </p:cNvGrpSpPr>
          <p:nvPr/>
        </p:nvGrpSpPr>
        <p:grpSpPr bwMode="auto">
          <a:xfrm>
            <a:off x="0" y="2936875"/>
            <a:ext cx="8085138" cy="733425"/>
            <a:chOff x="0" y="1706"/>
            <a:chExt cx="5093" cy="462"/>
          </a:xfrm>
        </p:grpSpPr>
        <p:sp>
          <p:nvSpPr>
            <p:cNvPr id="92190" name="AutoShape 15"/>
            <p:cNvSpPr>
              <a:spLocks noChangeArrowheads="1"/>
            </p:cNvSpPr>
            <p:nvPr/>
          </p:nvSpPr>
          <p:spPr bwMode="auto">
            <a:xfrm flipH="1" flipV="1">
              <a:off x="3480" y="1706"/>
              <a:ext cx="715" cy="301"/>
            </a:xfrm>
            <a:prstGeom prst="wedgeEllipseCallout">
              <a:avLst>
                <a:gd name="adj1" fmla="val -4718"/>
                <a:gd name="adj2" fmla="val 79167"/>
              </a:avLst>
            </a:prstGeom>
            <a:solidFill>
              <a:schemeClr val="bg1"/>
            </a:solidFill>
            <a:ln w="9525">
              <a:solidFill>
                <a:schemeClr val="tx1"/>
              </a:solidFill>
              <a:miter lim="800000"/>
              <a:headEnd/>
              <a:tailEnd/>
            </a:ln>
          </p:spPr>
          <p:txBody>
            <a:bodyPr rot="10800000"/>
            <a:lstStyle/>
            <a:p>
              <a:pPr algn="ctr"/>
              <a:endParaRPr lang="en-US" sz="700">
                <a:latin typeface="Calibri" pitchFamily="34" charset="0"/>
              </a:endParaRPr>
            </a:p>
          </p:txBody>
        </p:sp>
        <p:sp>
          <p:nvSpPr>
            <p:cNvPr id="92191" name="Rectangle 17"/>
            <p:cNvSpPr>
              <a:spLocks noChangeArrowheads="1"/>
            </p:cNvSpPr>
            <p:nvPr/>
          </p:nvSpPr>
          <p:spPr bwMode="auto">
            <a:xfrm>
              <a:off x="3474" y="1750"/>
              <a:ext cx="753" cy="202"/>
            </a:xfrm>
            <a:prstGeom prst="rect">
              <a:avLst/>
            </a:prstGeom>
            <a:noFill/>
            <a:ln w="9525">
              <a:noFill/>
              <a:miter lim="800000"/>
              <a:headEnd/>
              <a:tailEnd/>
            </a:ln>
          </p:spPr>
          <p:txBody>
            <a:bodyPr>
              <a:spAutoFit/>
            </a:bodyPr>
            <a:lstStyle/>
            <a:p>
              <a:pPr algn="ctr"/>
              <a:r>
                <a:rPr lang="en-US" sz="1500" b="1">
                  <a:latin typeface="Calibri" pitchFamily="34" charset="0"/>
                </a:rPr>
                <a:t>This sucks</a:t>
              </a:r>
            </a:p>
          </p:txBody>
        </p:sp>
        <p:sp>
          <p:nvSpPr>
            <p:cNvPr id="92192" name="AutoShape 19"/>
            <p:cNvSpPr>
              <a:spLocks noChangeArrowheads="1"/>
            </p:cNvSpPr>
            <p:nvPr/>
          </p:nvSpPr>
          <p:spPr bwMode="auto">
            <a:xfrm flipH="1" flipV="1">
              <a:off x="4346" y="1706"/>
              <a:ext cx="715" cy="301"/>
            </a:xfrm>
            <a:prstGeom prst="wedgeEllipseCallout">
              <a:avLst>
                <a:gd name="adj1" fmla="val 2958"/>
                <a:gd name="adj2" fmla="val 79167"/>
              </a:avLst>
            </a:prstGeom>
            <a:solidFill>
              <a:schemeClr val="bg1"/>
            </a:solidFill>
            <a:ln w="9525">
              <a:solidFill>
                <a:schemeClr val="tx1"/>
              </a:solidFill>
              <a:miter lim="800000"/>
              <a:headEnd/>
              <a:tailEnd/>
            </a:ln>
          </p:spPr>
          <p:txBody>
            <a:bodyPr rot="10800000"/>
            <a:lstStyle/>
            <a:p>
              <a:pPr algn="ctr"/>
              <a:endParaRPr lang="en-US" sz="700">
                <a:latin typeface="Calibri" pitchFamily="34" charset="0"/>
              </a:endParaRPr>
            </a:p>
          </p:txBody>
        </p:sp>
        <p:sp>
          <p:nvSpPr>
            <p:cNvPr id="92193" name="Rectangle 20"/>
            <p:cNvSpPr>
              <a:spLocks noChangeArrowheads="1"/>
            </p:cNvSpPr>
            <p:nvPr/>
          </p:nvSpPr>
          <p:spPr bwMode="auto">
            <a:xfrm>
              <a:off x="4340" y="1748"/>
              <a:ext cx="753" cy="202"/>
            </a:xfrm>
            <a:prstGeom prst="rect">
              <a:avLst/>
            </a:prstGeom>
            <a:noFill/>
            <a:ln w="9525">
              <a:noFill/>
              <a:miter lim="800000"/>
              <a:headEnd/>
              <a:tailEnd/>
            </a:ln>
          </p:spPr>
          <p:txBody>
            <a:bodyPr>
              <a:spAutoFit/>
            </a:bodyPr>
            <a:lstStyle/>
            <a:p>
              <a:pPr algn="ctr"/>
              <a:r>
                <a:rPr lang="en-US" sz="1500" b="1">
                  <a:latin typeface="Calibri" pitchFamily="34" charset="0"/>
                </a:rPr>
                <a:t>Switch!</a:t>
              </a:r>
              <a:endParaRPr lang="en-US" sz="1500">
                <a:latin typeface="Calibri" pitchFamily="34" charset="0"/>
              </a:endParaRPr>
            </a:p>
          </p:txBody>
        </p:sp>
        <p:sp>
          <p:nvSpPr>
            <p:cNvPr id="92194" name="Rectangle 58"/>
            <p:cNvSpPr>
              <a:spLocks noChangeArrowheads="1"/>
            </p:cNvSpPr>
            <p:nvPr/>
          </p:nvSpPr>
          <p:spPr bwMode="auto">
            <a:xfrm>
              <a:off x="0" y="1968"/>
              <a:ext cx="3360" cy="200"/>
            </a:xfrm>
            <a:prstGeom prst="rect">
              <a:avLst/>
            </a:prstGeom>
            <a:solidFill>
              <a:srgbClr val="CCECFF"/>
            </a:solidFill>
            <a:ln w="9525">
              <a:noFill/>
              <a:miter lim="800000"/>
              <a:headEnd/>
              <a:tailEnd/>
            </a:ln>
          </p:spPr>
          <p:txBody>
            <a:bodyPr/>
            <a:lstStyle/>
            <a:p>
              <a:pPr marL="742950" lvl="1" indent="-285750">
                <a:lnSpc>
                  <a:spcPct val="90000"/>
                </a:lnSpc>
                <a:spcBef>
                  <a:spcPct val="20000"/>
                </a:spcBef>
                <a:buFontTx/>
                <a:buChar char="–"/>
              </a:pPr>
              <a:r>
                <a:rPr lang="en-US" sz="1600">
                  <a:latin typeface="Calibri" pitchFamily="34" charset="0"/>
                </a:rPr>
                <a:t>When both players vote, game continues on B</a:t>
              </a:r>
            </a:p>
            <a:p>
              <a:pPr marL="742950" lvl="1" indent="-285750">
                <a:lnSpc>
                  <a:spcPct val="90000"/>
                </a:lnSpc>
                <a:spcBef>
                  <a:spcPct val="20000"/>
                </a:spcBef>
                <a:buFontTx/>
                <a:buChar char="–"/>
              </a:pPr>
              <a:endParaRPr lang="en-US" sz="1600">
                <a:latin typeface="Calibri" pitchFamily="34" charset="0"/>
              </a:endParaRPr>
            </a:p>
          </p:txBody>
        </p:sp>
      </p:grpSp>
      <p:grpSp>
        <p:nvGrpSpPr>
          <p:cNvPr id="92165" name="Group 81"/>
          <p:cNvGrpSpPr>
            <a:grpSpLocks/>
          </p:cNvGrpSpPr>
          <p:nvPr/>
        </p:nvGrpSpPr>
        <p:grpSpPr bwMode="auto">
          <a:xfrm>
            <a:off x="0" y="4267200"/>
            <a:ext cx="8083550" cy="885825"/>
            <a:chOff x="0" y="2544"/>
            <a:chExt cx="5092" cy="558"/>
          </a:xfrm>
        </p:grpSpPr>
        <p:sp>
          <p:nvSpPr>
            <p:cNvPr id="92185" name="AutoShape 26"/>
            <p:cNvSpPr>
              <a:spLocks noChangeArrowheads="1"/>
            </p:cNvSpPr>
            <p:nvPr/>
          </p:nvSpPr>
          <p:spPr bwMode="auto">
            <a:xfrm flipH="1" flipV="1">
              <a:off x="3480" y="2685"/>
              <a:ext cx="715" cy="301"/>
            </a:xfrm>
            <a:prstGeom prst="wedgeEllipseCallout">
              <a:avLst>
                <a:gd name="adj1" fmla="val -4718"/>
                <a:gd name="adj2" fmla="val 79167"/>
              </a:avLst>
            </a:prstGeom>
            <a:solidFill>
              <a:schemeClr val="bg1"/>
            </a:solidFill>
            <a:ln w="9525">
              <a:solidFill>
                <a:schemeClr val="tx1"/>
              </a:solidFill>
              <a:miter lim="800000"/>
              <a:headEnd/>
              <a:tailEnd/>
            </a:ln>
          </p:spPr>
          <p:txBody>
            <a:bodyPr rot="10800000"/>
            <a:lstStyle/>
            <a:p>
              <a:pPr algn="ctr"/>
              <a:endParaRPr lang="en-US" sz="700">
                <a:latin typeface="Calibri" pitchFamily="34" charset="0"/>
              </a:endParaRPr>
            </a:p>
          </p:txBody>
        </p:sp>
        <p:sp>
          <p:nvSpPr>
            <p:cNvPr id="92186" name="Rectangle 27"/>
            <p:cNvSpPr>
              <a:spLocks noChangeArrowheads="1"/>
            </p:cNvSpPr>
            <p:nvPr/>
          </p:nvSpPr>
          <p:spPr bwMode="auto">
            <a:xfrm>
              <a:off x="3478" y="2736"/>
              <a:ext cx="753" cy="204"/>
            </a:xfrm>
            <a:prstGeom prst="rect">
              <a:avLst/>
            </a:prstGeom>
            <a:noFill/>
            <a:ln w="9525">
              <a:noFill/>
              <a:miter lim="800000"/>
              <a:headEnd/>
              <a:tailEnd/>
            </a:ln>
          </p:spPr>
          <p:txBody>
            <a:bodyPr>
              <a:spAutoFit/>
            </a:bodyPr>
            <a:lstStyle/>
            <a:p>
              <a:pPr algn="ctr"/>
              <a:r>
                <a:rPr lang="en-US" sz="1500" b="1">
                  <a:latin typeface="Calibri" pitchFamily="34" charset="0"/>
                </a:rPr>
                <a:t>Switch back</a:t>
              </a:r>
            </a:p>
          </p:txBody>
        </p:sp>
        <p:sp>
          <p:nvSpPr>
            <p:cNvPr id="92187" name="AutoShape 28"/>
            <p:cNvSpPr>
              <a:spLocks noChangeArrowheads="1"/>
            </p:cNvSpPr>
            <p:nvPr/>
          </p:nvSpPr>
          <p:spPr bwMode="auto">
            <a:xfrm flipH="1" flipV="1">
              <a:off x="4346" y="2685"/>
              <a:ext cx="715" cy="301"/>
            </a:xfrm>
            <a:prstGeom prst="wedgeEllipseCallout">
              <a:avLst>
                <a:gd name="adj1" fmla="val 2958"/>
                <a:gd name="adj2" fmla="val 79167"/>
              </a:avLst>
            </a:prstGeom>
            <a:solidFill>
              <a:schemeClr val="bg1"/>
            </a:solidFill>
            <a:ln w="9525">
              <a:solidFill>
                <a:schemeClr val="tx1"/>
              </a:solidFill>
              <a:miter lim="800000"/>
              <a:headEnd/>
              <a:tailEnd/>
            </a:ln>
          </p:spPr>
          <p:txBody>
            <a:bodyPr rot="10800000"/>
            <a:lstStyle/>
            <a:p>
              <a:pPr algn="ctr"/>
              <a:endParaRPr lang="en-US" sz="700">
                <a:latin typeface="Calibri" pitchFamily="34" charset="0"/>
              </a:endParaRPr>
            </a:p>
          </p:txBody>
        </p:sp>
        <p:sp>
          <p:nvSpPr>
            <p:cNvPr id="92188" name="Rectangle 29"/>
            <p:cNvSpPr>
              <a:spLocks noChangeArrowheads="1"/>
            </p:cNvSpPr>
            <p:nvPr/>
          </p:nvSpPr>
          <p:spPr bwMode="auto">
            <a:xfrm>
              <a:off x="4339" y="2740"/>
              <a:ext cx="753" cy="202"/>
            </a:xfrm>
            <a:prstGeom prst="rect">
              <a:avLst/>
            </a:prstGeom>
            <a:noFill/>
            <a:ln w="9525">
              <a:noFill/>
              <a:miter lim="800000"/>
              <a:headEnd/>
              <a:tailEnd/>
            </a:ln>
          </p:spPr>
          <p:txBody>
            <a:bodyPr>
              <a:spAutoFit/>
            </a:bodyPr>
            <a:lstStyle/>
            <a:p>
              <a:pPr algn="ctr"/>
              <a:r>
                <a:rPr lang="en-US" sz="1500" b="1">
                  <a:latin typeface="Calibri" pitchFamily="34" charset="0"/>
                </a:rPr>
                <a:t>OK</a:t>
              </a:r>
            </a:p>
          </p:txBody>
        </p:sp>
        <p:sp>
          <p:nvSpPr>
            <p:cNvPr id="92189" name="Rectangle 59"/>
            <p:cNvSpPr>
              <a:spLocks noChangeArrowheads="1"/>
            </p:cNvSpPr>
            <p:nvPr/>
          </p:nvSpPr>
          <p:spPr bwMode="auto">
            <a:xfrm>
              <a:off x="0" y="2544"/>
              <a:ext cx="3360" cy="558"/>
            </a:xfrm>
            <a:prstGeom prst="rect">
              <a:avLst/>
            </a:prstGeom>
            <a:solidFill>
              <a:srgbClr val="CCECFF"/>
            </a:solidFill>
            <a:ln w="9525">
              <a:noFill/>
              <a:miter lim="800000"/>
              <a:headEnd/>
              <a:tailEnd/>
            </a:ln>
          </p:spPr>
          <p:txBody>
            <a:bodyPr/>
            <a:lstStyle/>
            <a:p>
              <a:pPr marL="742950" lvl="1" indent="-285750">
                <a:lnSpc>
                  <a:spcPct val="90000"/>
                </a:lnSpc>
                <a:spcBef>
                  <a:spcPct val="20000"/>
                </a:spcBef>
                <a:buFontTx/>
                <a:buChar char="–"/>
              </a:pPr>
              <a:r>
                <a:rPr lang="en-US" sz="1600">
                  <a:latin typeface="Calibri" pitchFamily="34" charset="0"/>
                </a:rPr>
                <a:t>Can vote to switch back and forth</a:t>
              </a:r>
            </a:p>
            <a:p>
              <a:pPr marL="742950" lvl="1" indent="-285750">
                <a:lnSpc>
                  <a:spcPct val="90000"/>
                </a:lnSpc>
                <a:spcBef>
                  <a:spcPct val="20000"/>
                </a:spcBef>
                <a:buFontTx/>
                <a:buChar char="–"/>
              </a:pPr>
              <a:r>
                <a:rPr lang="en-US" sz="1600">
                  <a:latin typeface="Calibri" pitchFamily="34" charset="0"/>
                </a:rPr>
                <a:t>Analog to how players choose game servers</a:t>
              </a:r>
              <a:br>
                <a:rPr lang="en-US" sz="1600">
                  <a:latin typeface="Calibri" pitchFamily="34" charset="0"/>
                </a:rPr>
              </a:br>
              <a:r>
                <a:rPr lang="en-US" sz="1600">
                  <a:latin typeface="Calibri" pitchFamily="34" charset="0"/>
                </a:rPr>
                <a:t>(if good, stay, otherwise leave and try another)</a:t>
              </a:r>
            </a:p>
            <a:p>
              <a:pPr marL="742950" lvl="1" indent="-285750">
                <a:lnSpc>
                  <a:spcPct val="90000"/>
                </a:lnSpc>
                <a:spcBef>
                  <a:spcPct val="20000"/>
                </a:spcBef>
                <a:buFontTx/>
                <a:buChar char="–"/>
              </a:pPr>
              <a:endParaRPr lang="en-US" sz="1600">
                <a:latin typeface="Calibri" pitchFamily="34" charset="0"/>
              </a:endParaRPr>
            </a:p>
          </p:txBody>
        </p:sp>
      </p:grpSp>
      <p:grpSp>
        <p:nvGrpSpPr>
          <p:cNvPr id="92166" name="Group 71"/>
          <p:cNvGrpSpPr>
            <a:grpSpLocks/>
          </p:cNvGrpSpPr>
          <p:nvPr/>
        </p:nvGrpSpPr>
        <p:grpSpPr bwMode="auto">
          <a:xfrm>
            <a:off x="6743700" y="1219200"/>
            <a:ext cx="1524000" cy="3962400"/>
            <a:chOff x="4248" y="624"/>
            <a:chExt cx="960" cy="2496"/>
          </a:xfrm>
        </p:grpSpPr>
        <p:grpSp>
          <p:nvGrpSpPr>
            <p:cNvPr id="92178" name="Group 52"/>
            <p:cNvGrpSpPr>
              <a:grpSpLocks/>
            </p:cNvGrpSpPr>
            <p:nvPr/>
          </p:nvGrpSpPr>
          <p:grpSpPr bwMode="auto">
            <a:xfrm>
              <a:off x="4248" y="864"/>
              <a:ext cx="960" cy="2256"/>
              <a:chOff x="4248" y="576"/>
              <a:chExt cx="960" cy="2256"/>
            </a:xfrm>
          </p:grpSpPr>
          <p:sp>
            <p:nvSpPr>
              <p:cNvPr id="92180" name="Line 46"/>
              <p:cNvSpPr>
                <a:spLocks noChangeShapeType="1"/>
              </p:cNvSpPr>
              <p:nvPr/>
            </p:nvSpPr>
            <p:spPr bwMode="auto">
              <a:xfrm>
                <a:off x="4272" y="2352"/>
                <a:ext cx="0" cy="480"/>
              </a:xfrm>
              <a:prstGeom prst="line">
                <a:avLst/>
              </a:prstGeom>
              <a:noFill/>
              <a:ln w="76200">
                <a:solidFill>
                  <a:srgbClr val="FF9999"/>
                </a:solidFill>
                <a:round/>
                <a:headEnd/>
                <a:tailEnd/>
              </a:ln>
            </p:spPr>
            <p:txBody>
              <a:bodyPr/>
              <a:lstStyle/>
              <a:p>
                <a:endParaRPr lang="en-US"/>
              </a:p>
            </p:txBody>
          </p:sp>
          <p:sp>
            <p:nvSpPr>
              <p:cNvPr id="92181" name="Line 47"/>
              <p:cNvSpPr>
                <a:spLocks noChangeShapeType="1"/>
              </p:cNvSpPr>
              <p:nvPr/>
            </p:nvSpPr>
            <p:spPr bwMode="auto">
              <a:xfrm>
                <a:off x="4248" y="2826"/>
                <a:ext cx="960" cy="0"/>
              </a:xfrm>
              <a:prstGeom prst="line">
                <a:avLst/>
              </a:prstGeom>
              <a:noFill/>
              <a:ln w="76200">
                <a:solidFill>
                  <a:srgbClr val="FF9999"/>
                </a:solidFill>
                <a:round/>
                <a:headEnd/>
                <a:tailEnd/>
              </a:ln>
            </p:spPr>
            <p:txBody>
              <a:bodyPr/>
              <a:lstStyle/>
              <a:p>
                <a:endParaRPr lang="en-US"/>
              </a:p>
            </p:txBody>
          </p:sp>
          <p:sp>
            <p:nvSpPr>
              <p:cNvPr id="92182" name="Line 48"/>
              <p:cNvSpPr>
                <a:spLocks noChangeShapeType="1"/>
              </p:cNvSpPr>
              <p:nvPr/>
            </p:nvSpPr>
            <p:spPr bwMode="auto">
              <a:xfrm flipV="1">
                <a:off x="5184" y="576"/>
                <a:ext cx="0" cy="2256"/>
              </a:xfrm>
              <a:prstGeom prst="line">
                <a:avLst/>
              </a:prstGeom>
              <a:noFill/>
              <a:ln w="76200">
                <a:solidFill>
                  <a:srgbClr val="FF9999"/>
                </a:solidFill>
                <a:round/>
                <a:headEnd/>
                <a:tailEnd/>
              </a:ln>
            </p:spPr>
            <p:txBody>
              <a:bodyPr/>
              <a:lstStyle/>
              <a:p>
                <a:endParaRPr lang="en-US"/>
              </a:p>
            </p:txBody>
          </p:sp>
          <p:sp>
            <p:nvSpPr>
              <p:cNvPr id="92183" name="Line 49"/>
              <p:cNvSpPr>
                <a:spLocks noChangeShapeType="1"/>
              </p:cNvSpPr>
              <p:nvPr/>
            </p:nvSpPr>
            <p:spPr bwMode="auto">
              <a:xfrm flipH="1">
                <a:off x="4248" y="576"/>
                <a:ext cx="960" cy="0"/>
              </a:xfrm>
              <a:prstGeom prst="line">
                <a:avLst/>
              </a:prstGeom>
              <a:noFill/>
              <a:ln w="76200">
                <a:solidFill>
                  <a:srgbClr val="FF9999"/>
                </a:solidFill>
                <a:round/>
                <a:headEnd/>
                <a:tailEnd/>
              </a:ln>
            </p:spPr>
            <p:txBody>
              <a:bodyPr/>
              <a:lstStyle/>
              <a:p>
                <a:endParaRPr lang="en-US"/>
              </a:p>
            </p:txBody>
          </p:sp>
          <p:sp>
            <p:nvSpPr>
              <p:cNvPr id="92184" name="Line 50"/>
              <p:cNvSpPr>
                <a:spLocks noChangeShapeType="1"/>
              </p:cNvSpPr>
              <p:nvPr/>
            </p:nvSpPr>
            <p:spPr bwMode="auto">
              <a:xfrm>
                <a:off x="4272" y="576"/>
                <a:ext cx="0" cy="240"/>
              </a:xfrm>
              <a:prstGeom prst="line">
                <a:avLst/>
              </a:prstGeom>
              <a:noFill/>
              <a:ln w="76200">
                <a:solidFill>
                  <a:srgbClr val="FF9999"/>
                </a:solidFill>
                <a:round/>
                <a:headEnd/>
                <a:tailEnd type="triangle" w="med" len="med"/>
              </a:ln>
            </p:spPr>
            <p:txBody>
              <a:bodyPr/>
              <a:lstStyle/>
              <a:p>
                <a:endParaRPr lang="en-US"/>
              </a:p>
            </p:txBody>
          </p:sp>
        </p:grpSp>
        <p:sp>
          <p:nvSpPr>
            <p:cNvPr id="92179" name="Text Box 69"/>
            <p:cNvSpPr txBox="1">
              <a:spLocks noChangeArrowheads="1"/>
            </p:cNvSpPr>
            <p:nvPr/>
          </p:nvSpPr>
          <p:spPr bwMode="auto">
            <a:xfrm>
              <a:off x="4416" y="624"/>
              <a:ext cx="622" cy="250"/>
            </a:xfrm>
            <a:prstGeom prst="rect">
              <a:avLst/>
            </a:prstGeom>
            <a:noFill/>
            <a:ln w="9525">
              <a:noFill/>
              <a:miter lim="800000"/>
              <a:headEnd/>
              <a:tailEnd/>
            </a:ln>
          </p:spPr>
          <p:txBody>
            <a:bodyPr wrap="none">
              <a:spAutoFit/>
            </a:bodyPr>
            <a:lstStyle/>
            <a:p>
              <a:r>
                <a:rPr lang="en-US" b="1">
                  <a:solidFill>
                    <a:srgbClr val="FF9999"/>
                  </a:solidFill>
                  <a:latin typeface="Calibri" pitchFamily="34" charset="0"/>
                </a:rPr>
                <a:t>15 min</a:t>
              </a:r>
            </a:p>
          </p:txBody>
        </p:sp>
      </p:grpSp>
      <p:grpSp>
        <p:nvGrpSpPr>
          <p:cNvPr id="92167" name="Group 82"/>
          <p:cNvGrpSpPr>
            <a:grpSpLocks/>
          </p:cNvGrpSpPr>
          <p:nvPr/>
        </p:nvGrpSpPr>
        <p:grpSpPr bwMode="auto">
          <a:xfrm>
            <a:off x="0" y="5486400"/>
            <a:ext cx="7699375" cy="1158875"/>
            <a:chOff x="0" y="3312"/>
            <a:chExt cx="4850" cy="730"/>
          </a:xfrm>
        </p:grpSpPr>
        <p:grpSp>
          <p:nvGrpSpPr>
            <p:cNvPr id="92171" name="Group 34"/>
            <p:cNvGrpSpPr>
              <a:grpSpLocks/>
            </p:cNvGrpSpPr>
            <p:nvPr/>
          </p:nvGrpSpPr>
          <p:grpSpPr bwMode="auto">
            <a:xfrm>
              <a:off x="3792" y="3312"/>
              <a:ext cx="1058" cy="527"/>
              <a:chOff x="3888" y="1200"/>
              <a:chExt cx="1349" cy="672"/>
            </a:xfrm>
          </p:grpSpPr>
          <p:grpSp>
            <p:nvGrpSpPr>
              <p:cNvPr id="92174" name="Group 35"/>
              <p:cNvGrpSpPr>
                <a:grpSpLocks/>
              </p:cNvGrpSpPr>
              <p:nvPr/>
            </p:nvGrpSpPr>
            <p:grpSpPr bwMode="auto">
              <a:xfrm>
                <a:off x="3888" y="1200"/>
                <a:ext cx="1349" cy="672"/>
                <a:chOff x="3984" y="1152"/>
                <a:chExt cx="1349" cy="672"/>
              </a:xfrm>
            </p:grpSpPr>
            <p:pic>
              <p:nvPicPr>
                <p:cNvPr id="92176" name="Picture 36" descr="char_sra_computer"/>
                <p:cNvPicPr>
                  <a:picLocks noChangeAspect="1" noChangeArrowheads="1"/>
                </p:cNvPicPr>
                <p:nvPr/>
              </p:nvPicPr>
              <p:blipFill>
                <a:blip r:embed="rId3" cstate="print"/>
                <a:srcRect/>
                <a:stretch>
                  <a:fillRect/>
                </a:stretch>
              </p:blipFill>
              <p:spPr bwMode="auto">
                <a:xfrm>
                  <a:off x="3984" y="1152"/>
                  <a:ext cx="659" cy="672"/>
                </a:xfrm>
                <a:prstGeom prst="rect">
                  <a:avLst/>
                </a:prstGeom>
                <a:noFill/>
                <a:ln w="9525">
                  <a:noFill/>
                  <a:miter lim="800000"/>
                  <a:headEnd/>
                  <a:tailEnd/>
                </a:ln>
              </p:spPr>
            </p:pic>
            <p:pic>
              <p:nvPicPr>
                <p:cNvPr id="92177" name="Picture 37" descr="char_computer"/>
                <p:cNvPicPr>
                  <a:picLocks noChangeAspect="1" noChangeArrowheads="1"/>
                </p:cNvPicPr>
                <p:nvPr/>
              </p:nvPicPr>
              <p:blipFill>
                <a:blip r:embed="rId4" cstate="print"/>
                <a:srcRect/>
                <a:stretch>
                  <a:fillRect/>
                </a:stretch>
              </p:blipFill>
              <p:spPr bwMode="auto">
                <a:xfrm>
                  <a:off x="4692" y="1199"/>
                  <a:ext cx="641" cy="625"/>
                </a:xfrm>
                <a:prstGeom prst="rect">
                  <a:avLst/>
                </a:prstGeom>
                <a:noFill/>
                <a:ln w="9525">
                  <a:noFill/>
                  <a:miter lim="800000"/>
                  <a:headEnd/>
                  <a:tailEnd/>
                </a:ln>
              </p:spPr>
            </p:pic>
          </p:grpSp>
          <p:sp>
            <p:nvSpPr>
              <p:cNvPr id="92175" name="Text Box 38"/>
              <p:cNvSpPr txBox="1">
                <a:spLocks noChangeArrowheads="1"/>
              </p:cNvSpPr>
              <p:nvPr/>
            </p:nvSpPr>
            <p:spPr bwMode="auto">
              <a:xfrm>
                <a:off x="4464" y="1229"/>
                <a:ext cx="148" cy="271"/>
              </a:xfrm>
              <a:prstGeom prst="rect">
                <a:avLst/>
              </a:prstGeom>
              <a:noFill/>
              <a:ln w="9525">
                <a:noFill/>
                <a:miter lim="800000"/>
                <a:headEnd/>
                <a:tailEnd/>
              </a:ln>
            </p:spPr>
            <p:txBody>
              <a:bodyPr wrap="none">
                <a:spAutoFit/>
              </a:bodyPr>
              <a:lstStyle/>
              <a:p>
                <a:endParaRPr lang="en-US" sz="1600" b="1">
                  <a:solidFill>
                    <a:srgbClr val="FF0000"/>
                  </a:solidFill>
                  <a:latin typeface="Calibri" pitchFamily="34" charset="0"/>
                </a:endParaRPr>
              </a:p>
            </p:txBody>
          </p:sp>
        </p:grpSp>
        <p:sp>
          <p:nvSpPr>
            <p:cNvPr id="92172" name="Rectangle 60"/>
            <p:cNvSpPr>
              <a:spLocks noChangeArrowheads="1"/>
            </p:cNvSpPr>
            <p:nvPr/>
          </p:nvSpPr>
          <p:spPr bwMode="auto">
            <a:xfrm>
              <a:off x="0" y="3504"/>
              <a:ext cx="3360" cy="318"/>
            </a:xfrm>
            <a:prstGeom prst="rect">
              <a:avLst/>
            </a:prstGeom>
            <a:solidFill>
              <a:srgbClr val="CCECFF"/>
            </a:solidFill>
            <a:ln w="9525">
              <a:noFill/>
              <a:miter lim="800000"/>
              <a:headEnd/>
              <a:tailEnd/>
            </a:ln>
          </p:spPr>
          <p:txBody>
            <a:bodyPr/>
            <a:lstStyle/>
            <a:p>
              <a:pPr marL="742950" lvl="1" indent="-285750">
                <a:lnSpc>
                  <a:spcPct val="90000"/>
                </a:lnSpc>
                <a:spcBef>
                  <a:spcPct val="20000"/>
                </a:spcBef>
                <a:buFontTx/>
                <a:buChar char="–"/>
              </a:pPr>
              <a:r>
                <a:rPr lang="en-US" sz="1600">
                  <a:latin typeface="Calibri" pitchFamily="34" charset="0"/>
                </a:rPr>
                <a:t>Play new game on least-used version so they can compare</a:t>
              </a:r>
              <a:endParaRPr lang="en-US" sz="2800">
                <a:latin typeface="Calibri" pitchFamily="34" charset="0"/>
              </a:endParaRPr>
            </a:p>
          </p:txBody>
        </p:sp>
        <p:sp>
          <p:nvSpPr>
            <p:cNvPr id="92173" name="Rectangle 70"/>
            <p:cNvSpPr>
              <a:spLocks noChangeArrowheads="1"/>
            </p:cNvSpPr>
            <p:nvPr/>
          </p:nvSpPr>
          <p:spPr bwMode="auto">
            <a:xfrm>
              <a:off x="4080" y="3792"/>
              <a:ext cx="533" cy="250"/>
            </a:xfrm>
            <a:prstGeom prst="rect">
              <a:avLst/>
            </a:prstGeom>
            <a:noFill/>
            <a:ln w="9525">
              <a:noFill/>
              <a:miter lim="800000"/>
              <a:headEnd/>
              <a:tailEnd/>
            </a:ln>
          </p:spPr>
          <p:txBody>
            <a:bodyPr wrap="none">
              <a:spAutoFit/>
            </a:bodyPr>
            <a:lstStyle/>
            <a:p>
              <a:r>
                <a:rPr lang="en-US" b="1">
                  <a:solidFill>
                    <a:srgbClr val="FF9999"/>
                  </a:solidFill>
                  <a:latin typeface="Calibri" pitchFamily="34" charset="0"/>
                </a:rPr>
                <a:t>5 min</a:t>
              </a:r>
            </a:p>
          </p:txBody>
        </p:sp>
      </p:grpSp>
      <p:sp>
        <p:nvSpPr>
          <p:cNvPr id="92168" name="Text Box 62"/>
          <p:cNvSpPr txBox="1">
            <a:spLocks noChangeArrowheads="1"/>
          </p:cNvSpPr>
          <p:nvPr/>
        </p:nvSpPr>
        <p:spPr bwMode="auto">
          <a:xfrm>
            <a:off x="1219200" y="1524000"/>
            <a:ext cx="3184525" cy="457200"/>
          </a:xfrm>
          <a:prstGeom prst="rect">
            <a:avLst/>
          </a:prstGeom>
          <a:noFill/>
          <a:ln w="9525">
            <a:noFill/>
            <a:miter lim="800000"/>
            <a:headEnd/>
            <a:tailEnd/>
          </a:ln>
        </p:spPr>
        <p:txBody>
          <a:bodyPr wrap="none">
            <a:spAutoFit/>
          </a:bodyPr>
          <a:lstStyle/>
          <a:p>
            <a:r>
              <a:rPr lang="en-US" sz="2400">
                <a:solidFill>
                  <a:schemeClr val="accent2"/>
                </a:solidFill>
                <a:latin typeface="Calibri" pitchFamily="34" charset="0"/>
              </a:rPr>
              <a:t>User Study Procedure</a:t>
            </a:r>
          </a:p>
        </p:txBody>
      </p:sp>
      <p:sp>
        <p:nvSpPr>
          <p:cNvPr id="55" name="Footer Placeholder 54"/>
          <p:cNvSpPr>
            <a:spLocks noGrp="1"/>
          </p:cNvSpPr>
          <p:nvPr>
            <p:ph type="ftr" sz="quarter" idx="10"/>
          </p:nvPr>
        </p:nvSpPr>
        <p:spPr/>
        <p:txBody>
          <a:bodyPr/>
          <a:lstStyle/>
          <a:p>
            <a:pPr>
              <a:defRPr/>
            </a:pPr>
            <a:r>
              <a:rPr lang="en-US"/>
              <a:t>Donnybrook | Jeffrey Pang (CMU) | SIGCOMM 2008</a:t>
            </a:r>
            <a:endParaRPr lang="en-US" dirty="0"/>
          </a:p>
        </p:txBody>
      </p:sp>
      <p:sp>
        <p:nvSpPr>
          <p:cNvPr id="52" name="Slide Number Placeholder 51"/>
          <p:cNvSpPr>
            <a:spLocks noGrp="1"/>
          </p:cNvSpPr>
          <p:nvPr>
            <p:ph type="sldNum" sz="quarter" idx="11"/>
          </p:nvPr>
        </p:nvSpPr>
        <p:spPr/>
        <p:txBody>
          <a:bodyPr/>
          <a:lstStyle/>
          <a:p>
            <a:pPr>
              <a:defRPr/>
            </a:pPr>
            <a:fld id="{D349E9E1-59AF-44CE-BF6C-305D35FFE5CD}" type="slidenum">
              <a:rPr lang="en-US"/>
              <a:pPr>
                <a:defRPr/>
              </a:pPr>
              <a:t>41</a:t>
            </a:fld>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pPr eaLnBrk="1" hangingPunct="1"/>
            <a:r>
              <a:rPr lang="en-US" smtClean="0"/>
              <a:t>User Study Stats</a:t>
            </a:r>
          </a:p>
        </p:txBody>
      </p:sp>
      <p:sp>
        <p:nvSpPr>
          <p:cNvPr id="94210" name="Rectangle 3"/>
          <p:cNvSpPr txBox="1">
            <a:spLocks noChangeArrowheads="1"/>
          </p:cNvSpPr>
          <p:nvPr/>
        </p:nvSpPr>
        <p:spPr bwMode="auto">
          <a:xfrm>
            <a:off x="457200" y="1600200"/>
            <a:ext cx="8305800" cy="4297363"/>
          </a:xfrm>
          <a:prstGeom prst="rect">
            <a:avLst/>
          </a:prstGeom>
          <a:noFill/>
          <a:ln w="9525">
            <a:noFill/>
            <a:miter lim="800000"/>
            <a:headEnd/>
            <a:tailEnd/>
          </a:ln>
        </p:spPr>
        <p:txBody>
          <a:bodyPr/>
          <a:lstStyle/>
          <a:p>
            <a:pPr marL="342900" indent="-342900">
              <a:spcBef>
                <a:spcPct val="20000"/>
              </a:spcBef>
              <a:buFont typeface="Arial" charset="0"/>
              <a:buChar char="•"/>
            </a:pPr>
            <a:r>
              <a:rPr lang="en-US" sz="3200" b="1">
                <a:latin typeface="Calibri" pitchFamily="34" charset="0"/>
              </a:rPr>
              <a:t>LoBW-IS vs. LoBW</a:t>
            </a:r>
            <a:r>
              <a:rPr lang="en-US" sz="3200">
                <a:latin typeface="Calibri" pitchFamily="34" charset="0"/>
              </a:rPr>
              <a:t>: 12 trials</a:t>
            </a:r>
          </a:p>
          <a:p>
            <a:pPr marL="342900" indent="-342900">
              <a:spcBef>
                <a:spcPct val="20000"/>
              </a:spcBef>
              <a:buFont typeface="Arial" charset="0"/>
              <a:buChar char="•"/>
            </a:pPr>
            <a:r>
              <a:rPr lang="en-US" sz="3200" b="1">
                <a:latin typeface="Calibri" pitchFamily="34" charset="0"/>
              </a:rPr>
              <a:t>LoBW-IS vs. HiBW</a:t>
            </a:r>
            <a:r>
              <a:rPr lang="en-US" sz="3200">
                <a:latin typeface="Calibri" pitchFamily="34" charset="0"/>
              </a:rPr>
              <a:t>: 32 trials</a:t>
            </a:r>
          </a:p>
          <a:p>
            <a:pPr marL="342900" indent="-342900">
              <a:spcBef>
                <a:spcPct val="20000"/>
              </a:spcBef>
              <a:buFont typeface="Arial" charset="0"/>
              <a:buChar char="•"/>
            </a:pPr>
            <a:r>
              <a:rPr lang="en-US" sz="3200">
                <a:latin typeface="Calibri" pitchFamily="34" charset="0"/>
              </a:rPr>
              <a:t>88 total participants</a:t>
            </a:r>
          </a:p>
          <a:p>
            <a:pPr marL="742950" lvl="1" indent="-285750">
              <a:spcBef>
                <a:spcPct val="20000"/>
              </a:spcBef>
              <a:buFont typeface="Arial" charset="0"/>
              <a:buChar char="–"/>
            </a:pPr>
            <a:endParaRPr lang="en-US" sz="2400">
              <a:latin typeface="Calibri" pitchFamily="34" charset="0"/>
            </a:endParaRPr>
          </a:p>
          <a:p>
            <a:pPr marL="742950" lvl="1" indent="-285750">
              <a:spcBef>
                <a:spcPct val="20000"/>
              </a:spcBef>
              <a:buFont typeface="Arial" charset="0"/>
              <a:buChar char="–"/>
            </a:pPr>
            <a:endParaRPr lang="en-US" sz="2400">
              <a:latin typeface="Calibri" pitchFamily="34" charset="0"/>
            </a:endParaRPr>
          </a:p>
          <a:p>
            <a:pPr marL="742950" lvl="1" indent="-285750">
              <a:spcBef>
                <a:spcPct val="20000"/>
              </a:spcBef>
              <a:buFont typeface="Arial" charset="0"/>
              <a:buChar char="–"/>
            </a:pPr>
            <a:endParaRPr lang="en-US" sz="2400">
              <a:latin typeface="Calibri" pitchFamily="34" charset="0"/>
            </a:endParaRPr>
          </a:p>
          <a:p>
            <a:pPr marL="742950" lvl="1" indent="-285750">
              <a:spcBef>
                <a:spcPct val="20000"/>
              </a:spcBef>
              <a:buFont typeface="Arial" charset="0"/>
              <a:buChar char="–"/>
            </a:pPr>
            <a:endParaRPr lang="en-US" sz="2400">
              <a:latin typeface="Calibri" pitchFamily="34" charset="0"/>
            </a:endParaRPr>
          </a:p>
          <a:p>
            <a:pPr marL="342900" indent="-342900">
              <a:spcBef>
                <a:spcPct val="20000"/>
              </a:spcBef>
            </a:pPr>
            <a:endParaRPr lang="en-US" sz="2800">
              <a:latin typeface="Calibri" pitchFamily="34" charset="0"/>
            </a:endParaRPr>
          </a:p>
        </p:txBody>
      </p:sp>
      <p:sp>
        <p:nvSpPr>
          <p:cNvPr id="94211" name="Freeform 10"/>
          <p:cNvSpPr>
            <a:spLocks/>
          </p:cNvSpPr>
          <p:nvPr/>
        </p:nvSpPr>
        <p:spPr bwMode="auto">
          <a:xfrm>
            <a:off x="5410200" y="3810000"/>
            <a:ext cx="1606550" cy="1874838"/>
          </a:xfrm>
          <a:custGeom>
            <a:avLst/>
            <a:gdLst>
              <a:gd name="T0" fmla="*/ 1606550 w 202"/>
              <a:gd name="T1" fmla="*/ 270104 h 236"/>
              <a:gd name="T2" fmla="*/ 946433 w 202"/>
              <a:gd name="T3" fmla="*/ 0 h 236"/>
              <a:gd name="T4" fmla="*/ 7953 w 202"/>
              <a:gd name="T5" fmla="*/ 937419 h 236"/>
              <a:gd name="T6" fmla="*/ 938480 w 202"/>
              <a:gd name="T7" fmla="*/ 1874838 h 236"/>
              <a:gd name="T8" fmla="*/ 946433 w 202"/>
              <a:gd name="T9" fmla="*/ 937419 h 236"/>
              <a:gd name="T10" fmla="*/ 1606550 w 202"/>
              <a:gd name="T11" fmla="*/ 270104 h 236"/>
              <a:gd name="T12" fmla="*/ 0 60000 65536"/>
              <a:gd name="T13" fmla="*/ 0 60000 65536"/>
              <a:gd name="T14" fmla="*/ 0 60000 65536"/>
              <a:gd name="T15" fmla="*/ 0 60000 65536"/>
              <a:gd name="T16" fmla="*/ 0 60000 65536"/>
              <a:gd name="T17" fmla="*/ 0 60000 65536"/>
              <a:gd name="T18" fmla="*/ 0 w 202"/>
              <a:gd name="T19" fmla="*/ 0 h 236"/>
              <a:gd name="T20" fmla="*/ 202 w 202"/>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202" h="236">
                <a:moveTo>
                  <a:pt x="202" y="34"/>
                </a:moveTo>
                <a:cubicBezTo>
                  <a:pt x="180" y="12"/>
                  <a:pt x="150" y="0"/>
                  <a:pt x="119" y="0"/>
                </a:cubicBezTo>
                <a:cubicBezTo>
                  <a:pt x="54" y="0"/>
                  <a:pt x="1" y="53"/>
                  <a:pt x="1" y="118"/>
                </a:cubicBezTo>
                <a:cubicBezTo>
                  <a:pt x="0" y="183"/>
                  <a:pt x="53" y="236"/>
                  <a:pt x="118" y="236"/>
                </a:cubicBezTo>
                <a:lnTo>
                  <a:pt x="119" y="118"/>
                </a:lnTo>
                <a:lnTo>
                  <a:pt x="202" y="34"/>
                </a:lnTo>
                <a:close/>
              </a:path>
            </a:pathLst>
          </a:custGeom>
          <a:solidFill>
            <a:srgbClr val="808080"/>
          </a:solidFill>
          <a:ln w="6350">
            <a:solidFill>
              <a:srgbClr val="000000"/>
            </a:solidFill>
            <a:round/>
            <a:headEnd/>
            <a:tailEnd/>
          </a:ln>
        </p:spPr>
        <p:txBody>
          <a:bodyPr/>
          <a:lstStyle/>
          <a:p>
            <a:endParaRPr lang="en-US">
              <a:latin typeface="Calibri" pitchFamily="34" charset="0"/>
            </a:endParaRPr>
          </a:p>
        </p:txBody>
      </p:sp>
      <p:sp>
        <p:nvSpPr>
          <p:cNvPr id="94212" name="Freeform 11"/>
          <p:cNvSpPr>
            <a:spLocks/>
          </p:cNvSpPr>
          <p:nvPr/>
        </p:nvSpPr>
        <p:spPr bwMode="auto">
          <a:xfrm>
            <a:off x="6356350" y="4079875"/>
            <a:ext cx="946150" cy="1333500"/>
          </a:xfrm>
          <a:custGeom>
            <a:avLst/>
            <a:gdLst>
              <a:gd name="T0" fmla="*/ 667871 w 119"/>
              <a:gd name="T1" fmla="*/ 1333500 h 168"/>
              <a:gd name="T2" fmla="*/ 946150 w 119"/>
              <a:gd name="T3" fmla="*/ 666750 h 168"/>
              <a:gd name="T4" fmla="*/ 659920 w 119"/>
              <a:gd name="T5" fmla="*/ 0 h 168"/>
              <a:gd name="T6" fmla="*/ 0 w 119"/>
              <a:gd name="T7" fmla="*/ 666750 h 168"/>
              <a:gd name="T8" fmla="*/ 667871 w 119"/>
              <a:gd name="T9" fmla="*/ 1333500 h 168"/>
              <a:gd name="T10" fmla="*/ 0 60000 65536"/>
              <a:gd name="T11" fmla="*/ 0 60000 65536"/>
              <a:gd name="T12" fmla="*/ 0 60000 65536"/>
              <a:gd name="T13" fmla="*/ 0 60000 65536"/>
              <a:gd name="T14" fmla="*/ 0 60000 65536"/>
              <a:gd name="T15" fmla="*/ 0 w 119"/>
              <a:gd name="T16" fmla="*/ 0 h 168"/>
              <a:gd name="T17" fmla="*/ 119 w 119"/>
              <a:gd name="T18" fmla="*/ 168 h 168"/>
            </a:gdLst>
            <a:ahLst/>
            <a:cxnLst>
              <a:cxn ang="T10">
                <a:pos x="T0" y="T1"/>
              </a:cxn>
              <a:cxn ang="T11">
                <a:pos x="T2" y="T3"/>
              </a:cxn>
              <a:cxn ang="T12">
                <a:pos x="T4" y="T5"/>
              </a:cxn>
              <a:cxn ang="T13">
                <a:pos x="T6" y="T7"/>
              </a:cxn>
              <a:cxn ang="T14">
                <a:pos x="T8" y="T9"/>
              </a:cxn>
            </a:cxnLst>
            <a:rect l="T15" t="T16" r="T17" b="T18"/>
            <a:pathLst>
              <a:path w="119" h="168">
                <a:moveTo>
                  <a:pt x="84" y="168"/>
                </a:moveTo>
                <a:cubicBezTo>
                  <a:pt x="106" y="146"/>
                  <a:pt x="119" y="115"/>
                  <a:pt x="119" y="84"/>
                </a:cubicBezTo>
                <a:cubicBezTo>
                  <a:pt x="119" y="52"/>
                  <a:pt x="106" y="22"/>
                  <a:pt x="83" y="0"/>
                </a:cubicBezTo>
                <a:lnTo>
                  <a:pt x="0" y="84"/>
                </a:lnTo>
                <a:lnTo>
                  <a:pt x="84" y="168"/>
                </a:lnTo>
                <a:close/>
              </a:path>
            </a:pathLst>
          </a:custGeom>
          <a:solidFill>
            <a:srgbClr val="C0C0C0"/>
          </a:solidFill>
          <a:ln w="6350">
            <a:solidFill>
              <a:srgbClr val="000000"/>
            </a:solidFill>
            <a:round/>
            <a:headEnd/>
            <a:tailEnd/>
          </a:ln>
        </p:spPr>
        <p:txBody>
          <a:bodyPr/>
          <a:lstStyle/>
          <a:p>
            <a:endParaRPr lang="en-US">
              <a:latin typeface="Calibri" pitchFamily="34" charset="0"/>
            </a:endParaRPr>
          </a:p>
        </p:txBody>
      </p:sp>
      <p:sp>
        <p:nvSpPr>
          <p:cNvPr id="94213" name="Freeform 12"/>
          <p:cNvSpPr>
            <a:spLocks/>
          </p:cNvSpPr>
          <p:nvPr/>
        </p:nvSpPr>
        <p:spPr bwMode="auto">
          <a:xfrm>
            <a:off x="6348413" y="4748213"/>
            <a:ext cx="676275" cy="936625"/>
          </a:xfrm>
          <a:custGeom>
            <a:avLst/>
            <a:gdLst>
              <a:gd name="T0" fmla="*/ 0 w 85"/>
              <a:gd name="T1" fmla="*/ 936625 h 118"/>
              <a:gd name="T2" fmla="*/ 7956 w 85"/>
              <a:gd name="T3" fmla="*/ 936625 h 118"/>
              <a:gd name="T4" fmla="*/ 676275 w 85"/>
              <a:gd name="T5" fmla="*/ 666750 h 118"/>
              <a:gd name="T6" fmla="*/ 7956 w 85"/>
              <a:gd name="T7" fmla="*/ 0 h 118"/>
              <a:gd name="T8" fmla="*/ 0 w 85"/>
              <a:gd name="T9" fmla="*/ 936625 h 118"/>
              <a:gd name="T10" fmla="*/ 0 60000 65536"/>
              <a:gd name="T11" fmla="*/ 0 60000 65536"/>
              <a:gd name="T12" fmla="*/ 0 60000 65536"/>
              <a:gd name="T13" fmla="*/ 0 60000 65536"/>
              <a:gd name="T14" fmla="*/ 0 60000 65536"/>
              <a:gd name="T15" fmla="*/ 0 w 85"/>
              <a:gd name="T16" fmla="*/ 0 h 118"/>
              <a:gd name="T17" fmla="*/ 85 w 85"/>
              <a:gd name="T18" fmla="*/ 118 h 118"/>
            </a:gdLst>
            <a:ahLst/>
            <a:cxnLst>
              <a:cxn ang="T10">
                <a:pos x="T0" y="T1"/>
              </a:cxn>
              <a:cxn ang="T11">
                <a:pos x="T2" y="T3"/>
              </a:cxn>
              <a:cxn ang="T12">
                <a:pos x="T4" y="T5"/>
              </a:cxn>
              <a:cxn ang="T13">
                <a:pos x="T6" y="T7"/>
              </a:cxn>
              <a:cxn ang="T14">
                <a:pos x="T8" y="T9"/>
              </a:cxn>
            </a:cxnLst>
            <a:rect l="T15" t="T16" r="T17" b="T18"/>
            <a:pathLst>
              <a:path w="85" h="118">
                <a:moveTo>
                  <a:pt x="0" y="118"/>
                </a:moveTo>
                <a:cubicBezTo>
                  <a:pt x="1" y="118"/>
                  <a:pt x="1" y="118"/>
                  <a:pt x="1" y="118"/>
                </a:cubicBezTo>
                <a:cubicBezTo>
                  <a:pt x="32" y="118"/>
                  <a:pt x="63" y="106"/>
                  <a:pt x="85" y="84"/>
                </a:cubicBezTo>
                <a:lnTo>
                  <a:pt x="1" y="0"/>
                </a:lnTo>
                <a:lnTo>
                  <a:pt x="0" y="118"/>
                </a:lnTo>
                <a:close/>
              </a:path>
            </a:pathLst>
          </a:custGeom>
          <a:solidFill>
            <a:srgbClr val="FFFFFF"/>
          </a:solidFill>
          <a:ln w="6350">
            <a:solidFill>
              <a:srgbClr val="000000"/>
            </a:solidFill>
            <a:round/>
            <a:headEnd/>
            <a:tailEnd/>
          </a:ln>
        </p:spPr>
        <p:txBody>
          <a:bodyPr/>
          <a:lstStyle/>
          <a:p>
            <a:endParaRPr lang="en-US">
              <a:latin typeface="Calibri" pitchFamily="34" charset="0"/>
            </a:endParaRPr>
          </a:p>
        </p:txBody>
      </p:sp>
      <p:sp>
        <p:nvSpPr>
          <p:cNvPr id="94214" name="Rectangle 13"/>
          <p:cNvSpPr>
            <a:spLocks noChangeArrowheads="1"/>
          </p:cNvSpPr>
          <p:nvPr/>
        </p:nvSpPr>
        <p:spPr bwMode="auto">
          <a:xfrm>
            <a:off x="4876800" y="3048000"/>
            <a:ext cx="3016250" cy="369888"/>
          </a:xfrm>
          <a:prstGeom prst="rect">
            <a:avLst/>
          </a:prstGeom>
          <a:noFill/>
          <a:ln w="9525">
            <a:noFill/>
            <a:miter lim="800000"/>
            <a:headEnd/>
            <a:tailEnd/>
          </a:ln>
        </p:spPr>
        <p:txBody>
          <a:bodyPr wrap="none" lIns="0" tIns="0" rIns="0" bIns="0">
            <a:spAutoFit/>
          </a:bodyPr>
          <a:lstStyle/>
          <a:p>
            <a:r>
              <a:rPr lang="en-US" sz="2400" b="1">
                <a:solidFill>
                  <a:srgbClr val="808080"/>
                </a:solidFill>
                <a:latin typeface="Calibri" pitchFamily="34" charset="0"/>
              </a:rPr>
              <a:t>How often did you play </a:t>
            </a:r>
            <a:endParaRPr lang="en-US" sz="4000" b="1">
              <a:latin typeface="Calibri" pitchFamily="34" charset="0"/>
            </a:endParaRPr>
          </a:p>
        </p:txBody>
      </p:sp>
      <p:sp>
        <p:nvSpPr>
          <p:cNvPr id="94215" name="Rectangle 14"/>
          <p:cNvSpPr>
            <a:spLocks noChangeArrowheads="1"/>
          </p:cNvSpPr>
          <p:nvPr/>
        </p:nvSpPr>
        <p:spPr bwMode="auto">
          <a:xfrm>
            <a:off x="4879975" y="3381375"/>
            <a:ext cx="2916238" cy="369888"/>
          </a:xfrm>
          <a:prstGeom prst="rect">
            <a:avLst/>
          </a:prstGeom>
          <a:noFill/>
          <a:ln w="9525">
            <a:noFill/>
            <a:miter lim="800000"/>
            <a:headEnd/>
            <a:tailEnd/>
          </a:ln>
        </p:spPr>
        <p:txBody>
          <a:bodyPr wrap="none" lIns="0" tIns="0" rIns="0" bIns="0">
            <a:spAutoFit/>
          </a:bodyPr>
          <a:lstStyle/>
          <a:p>
            <a:r>
              <a:rPr lang="en-US" sz="2400" b="1">
                <a:solidFill>
                  <a:srgbClr val="808080"/>
                </a:solidFill>
                <a:latin typeface="Calibri" pitchFamily="34" charset="0"/>
              </a:rPr>
              <a:t>FPS games in the past?</a:t>
            </a:r>
            <a:endParaRPr lang="en-US" sz="4000" b="1">
              <a:latin typeface="Calibri" pitchFamily="34" charset="0"/>
            </a:endParaRPr>
          </a:p>
        </p:txBody>
      </p:sp>
      <p:sp>
        <p:nvSpPr>
          <p:cNvPr id="94216" name="Rectangle 15"/>
          <p:cNvSpPr>
            <a:spLocks noChangeArrowheads="1"/>
          </p:cNvSpPr>
          <p:nvPr/>
        </p:nvSpPr>
        <p:spPr bwMode="auto">
          <a:xfrm>
            <a:off x="7378700" y="4592638"/>
            <a:ext cx="993775" cy="246062"/>
          </a:xfrm>
          <a:prstGeom prst="rect">
            <a:avLst/>
          </a:prstGeom>
          <a:noFill/>
          <a:ln w="9525">
            <a:noFill/>
            <a:miter lim="800000"/>
            <a:headEnd/>
            <a:tailEnd/>
          </a:ln>
        </p:spPr>
        <p:txBody>
          <a:bodyPr wrap="none" lIns="0" tIns="0" rIns="0" bIns="0">
            <a:spAutoFit/>
          </a:bodyPr>
          <a:lstStyle/>
          <a:p>
            <a:r>
              <a:rPr lang="en-US" sz="1600" b="1">
                <a:latin typeface="Calibri" pitchFamily="34" charset="0"/>
              </a:rPr>
              <a:t>Every Week</a:t>
            </a:r>
            <a:endParaRPr lang="en-US" sz="2800" b="1">
              <a:latin typeface="Calibri" pitchFamily="34" charset="0"/>
            </a:endParaRPr>
          </a:p>
        </p:txBody>
      </p:sp>
      <p:sp>
        <p:nvSpPr>
          <p:cNvPr id="94217" name="Rectangle 16"/>
          <p:cNvSpPr>
            <a:spLocks noChangeArrowheads="1"/>
          </p:cNvSpPr>
          <p:nvPr/>
        </p:nvSpPr>
        <p:spPr bwMode="auto">
          <a:xfrm>
            <a:off x="7705725" y="4840288"/>
            <a:ext cx="357188" cy="246062"/>
          </a:xfrm>
          <a:prstGeom prst="rect">
            <a:avLst/>
          </a:prstGeom>
          <a:noFill/>
          <a:ln w="9525">
            <a:noFill/>
            <a:miter lim="800000"/>
            <a:headEnd/>
            <a:tailEnd/>
          </a:ln>
        </p:spPr>
        <p:txBody>
          <a:bodyPr wrap="none" lIns="0" tIns="0" rIns="0" bIns="0">
            <a:spAutoFit/>
          </a:bodyPr>
          <a:lstStyle/>
          <a:p>
            <a:r>
              <a:rPr lang="en-US" sz="1600" b="1">
                <a:latin typeface="Calibri" pitchFamily="34" charset="0"/>
              </a:rPr>
              <a:t>25%</a:t>
            </a:r>
            <a:endParaRPr lang="en-US" sz="2800" b="1">
              <a:latin typeface="Calibri" pitchFamily="34" charset="0"/>
            </a:endParaRPr>
          </a:p>
        </p:txBody>
      </p:sp>
      <p:sp>
        <p:nvSpPr>
          <p:cNvPr id="94218" name="Rectangle 18"/>
          <p:cNvSpPr>
            <a:spLocks noChangeArrowheads="1"/>
          </p:cNvSpPr>
          <p:nvPr/>
        </p:nvSpPr>
        <p:spPr bwMode="auto">
          <a:xfrm>
            <a:off x="5795963" y="4645025"/>
            <a:ext cx="357187" cy="246063"/>
          </a:xfrm>
          <a:prstGeom prst="rect">
            <a:avLst/>
          </a:prstGeom>
          <a:noFill/>
          <a:ln w="9525">
            <a:noFill/>
            <a:miter lim="800000"/>
            <a:headEnd/>
            <a:tailEnd/>
          </a:ln>
        </p:spPr>
        <p:txBody>
          <a:bodyPr wrap="none" lIns="0" tIns="0" rIns="0" bIns="0">
            <a:spAutoFit/>
          </a:bodyPr>
          <a:lstStyle/>
          <a:p>
            <a:r>
              <a:rPr lang="en-US" sz="1600" b="1">
                <a:latin typeface="Calibri" pitchFamily="34" charset="0"/>
              </a:rPr>
              <a:t>62%</a:t>
            </a:r>
            <a:endParaRPr lang="en-US" sz="2800" b="1">
              <a:latin typeface="Calibri" pitchFamily="34" charset="0"/>
            </a:endParaRPr>
          </a:p>
        </p:txBody>
      </p:sp>
      <p:sp>
        <p:nvSpPr>
          <p:cNvPr id="94219" name="Rectangle 19"/>
          <p:cNvSpPr>
            <a:spLocks noChangeArrowheads="1"/>
          </p:cNvSpPr>
          <p:nvPr/>
        </p:nvSpPr>
        <p:spPr bwMode="auto">
          <a:xfrm>
            <a:off x="6681788" y="5673725"/>
            <a:ext cx="885825" cy="246063"/>
          </a:xfrm>
          <a:prstGeom prst="rect">
            <a:avLst/>
          </a:prstGeom>
          <a:noFill/>
          <a:ln w="9525">
            <a:noFill/>
            <a:miter lim="800000"/>
            <a:headEnd/>
            <a:tailEnd/>
          </a:ln>
        </p:spPr>
        <p:txBody>
          <a:bodyPr wrap="none" lIns="0" tIns="0" rIns="0" bIns="0">
            <a:spAutoFit/>
          </a:bodyPr>
          <a:lstStyle/>
          <a:p>
            <a:r>
              <a:rPr lang="en-US" sz="1600" b="1">
                <a:latin typeface="Calibri" pitchFamily="34" charset="0"/>
              </a:rPr>
              <a:t>Less Often</a:t>
            </a:r>
          </a:p>
        </p:txBody>
      </p:sp>
      <p:sp>
        <p:nvSpPr>
          <p:cNvPr id="94220" name="Rectangle 20"/>
          <p:cNvSpPr>
            <a:spLocks noChangeArrowheads="1"/>
          </p:cNvSpPr>
          <p:nvPr/>
        </p:nvSpPr>
        <p:spPr bwMode="auto">
          <a:xfrm>
            <a:off x="6986588" y="5927725"/>
            <a:ext cx="357187" cy="246063"/>
          </a:xfrm>
          <a:prstGeom prst="rect">
            <a:avLst/>
          </a:prstGeom>
          <a:noFill/>
          <a:ln w="9525">
            <a:noFill/>
            <a:miter lim="800000"/>
            <a:headEnd/>
            <a:tailEnd/>
          </a:ln>
        </p:spPr>
        <p:txBody>
          <a:bodyPr wrap="none" lIns="0" tIns="0" rIns="0" bIns="0">
            <a:spAutoFit/>
          </a:bodyPr>
          <a:lstStyle/>
          <a:p>
            <a:r>
              <a:rPr lang="en-US" sz="1600" b="1">
                <a:latin typeface="Calibri" pitchFamily="34" charset="0"/>
              </a:rPr>
              <a:t>13%</a:t>
            </a:r>
          </a:p>
        </p:txBody>
      </p:sp>
      <p:sp>
        <p:nvSpPr>
          <p:cNvPr id="94221" name="Rectangle 17"/>
          <p:cNvSpPr>
            <a:spLocks noChangeArrowheads="1"/>
          </p:cNvSpPr>
          <p:nvPr/>
        </p:nvSpPr>
        <p:spPr bwMode="auto">
          <a:xfrm>
            <a:off x="5516563" y="4387850"/>
            <a:ext cx="836612" cy="246063"/>
          </a:xfrm>
          <a:prstGeom prst="rect">
            <a:avLst/>
          </a:prstGeom>
          <a:noFill/>
          <a:ln w="9525">
            <a:noFill/>
            <a:miter lim="800000"/>
            <a:headEnd/>
            <a:tailEnd/>
          </a:ln>
        </p:spPr>
        <p:txBody>
          <a:bodyPr wrap="none" lIns="0" tIns="0" rIns="0" bIns="0">
            <a:spAutoFit/>
          </a:bodyPr>
          <a:lstStyle/>
          <a:p>
            <a:r>
              <a:rPr lang="en-US" sz="1600" b="1">
                <a:latin typeface="Calibri" pitchFamily="34" charset="0"/>
              </a:rPr>
              <a:t>Every Day</a:t>
            </a:r>
            <a:endParaRPr lang="en-US" sz="2800" b="1">
              <a:latin typeface="Calibri" pitchFamily="34" charset="0"/>
            </a:endParaRPr>
          </a:p>
        </p:txBody>
      </p:sp>
      <p:sp>
        <p:nvSpPr>
          <p:cNvPr id="22" name="Footer Placeholder 21"/>
          <p:cNvSpPr>
            <a:spLocks noGrp="1"/>
          </p:cNvSpPr>
          <p:nvPr>
            <p:ph type="ftr" sz="quarter" idx="10"/>
          </p:nvPr>
        </p:nvSpPr>
        <p:spPr/>
        <p:txBody>
          <a:bodyPr/>
          <a:lstStyle/>
          <a:p>
            <a:pPr>
              <a:defRPr/>
            </a:pPr>
            <a:r>
              <a:rPr lang="en-US"/>
              <a:t>Donnybrook | Jeffrey Pang (CMU) | SIGCOMM 2008</a:t>
            </a:r>
            <a:endParaRPr lang="en-US" dirty="0"/>
          </a:p>
        </p:txBody>
      </p:sp>
      <p:sp>
        <p:nvSpPr>
          <p:cNvPr id="20" name="Slide Number Placeholder 19"/>
          <p:cNvSpPr>
            <a:spLocks noGrp="1"/>
          </p:cNvSpPr>
          <p:nvPr>
            <p:ph type="sldNum" sz="quarter" idx="11"/>
          </p:nvPr>
        </p:nvSpPr>
        <p:spPr/>
        <p:txBody>
          <a:bodyPr/>
          <a:lstStyle/>
          <a:p>
            <a:pPr>
              <a:defRPr/>
            </a:pPr>
            <a:fld id="{10E02E7B-FB4B-4C61-984B-150320402681}" type="slidenum">
              <a:rPr lang="en-US"/>
              <a:pPr>
                <a:defRPr/>
              </a:pPr>
              <a:t>42</a:t>
            </a:fld>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mtClean="0"/>
              <a:t>User Study: Total Stay Time</a:t>
            </a:r>
          </a:p>
        </p:txBody>
      </p:sp>
      <p:graphicFrame>
        <p:nvGraphicFramePr>
          <p:cNvPr id="4098" name="Object 2"/>
          <p:cNvGraphicFramePr>
            <a:graphicFrameLocks noChangeAspect="1"/>
          </p:cNvGraphicFramePr>
          <p:nvPr/>
        </p:nvGraphicFramePr>
        <p:xfrm>
          <a:off x="152400" y="1295400"/>
          <a:ext cx="8610600" cy="4151313"/>
        </p:xfrm>
        <a:graphic>
          <a:graphicData uri="http://schemas.openxmlformats.org/presentationml/2006/ole">
            <p:oleObj spid="_x0000_s4098" name="Chart" r:id="rId4" imgW="6029254" imgH="3085886" progId="Excel.Sheet.8">
              <p:embed/>
            </p:oleObj>
          </a:graphicData>
        </a:graphic>
      </p:graphicFrame>
      <p:sp>
        <p:nvSpPr>
          <p:cNvPr id="4100" name="Text Box 17"/>
          <p:cNvSpPr txBox="1">
            <a:spLocks noChangeArrowheads="1"/>
          </p:cNvSpPr>
          <p:nvPr/>
        </p:nvSpPr>
        <p:spPr bwMode="auto">
          <a:xfrm>
            <a:off x="1447800" y="1600200"/>
            <a:ext cx="3386138" cy="457200"/>
          </a:xfrm>
          <a:prstGeom prst="rect">
            <a:avLst/>
          </a:prstGeom>
          <a:noFill/>
          <a:ln w="9525">
            <a:noFill/>
            <a:miter lim="800000"/>
            <a:headEnd/>
            <a:tailEnd/>
          </a:ln>
        </p:spPr>
        <p:txBody>
          <a:bodyPr wrap="none">
            <a:spAutoFit/>
          </a:bodyPr>
          <a:lstStyle/>
          <a:p>
            <a:pPr defTabSz="954088"/>
            <a:r>
              <a:rPr lang="en-US" sz="2400">
                <a:solidFill>
                  <a:schemeClr val="accent2"/>
                </a:solidFill>
                <a:latin typeface="Calibri" pitchFamily="34" charset="0"/>
              </a:rPr>
              <a:t>LoBW vs. LoBW-Donny</a:t>
            </a:r>
          </a:p>
        </p:txBody>
      </p:sp>
      <p:sp>
        <p:nvSpPr>
          <p:cNvPr id="4101" name="Rectangle 18"/>
          <p:cNvSpPr>
            <a:spLocks noChangeArrowheads="1"/>
          </p:cNvSpPr>
          <p:nvPr/>
        </p:nvSpPr>
        <p:spPr bwMode="auto">
          <a:xfrm>
            <a:off x="5334000" y="1600200"/>
            <a:ext cx="3335338" cy="457200"/>
          </a:xfrm>
          <a:prstGeom prst="rect">
            <a:avLst/>
          </a:prstGeom>
          <a:noFill/>
          <a:ln w="9525">
            <a:noFill/>
            <a:miter lim="800000"/>
            <a:headEnd/>
            <a:tailEnd/>
          </a:ln>
        </p:spPr>
        <p:txBody>
          <a:bodyPr wrap="none">
            <a:spAutoFit/>
          </a:bodyPr>
          <a:lstStyle/>
          <a:p>
            <a:pPr defTabSz="954088"/>
            <a:r>
              <a:rPr lang="en-US" sz="2400">
                <a:solidFill>
                  <a:schemeClr val="accent2"/>
                </a:solidFill>
                <a:latin typeface="Calibri" pitchFamily="34" charset="0"/>
              </a:rPr>
              <a:t>LoBW-Donny vs. HiBW</a:t>
            </a:r>
          </a:p>
        </p:txBody>
      </p:sp>
      <p:sp>
        <p:nvSpPr>
          <p:cNvPr id="7187" name="Rectangle 19"/>
          <p:cNvSpPr>
            <a:spLocks noChangeArrowheads="1"/>
          </p:cNvSpPr>
          <p:nvPr/>
        </p:nvSpPr>
        <p:spPr bwMode="auto">
          <a:xfrm>
            <a:off x="990600" y="5562600"/>
            <a:ext cx="7315200" cy="6096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800">
                <a:latin typeface="+mn-lt"/>
              </a:rPr>
              <a:t>How long does a pair play on each version? </a:t>
            </a:r>
          </a:p>
        </p:txBody>
      </p:sp>
      <p:sp>
        <p:nvSpPr>
          <p:cNvPr id="11" name="Footer Placeholder 10"/>
          <p:cNvSpPr>
            <a:spLocks noGrp="1"/>
          </p:cNvSpPr>
          <p:nvPr>
            <p:ph type="ftr" sz="quarter" idx="10"/>
          </p:nvPr>
        </p:nvSpPr>
        <p:spPr/>
        <p:txBody>
          <a:bodyPr/>
          <a:lstStyle/>
          <a:p>
            <a:pPr>
              <a:defRPr/>
            </a:pPr>
            <a:r>
              <a:rPr lang="en-US"/>
              <a:t>Donnybrook | Jeffrey Pang (CMU) | SIGCOMM 2008</a:t>
            </a:r>
            <a:endParaRPr lang="en-US" dirty="0"/>
          </a:p>
        </p:txBody>
      </p:sp>
      <p:sp>
        <p:nvSpPr>
          <p:cNvPr id="10" name="Slide Number Placeholder 9"/>
          <p:cNvSpPr>
            <a:spLocks noGrp="1"/>
          </p:cNvSpPr>
          <p:nvPr>
            <p:ph type="sldNum" sz="quarter" idx="11"/>
          </p:nvPr>
        </p:nvSpPr>
        <p:spPr/>
        <p:txBody>
          <a:bodyPr/>
          <a:lstStyle/>
          <a:p>
            <a:pPr>
              <a:defRPr/>
            </a:pPr>
            <a:fld id="{335753B4-D89F-443F-AB48-A402861F555C}" type="slidenum">
              <a:rPr lang="en-US"/>
              <a:pPr>
                <a:defRPr/>
              </a:pPr>
              <a:t>43</a:t>
            </a:fld>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User Study: Departure Time</a:t>
            </a:r>
          </a:p>
        </p:txBody>
      </p:sp>
      <p:graphicFrame>
        <p:nvGraphicFramePr>
          <p:cNvPr id="1026" name="Object 2"/>
          <p:cNvGraphicFramePr>
            <a:graphicFrameLocks noChangeAspect="1"/>
          </p:cNvGraphicFramePr>
          <p:nvPr/>
        </p:nvGraphicFramePr>
        <p:xfrm>
          <a:off x="227013" y="1295400"/>
          <a:ext cx="7866062" cy="4308475"/>
        </p:xfrm>
        <a:graphic>
          <a:graphicData uri="http://schemas.openxmlformats.org/presentationml/2006/ole">
            <p:oleObj spid="_x0000_s1026" name="Chart" r:id="rId4" imgW="5629204" imgH="3085886" progId="Excel.Sheet.8">
              <p:embed/>
            </p:oleObj>
          </a:graphicData>
        </a:graphic>
      </p:graphicFrame>
      <p:sp>
        <p:nvSpPr>
          <p:cNvPr id="1028" name="Text Box 4"/>
          <p:cNvSpPr txBox="1">
            <a:spLocks noChangeArrowheads="1"/>
          </p:cNvSpPr>
          <p:nvPr/>
        </p:nvSpPr>
        <p:spPr bwMode="auto">
          <a:xfrm>
            <a:off x="1568450" y="1643063"/>
            <a:ext cx="2741613" cy="457200"/>
          </a:xfrm>
          <a:prstGeom prst="rect">
            <a:avLst/>
          </a:prstGeom>
          <a:noFill/>
          <a:ln w="9525">
            <a:noFill/>
            <a:miter lim="800000"/>
            <a:headEnd/>
            <a:tailEnd/>
          </a:ln>
        </p:spPr>
        <p:txBody>
          <a:bodyPr wrap="none">
            <a:spAutoFit/>
          </a:bodyPr>
          <a:lstStyle/>
          <a:p>
            <a:pPr defTabSz="954088"/>
            <a:r>
              <a:rPr lang="en-US" sz="2400" i="1">
                <a:solidFill>
                  <a:schemeClr val="accent2"/>
                </a:solidFill>
                <a:latin typeface="Calibri" pitchFamily="34" charset="0"/>
              </a:rPr>
              <a:t>Time until first vote</a:t>
            </a:r>
          </a:p>
        </p:txBody>
      </p:sp>
      <p:sp>
        <p:nvSpPr>
          <p:cNvPr id="1029" name="Rectangle 5"/>
          <p:cNvSpPr>
            <a:spLocks noChangeArrowheads="1"/>
          </p:cNvSpPr>
          <p:nvPr/>
        </p:nvSpPr>
        <p:spPr bwMode="auto">
          <a:xfrm>
            <a:off x="5332413" y="1643063"/>
            <a:ext cx="3235325" cy="457200"/>
          </a:xfrm>
          <a:prstGeom prst="rect">
            <a:avLst/>
          </a:prstGeom>
          <a:noFill/>
          <a:ln w="9525">
            <a:noFill/>
            <a:miter lim="800000"/>
            <a:headEnd/>
            <a:tailEnd/>
          </a:ln>
        </p:spPr>
        <p:txBody>
          <a:bodyPr wrap="none">
            <a:spAutoFit/>
          </a:bodyPr>
          <a:lstStyle/>
          <a:p>
            <a:pPr defTabSz="954088"/>
            <a:r>
              <a:rPr lang="en-US" sz="2400" i="1">
                <a:solidFill>
                  <a:schemeClr val="accent2"/>
                </a:solidFill>
                <a:latin typeface="Calibri" pitchFamily="34" charset="0"/>
              </a:rPr>
              <a:t>Time until second vote</a:t>
            </a:r>
          </a:p>
        </p:txBody>
      </p:sp>
      <p:sp>
        <p:nvSpPr>
          <p:cNvPr id="94214" name="Rectangle 6"/>
          <p:cNvSpPr>
            <a:spLocks noChangeArrowheads="1"/>
          </p:cNvSpPr>
          <p:nvPr/>
        </p:nvSpPr>
        <p:spPr bwMode="auto">
          <a:xfrm>
            <a:off x="990600" y="5562600"/>
            <a:ext cx="7315200" cy="6096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800">
                <a:latin typeface="+mn-lt"/>
              </a:rPr>
              <a:t>How long before a player wants to switch? </a:t>
            </a:r>
          </a:p>
        </p:txBody>
      </p:sp>
      <p:sp>
        <p:nvSpPr>
          <p:cNvPr id="13" name="Footer Placeholder 12"/>
          <p:cNvSpPr>
            <a:spLocks noGrp="1"/>
          </p:cNvSpPr>
          <p:nvPr>
            <p:ph type="ftr" sz="quarter" idx="10"/>
          </p:nvPr>
        </p:nvSpPr>
        <p:spPr/>
        <p:txBody>
          <a:bodyPr/>
          <a:lstStyle/>
          <a:p>
            <a:pPr>
              <a:defRPr/>
            </a:pPr>
            <a:r>
              <a:rPr lang="en-US"/>
              <a:t>Donnybrook | Jeffrey Pang (CMU) | SIGCOMM 2008</a:t>
            </a:r>
            <a:endParaRPr lang="en-US" dirty="0"/>
          </a:p>
        </p:txBody>
      </p:sp>
      <p:sp>
        <p:nvSpPr>
          <p:cNvPr id="10" name="Slide Number Placeholder 9"/>
          <p:cNvSpPr>
            <a:spLocks noGrp="1"/>
          </p:cNvSpPr>
          <p:nvPr>
            <p:ph type="sldNum" sz="quarter" idx="11"/>
          </p:nvPr>
        </p:nvSpPr>
        <p:spPr/>
        <p:txBody>
          <a:bodyPr/>
          <a:lstStyle/>
          <a:p>
            <a:pPr>
              <a:defRPr/>
            </a:pPr>
            <a:fld id="{C4F3ED79-DE35-4D2C-A0BC-86C619194657}" type="slidenum">
              <a:rPr lang="en-US"/>
              <a:pPr>
                <a:defRPr/>
              </a:pPr>
              <a:t>44</a:t>
            </a:fld>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p:txBody>
          <a:bodyPr/>
          <a:lstStyle/>
          <a:p>
            <a:pPr eaLnBrk="1" hangingPunct="1"/>
            <a:r>
              <a:rPr lang="en-US" smtClean="0"/>
              <a:t>User Study: Preference</a:t>
            </a:r>
          </a:p>
        </p:txBody>
      </p:sp>
      <p:graphicFrame>
        <p:nvGraphicFramePr>
          <p:cNvPr id="16386" name="Object 2"/>
          <p:cNvGraphicFramePr>
            <a:graphicFrameLocks noChangeAspect="1"/>
          </p:cNvGraphicFramePr>
          <p:nvPr/>
        </p:nvGraphicFramePr>
        <p:xfrm>
          <a:off x="4495800" y="2133600"/>
          <a:ext cx="4343400" cy="2066925"/>
        </p:xfrm>
        <a:graphic>
          <a:graphicData uri="http://schemas.openxmlformats.org/presentationml/2006/ole">
            <p:oleObj spid="_x0000_s16386" name="Chart" r:id="rId4" imgW="4562570" imgH="2247781" progId="Excel.Sheet.8">
              <p:embed/>
            </p:oleObj>
          </a:graphicData>
        </a:graphic>
      </p:graphicFrame>
      <p:sp>
        <p:nvSpPr>
          <p:cNvPr id="16389" name="Text Box 12"/>
          <p:cNvSpPr txBox="1">
            <a:spLocks noChangeArrowheads="1"/>
          </p:cNvSpPr>
          <p:nvPr/>
        </p:nvSpPr>
        <p:spPr bwMode="auto">
          <a:xfrm>
            <a:off x="4949825" y="3402013"/>
            <a:ext cx="882650" cy="642937"/>
          </a:xfrm>
          <a:prstGeom prst="rect">
            <a:avLst/>
          </a:prstGeom>
          <a:noFill/>
          <a:ln w="9525">
            <a:noFill/>
            <a:miter lim="800000"/>
            <a:headEnd/>
            <a:tailEnd/>
          </a:ln>
        </p:spPr>
        <p:txBody>
          <a:bodyPr wrap="none">
            <a:spAutoFit/>
          </a:bodyPr>
          <a:lstStyle/>
          <a:p>
            <a:r>
              <a:rPr lang="en-US">
                <a:latin typeface="Calibri" pitchFamily="34" charset="0"/>
              </a:rPr>
              <a:t>LoBW-</a:t>
            </a:r>
          </a:p>
          <a:p>
            <a:r>
              <a:rPr lang="en-US">
                <a:latin typeface="Calibri" pitchFamily="34" charset="0"/>
              </a:rPr>
              <a:t>Donny</a:t>
            </a:r>
          </a:p>
        </p:txBody>
      </p:sp>
      <p:sp>
        <p:nvSpPr>
          <p:cNvPr id="16390" name="Text Box 13"/>
          <p:cNvSpPr txBox="1">
            <a:spLocks noChangeArrowheads="1"/>
          </p:cNvSpPr>
          <p:nvPr/>
        </p:nvSpPr>
        <p:spPr bwMode="auto">
          <a:xfrm>
            <a:off x="7583488" y="3116263"/>
            <a:ext cx="768350" cy="366712"/>
          </a:xfrm>
          <a:prstGeom prst="rect">
            <a:avLst/>
          </a:prstGeom>
          <a:noFill/>
          <a:ln w="9525">
            <a:noFill/>
            <a:miter lim="800000"/>
            <a:headEnd/>
            <a:tailEnd/>
          </a:ln>
        </p:spPr>
        <p:txBody>
          <a:bodyPr wrap="none">
            <a:spAutoFit/>
          </a:bodyPr>
          <a:lstStyle/>
          <a:p>
            <a:r>
              <a:rPr lang="en-US">
                <a:latin typeface="Calibri" pitchFamily="34" charset="0"/>
              </a:rPr>
              <a:t>HiBW</a:t>
            </a:r>
          </a:p>
        </p:txBody>
      </p:sp>
      <p:sp>
        <p:nvSpPr>
          <p:cNvPr id="16391" name="Text Box 14"/>
          <p:cNvSpPr txBox="1">
            <a:spLocks noChangeArrowheads="1"/>
          </p:cNvSpPr>
          <p:nvPr/>
        </p:nvSpPr>
        <p:spPr bwMode="auto">
          <a:xfrm>
            <a:off x="4949825" y="2330450"/>
            <a:ext cx="1022350" cy="368300"/>
          </a:xfrm>
          <a:prstGeom prst="rect">
            <a:avLst/>
          </a:prstGeom>
          <a:noFill/>
          <a:ln w="9525">
            <a:noFill/>
            <a:miter lim="800000"/>
            <a:headEnd/>
            <a:tailEnd/>
          </a:ln>
        </p:spPr>
        <p:txBody>
          <a:bodyPr wrap="none">
            <a:spAutoFit/>
          </a:bodyPr>
          <a:lstStyle/>
          <a:p>
            <a:r>
              <a:rPr lang="en-US">
                <a:latin typeface="Calibri" pitchFamily="34" charset="0"/>
              </a:rPr>
              <a:t>No Pref.</a:t>
            </a:r>
          </a:p>
        </p:txBody>
      </p:sp>
      <p:sp>
        <p:nvSpPr>
          <p:cNvPr id="16392" name="Text Box 15"/>
          <p:cNvSpPr txBox="1">
            <a:spLocks noChangeArrowheads="1"/>
          </p:cNvSpPr>
          <p:nvPr/>
        </p:nvSpPr>
        <p:spPr bwMode="auto">
          <a:xfrm>
            <a:off x="6019800" y="2590800"/>
            <a:ext cx="641350" cy="366713"/>
          </a:xfrm>
          <a:prstGeom prst="rect">
            <a:avLst/>
          </a:prstGeom>
          <a:noFill/>
          <a:ln w="9525">
            <a:noFill/>
            <a:miter lim="800000"/>
            <a:headEnd/>
            <a:tailEnd/>
          </a:ln>
        </p:spPr>
        <p:txBody>
          <a:bodyPr wrap="none">
            <a:spAutoFit/>
          </a:bodyPr>
          <a:lstStyle/>
          <a:p>
            <a:r>
              <a:rPr lang="en-US">
                <a:latin typeface="Calibri" pitchFamily="34" charset="0"/>
              </a:rPr>
              <a:t>17%</a:t>
            </a:r>
          </a:p>
        </p:txBody>
      </p:sp>
      <p:sp>
        <p:nvSpPr>
          <p:cNvPr id="16393" name="Text Box 16"/>
          <p:cNvSpPr txBox="1">
            <a:spLocks noChangeArrowheads="1"/>
          </p:cNvSpPr>
          <p:nvPr/>
        </p:nvSpPr>
        <p:spPr bwMode="auto">
          <a:xfrm>
            <a:off x="5961063" y="3200400"/>
            <a:ext cx="641350" cy="366713"/>
          </a:xfrm>
          <a:prstGeom prst="rect">
            <a:avLst/>
          </a:prstGeom>
          <a:noFill/>
          <a:ln w="9525">
            <a:noFill/>
            <a:miter lim="800000"/>
            <a:headEnd/>
            <a:tailEnd/>
          </a:ln>
        </p:spPr>
        <p:txBody>
          <a:bodyPr wrap="none">
            <a:spAutoFit/>
          </a:bodyPr>
          <a:lstStyle/>
          <a:p>
            <a:r>
              <a:rPr lang="en-US">
                <a:latin typeface="Calibri" pitchFamily="34" charset="0"/>
              </a:rPr>
              <a:t>31%</a:t>
            </a:r>
          </a:p>
        </p:txBody>
      </p:sp>
      <p:sp>
        <p:nvSpPr>
          <p:cNvPr id="16394" name="Text Box 17"/>
          <p:cNvSpPr txBox="1">
            <a:spLocks noChangeArrowheads="1"/>
          </p:cNvSpPr>
          <p:nvPr/>
        </p:nvSpPr>
        <p:spPr bwMode="auto">
          <a:xfrm>
            <a:off x="6799263" y="3048000"/>
            <a:ext cx="641350" cy="366713"/>
          </a:xfrm>
          <a:prstGeom prst="rect">
            <a:avLst/>
          </a:prstGeom>
          <a:noFill/>
          <a:ln w="9525">
            <a:noFill/>
            <a:miter lim="800000"/>
            <a:headEnd/>
            <a:tailEnd/>
          </a:ln>
        </p:spPr>
        <p:txBody>
          <a:bodyPr wrap="none">
            <a:spAutoFit/>
          </a:bodyPr>
          <a:lstStyle/>
          <a:p>
            <a:r>
              <a:rPr lang="en-US">
                <a:latin typeface="Calibri" pitchFamily="34" charset="0"/>
              </a:rPr>
              <a:t>52%</a:t>
            </a:r>
          </a:p>
        </p:txBody>
      </p:sp>
      <p:sp>
        <p:nvSpPr>
          <p:cNvPr id="16395" name="Text Box 18"/>
          <p:cNvSpPr txBox="1">
            <a:spLocks noChangeArrowheads="1"/>
          </p:cNvSpPr>
          <p:nvPr/>
        </p:nvSpPr>
        <p:spPr bwMode="auto">
          <a:xfrm>
            <a:off x="5427663" y="4205288"/>
            <a:ext cx="2716212" cy="366712"/>
          </a:xfrm>
          <a:prstGeom prst="rect">
            <a:avLst/>
          </a:prstGeom>
          <a:noFill/>
          <a:ln w="9525">
            <a:noFill/>
            <a:miter lim="800000"/>
            <a:headEnd/>
            <a:tailEnd/>
          </a:ln>
        </p:spPr>
        <p:txBody>
          <a:bodyPr>
            <a:spAutoFit/>
          </a:bodyPr>
          <a:lstStyle/>
          <a:p>
            <a:pPr algn="ctr"/>
            <a:r>
              <a:rPr lang="en-US" i="1">
                <a:solidFill>
                  <a:schemeClr val="accent2"/>
                </a:solidFill>
                <a:latin typeface="Calibri" pitchFamily="34" charset="0"/>
              </a:rPr>
              <a:t>LoBW-Donny vs. HiBW</a:t>
            </a:r>
          </a:p>
        </p:txBody>
      </p:sp>
      <p:graphicFrame>
        <p:nvGraphicFramePr>
          <p:cNvPr id="16387" name="Object 3"/>
          <p:cNvGraphicFramePr>
            <a:graphicFrameLocks noChangeAspect="1"/>
          </p:cNvGraphicFramePr>
          <p:nvPr/>
        </p:nvGraphicFramePr>
        <p:xfrm>
          <a:off x="533400" y="2133600"/>
          <a:ext cx="3810000" cy="2057400"/>
        </p:xfrm>
        <a:graphic>
          <a:graphicData uri="http://schemas.openxmlformats.org/presentationml/2006/ole">
            <p:oleObj spid="_x0000_s16387" name="Chart" r:id="rId5" imgW="4248031" imgH="2295287" progId="Excel.Sheet.8">
              <p:embed/>
            </p:oleObj>
          </a:graphicData>
        </a:graphic>
      </p:graphicFrame>
      <p:sp>
        <p:nvSpPr>
          <p:cNvPr id="16396" name="Text Box 20"/>
          <p:cNvSpPr txBox="1">
            <a:spLocks noChangeArrowheads="1"/>
          </p:cNvSpPr>
          <p:nvPr/>
        </p:nvSpPr>
        <p:spPr bwMode="auto">
          <a:xfrm>
            <a:off x="635000" y="3289300"/>
            <a:ext cx="882650" cy="642938"/>
          </a:xfrm>
          <a:prstGeom prst="rect">
            <a:avLst/>
          </a:prstGeom>
          <a:noFill/>
          <a:ln w="9525">
            <a:noFill/>
            <a:miter lim="800000"/>
            <a:headEnd/>
            <a:tailEnd/>
          </a:ln>
        </p:spPr>
        <p:txBody>
          <a:bodyPr wrap="none">
            <a:spAutoFit/>
          </a:bodyPr>
          <a:lstStyle/>
          <a:p>
            <a:r>
              <a:rPr lang="en-US">
                <a:latin typeface="Calibri" pitchFamily="34" charset="0"/>
              </a:rPr>
              <a:t>LoBW-</a:t>
            </a:r>
          </a:p>
          <a:p>
            <a:r>
              <a:rPr lang="en-US">
                <a:latin typeface="Calibri" pitchFamily="34" charset="0"/>
              </a:rPr>
              <a:t>Donny</a:t>
            </a:r>
          </a:p>
        </p:txBody>
      </p:sp>
      <p:sp>
        <p:nvSpPr>
          <p:cNvPr id="16397" name="Text Box 21"/>
          <p:cNvSpPr txBox="1">
            <a:spLocks noChangeArrowheads="1"/>
          </p:cNvSpPr>
          <p:nvPr/>
        </p:nvSpPr>
        <p:spPr bwMode="auto">
          <a:xfrm>
            <a:off x="1958975" y="1990725"/>
            <a:ext cx="806450" cy="366713"/>
          </a:xfrm>
          <a:prstGeom prst="rect">
            <a:avLst/>
          </a:prstGeom>
          <a:noFill/>
          <a:ln w="9525">
            <a:noFill/>
            <a:miter lim="800000"/>
            <a:headEnd/>
            <a:tailEnd/>
          </a:ln>
        </p:spPr>
        <p:txBody>
          <a:bodyPr wrap="none">
            <a:spAutoFit/>
          </a:bodyPr>
          <a:lstStyle/>
          <a:p>
            <a:r>
              <a:rPr lang="en-US">
                <a:latin typeface="Calibri" pitchFamily="34" charset="0"/>
              </a:rPr>
              <a:t>LoBW</a:t>
            </a:r>
          </a:p>
        </p:txBody>
      </p:sp>
      <p:sp>
        <p:nvSpPr>
          <p:cNvPr id="16398" name="Text Box 22"/>
          <p:cNvSpPr txBox="1">
            <a:spLocks noChangeArrowheads="1"/>
          </p:cNvSpPr>
          <p:nvPr/>
        </p:nvSpPr>
        <p:spPr bwMode="auto">
          <a:xfrm>
            <a:off x="2132013" y="3276600"/>
            <a:ext cx="641350" cy="366713"/>
          </a:xfrm>
          <a:prstGeom prst="rect">
            <a:avLst/>
          </a:prstGeom>
          <a:noFill/>
          <a:ln w="9525">
            <a:noFill/>
            <a:miter lim="800000"/>
            <a:headEnd/>
            <a:tailEnd/>
          </a:ln>
        </p:spPr>
        <p:txBody>
          <a:bodyPr wrap="none">
            <a:spAutoFit/>
          </a:bodyPr>
          <a:lstStyle/>
          <a:p>
            <a:r>
              <a:rPr lang="en-US">
                <a:latin typeface="Calibri" pitchFamily="34" charset="0"/>
              </a:rPr>
              <a:t>96%</a:t>
            </a:r>
          </a:p>
        </p:txBody>
      </p:sp>
      <p:sp>
        <p:nvSpPr>
          <p:cNvPr id="16399" name="Text Box 23"/>
          <p:cNvSpPr txBox="1">
            <a:spLocks noChangeArrowheads="1"/>
          </p:cNvSpPr>
          <p:nvPr/>
        </p:nvSpPr>
        <p:spPr bwMode="auto">
          <a:xfrm>
            <a:off x="1182688" y="2074863"/>
            <a:ext cx="514350" cy="368300"/>
          </a:xfrm>
          <a:prstGeom prst="rect">
            <a:avLst/>
          </a:prstGeom>
          <a:noFill/>
          <a:ln w="9525">
            <a:noFill/>
            <a:miter lim="800000"/>
            <a:headEnd/>
            <a:tailEnd/>
          </a:ln>
        </p:spPr>
        <p:txBody>
          <a:bodyPr wrap="none">
            <a:spAutoFit/>
          </a:bodyPr>
          <a:lstStyle/>
          <a:p>
            <a:r>
              <a:rPr lang="en-US">
                <a:latin typeface="Calibri" pitchFamily="34" charset="0"/>
              </a:rPr>
              <a:t>4%</a:t>
            </a:r>
          </a:p>
        </p:txBody>
      </p:sp>
      <p:sp>
        <p:nvSpPr>
          <p:cNvPr id="16400" name="Line 24"/>
          <p:cNvSpPr>
            <a:spLocks noChangeShapeType="1"/>
          </p:cNvSpPr>
          <p:nvPr/>
        </p:nvSpPr>
        <p:spPr bwMode="auto">
          <a:xfrm>
            <a:off x="1697038" y="2306638"/>
            <a:ext cx="639762" cy="303212"/>
          </a:xfrm>
          <a:prstGeom prst="line">
            <a:avLst/>
          </a:prstGeom>
          <a:noFill/>
          <a:ln w="12700">
            <a:solidFill>
              <a:schemeClr val="tx1"/>
            </a:solidFill>
            <a:round/>
            <a:headEnd/>
            <a:tailEnd type="triangle" w="med" len="med"/>
          </a:ln>
        </p:spPr>
        <p:txBody>
          <a:bodyPr/>
          <a:lstStyle/>
          <a:p>
            <a:endParaRPr lang="en-US"/>
          </a:p>
        </p:txBody>
      </p:sp>
      <p:sp>
        <p:nvSpPr>
          <p:cNvPr id="16401" name="Text Box 25"/>
          <p:cNvSpPr txBox="1">
            <a:spLocks noChangeArrowheads="1"/>
          </p:cNvSpPr>
          <p:nvPr/>
        </p:nvSpPr>
        <p:spPr bwMode="auto">
          <a:xfrm>
            <a:off x="1008063" y="4205288"/>
            <a:ext cx="2743200" cy="366712"/>
          </a:xfrm>
          <a:prstGeom prst="rect">
            <a:avLst/>
          </a:prstGeom>
          <a:noFill/>
          <a:ln w="9525">
            <a:noFill/>
            <a:miter lim="800000"/>
            <a:headEnd/>
            <a:tailEnd/>
          </a:ln>
        </p:spPr>
        <p:txBody>
          <a:bodyPr>
            <a:spAutoFit/>
          </a:bodyPr>
          <a:lstStyle/>
          <a:p>
            <a:pPr algn="ctr"/>
            <a:r>
              <a:rPr lang="en-US" i="1">
                <a:solidFill>
                  <a:schemeClr val="accent2"/>
                </a:solidFill>
                <a:latin typeface="Calibri" pitchFamily="34" charset="0"/>
              </a:rPr>
              <a:t>LoBW-Donny vs. LoBW</a:t>
            </a:r>
          </a:p>
        </p:txBody>
      </p:sp>
      <p:sp>
        <p:nvSpPr>
          <p:cNvPr id="22" name="Rectangle 26"/>
          <p:cNvSpPr>
            <a:spLocks noChangeArrowheads="1"/>
          </p:cNvSpPr>
          <p:nvPr/>
        </p:nvSpPr>
        <p:spPr bwMode="auto">
          <a:xfrm>
            <a:off x="990600" y="5562600"/>
            <a:ext cx="7315200" cy="6096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800" dirty="0">
                <a:latin typeface="+mn-lt"/>
              </a:rPr>
              <a:t>Survey: Was A or B more Fun?</a:t>
            </a:r>
          </a:p>
        </p:txBody>
      </p:sp>
      <p:sp>
        <p:nvSpPr>
          <p:cNvPr id="26" name="Footer Placeholder 25"/>
          <p:cNvSpPr>
            <a:spLocks noGrp="1"/>
          </p:cNvSpPr>
          <p:nvPr>
            <p:ph type="ftr" sz="quarter" idx="10"/>
          </p:nvPr>
        </p:nvSpPr>
        <p:spPr/>
        <p:txBody>
          <a:bodyPr/>
          <a:lstStyle/>
          <a:p>
            <a:pPr>
              <a:defRPr/>
            </a:pPr>
            <a:r>
              <a:rPr lang="en-US"/>
              <a:t>Donnybrook | Jeffrey Pang (CMU) | SIGCOMM 2008</a:t>
            </a:r>
            <a:endParaRPr lang="en-US" dirty="0"/>
          </a:p>
        </p:txBody>
      </p:sp>
      <p:sp>
        <p:nvSpPr>
          <p:cNvPr id="24" name="Slide Number Placeholder 23"/>
          <p:cNvSpPr>
            <a:spLocks noGrp="1"/>
          </p:cNvSpPr>
          <p:nvPr>
            <p:ph type="sldNum" sz="quarter" idx="11"/>
          </p:nvPr>
        </p:nvSpPr>
        <p:spPr/>
        <p:txBody>
          <a:bodyPr/>
          <a:lstStyle/>
          <a:p>
            <a:pPr>
              <a:defRPr/>
            </a:pPr>
            <a:fld id="{C01FA51F-CF16-4F39-8DCF-AC750022B5EC}" type="slidenum">
              <a:rPr lang="en-US"/>
              <a:pPr>
                <a:defRPr/>
              </a:pPr>
              <a:t>45</a:t>
            </a:fld>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mtClean="0"/>
              <a:t>Interest Sets: Fairness</a:t>
            </a:r>
          </a:p>
        </p:txBody>
      </p:sp>
      <p:graphicFrame>
        <p:nvGraphicFramePr>
          <p:cNvPr id="3074" name="Object 2"/>
          <p:cNvGraphicFramePr>
            <a:graphicFrameLocks noChangeAspect="1"/>
          </p:cNvGraphicFramePr>
          <p:nvPr/>
        </p:nvGraphicFramePr>
        <p:xfrm>
          <a:off x="152400" y="1752600"/>
          <a:ext cx="8763000" cy="3832225"/>
        </p:xfrm>
        <a:graphic>
          <a:graphicData uri="http://schemas.openxmlformats.org/presentationml/2006/ole">
            <p:oleObj spid="_x0000_s3074" name="Chart" r:id="rId4" imgW="3905488" imgH="1419177" progId="Excel.Sheet.8">
              <p:embed/>
            </p:oleObj>
          </a:graphicData>
        </a:graphic>
      </p:graphicFrame>
      <p:sp>
        <p:nvSpPr>
          <p:cNvPr id="3076" name="Text Box 6"/>
          <p:cNvSpPr txBox="1">
            <a:spLocks noChangeArrowheads="1"/>
          </p:cNvSpPr>
          <p:nvPr/>
        </p:nvSpPr>
        <p:spPr bwMode="auto">
          <a:xfrm>
            <a:off x="1714500" y="1546225"/>
            <a:ext cx="2303463" cy="519113"/>
          </a:xfrm>
          <a:prstGeom prst="rect">
            <a:avLst/>
          </a:prstGeom>
          <a:noFill/>
          <a:ln w="9525">
            <a:noFill/>
            <a:miter lim="800000"/>
            <a:headEnd/>
            <a:tailEnd/>
          </a:ln>
        </p:spPr>
        <p:txBody>
          <a:bodyPr wrap="none">
            <a:spAutoFit/>
          </a:bodyPr>
          <a:lstStyle/>
          <a:p>
            <a:pPr defTabSz="954088"/>
            <a:r>
              <a:rPr lang="en-US" sz="2800" i="1">
                <a:solidFill>
                  <a:schemeClr val="accent2"/>
                </a:solidFill>
                <a:latin typeface="Calibri" pitchFamily="34" charset="0"/>
              </a:rPr>
              <a:t>Random bots</a:t>
            </a:r>
          </a:p>
        </p:txBody>
      </p:sp>
      <p:sp>
        <p:nvSpPr>
          <p:cNvPr id="3077" name="Text Box 7"/>
          <p:cNvSpPr txBox="1">
            <a:spLocks noChangeArrowheads="1"/>
          </p:cNvSpPr>
          <p:nvPr/>
        </p:nvSpPr>
        <p:spPr bwMode="auto">
          <a:xfrm>
            <a:off x="5113338" y="1546225"/>
            <a:ext cx="2479675" cy="519113"/>
          </a:xfrm>
          <a:prstGeom prst="rect">
            <a:avLst/>
          </a:prstGeom>
          <a:noFill/>
          <a:ln w="9525">
            <a:noFill/>
            <a:miter lim="800000"/>
            <a:headEnd/>
            <a:tailEnd/>
          </a:ln>
        </p:spPr>
        <p:txBody>
          <a:bodyPr wrap="none">
            <a:spAutoFit/>
          </a:bodyPr>
          <a:lstStyle/>
          <a:p>
            <a:pPr defTabSz="954088"/>
            <a:r>
              <a:rPr lang="en-US" sz="2800" i="1">
                <a:solidFill>
                  <a:schemeClr val="accent2"/>
                </a:solidFill>
                <a:latin typeface="Calibri" pitchFamily="34" charset="0"/>
              </a:rPr>
              <a:t>All bots level 5</a:t>
            </a:r>
          </a:p>
        </p:txBody>
      </p:sp>
      <p:sp>
        <p:nvSpPr>
          <p:cNvPr id="3078" name="Rectangle 8"/>
          <p:cNvSpPr>
            <a:spLocks noChangeArrowheads="1"/>
          </p:cNvSpPr>
          <p:nvPr/>
        </p:nvSpPr>
        <p:spPr bwMode="auto">
          <a:xfrm>
            <a:off x="7556500" y="2316163"/>
            <a:ext cx="204788" cy="209550"/>
          </a:xfrm>
          <a:prstGeom prst="rect">
            <a:avLst/>
          </a:prstGeom>
          <a:solidFill>
            <a:srgbClr val="9999FF"/>
          </a:solidFill>
          <a:ln w="9525">
            <a:solidFill>
              <a:schemeClr val="tx1"/>
            </a:solidFill>
            <a:miter lim="800000"/>
            <a:headEnd/>
            <a:tailEnd/>
          </a:ln>
        </p:spPr>
        <p:txBody>
          <a:bodyPr wrap="none" anchor="ctr"/>
          <a:lstStyle/>
          <a:p>
            <a:endParaRPr lang="en-US">
              <a:latin typeface="Calibri" pitchFamily="34" charset="0"/>
            </a:endParaRPr>
          </a:p>
        </p:txBody>
      </p:sp>
      <p:sp>
        <p:nvSpPr>
          <p:cNvPr id="3079" name="Rectangle 9"/>
          <p:cNvSpPr>
            <a:spLocks noChangeArrowheads="1"/>
          </p:cNvSpPr>
          <p:nvPr/>
        </p:nvSpPr>
        <p:spPr bwMode="auto">
          <a:xfrm>
            <a:off x="7556500" y="3014663"/>
            <a:ext cx="204788" cy="209550"/>
          </a:xfrm>
          <a:prstGeom prst="rect">
            <a:avLst/>
          </a:prstGeom>
          <a:solidFill>
            <a:srgbClr val="00FF00"/>
          </a:solidFill>
          <a:ln w="9525">
            <a:solidFill>
              <a:schemeClr val="tx1"/>
            </a:solidFill>
            <a:miter lim="800000"/>
            <a:headEnd/>
            <a:tailEnd/>
          </a:ln>
        </p:spPr>
        <p:txBody>
          <a:bodyPr wrap="none" anchor="ctr"/>
          <a:lstStyle/>
          <a:p>
            <a:endParaRPr lang="en-US">
              <a:latin typeface="Calibri" pitchFamily="34" charset="0"/>
            </a:endParaRPr>
          </a:p>
        </p:txBody>
      </p:sp>
      <p:sp>
        <p:nvSpPr>
          <p:cNvPr id="3080" name="Rectangle 10"/>
          <p:cNvSpPr>
            <a:spLocks noChangeArrowheads="1"/>
          </p:cNvSpPr>
          <p:nvPr/>
        </p:nvSpPr>
        <p:spPr bwMode="auto">
          <a:xfrm>
            <a:off x="7556500" y="3714750"/>
            <a:ext cx="204788" cy="209550"/>
          </a:xfrm>
          <a:prstGeom prst="rect">
            <a:avLst/>
          </a:prstGeom>
          <a:solidFill>
            <a:srgbClr val="C0C0C0"/>
          </a:solidFill>
          <a:ln w="9525">
            <a:solidFill>
              <a:schemeClr val="tx1"/>
            </a:solidFill>
            <a:miter lim="800000"/>
            <a:headEnd/>
            <a:tailEnd/>
          </a:ln>
        </p:spPr>
        <p:txBody>
          <a:bodyPr wrap="none" anchor="ctr"/>
          <a:lstStyle/>
          <a:p>
            <a:endParaRPr lang="en-US">
              <a:latin typeface="Calibri" pitchFamily="34" charset="0"/>
            </a:endParaRPr>
          </a:p>
        </p:txBody>
      </p:sp>
      <p:sp>
        <p:nvSpPr>
          <p:cNvPr id="3081" name="Text Box 11"/>
          <p:cNvSpPr txBox="1">
            <a:spLocks noChangeArrowheads="1"/>
          </p:cNvSpPr>
          <p:nvPr/>
        </p:nvSpPr>
        <p:spPr bwMode="auto">
          <a:xfrm>
            <a:off x="7761288" y="2174875"/>
            <a:ext cx="1027112" cy="488950"/>
          </a:xfrm>
          <a:prstGeom prst="rect">
            <a:avLst/>
          </a:prstGeom>
          <a:noFill/>
          <a:ln w="9525">
            <a:noFill/>
            <a:miter lim="800000"/>
            <a:headEnd/>
            <a:tailEnd/>
          </a:ln>
        </p:spPr>
        <p:txBody>
          <a:bodyPr wrap="none">
            <a:spAutoFit/>
          </a:bodyPr>
          <a:lstStyle/>
          <a:p>
            <a:pPr defTabSz="954088"/>
            <a:r>
              <a:rPr lang="en-US" sz="2600">
                <a:latin typeface="Calibri" pitchFamily="34" charset="0"/>
              </a:rPr>
              <a:t>HiBW</a:t>
            </a:r>
          </a:p>
        </p:txBody>
      </p:sp>
      <p:sp>
        <p:nvSpPr>
          <p:cNvPr id="3082" name="Text Box 12"/>
          <p:cNvSpPr txBox="1">
            <a:spLocks noChangeArrowheads="1"/>
          </p:cNvSpPr>
          <p:nvPr/>
        </p:nvSpPr>
        <p:spPr bwMode="auto">
          <a:xfrm>
            <a:off x="7761288" y="2709863"/>
            <a:ext cx="1193800" cy="885825"/>
          </a:xfrm>
          <a:prstGeom prst="rect">
            <a:avLst/>
          </a:prstGeom>
          <a:noFill/>
          <a:ln w="9525">
            <a:noFill/>
            <a:miter lim="800000"/>
            <a:headEnd/>
            <a:tailEnd/>
          </a:ln>
        </p:spPr>
        <p:txBody>
          <a:bodyPr wrap="none">
            <a:spAutoFit/>
          </a:bodyPr>
          <a:lstStyle/>
          <a:p>
            <a:pPr defTabSz="954088"/>
            <a:r>
              <a:rPr lang="en-US" sz="2600">
                <a:latin typeface="Calibri" pitchFamily="34" charset="0"/>
              </a:rPr>
              <a:t>LoBW-</a:t>
            </a:r>
          </a:p>
          <a:p>
            <a:pPr defTabSz="954088"/>
            <a:r>
              <a:rPr lang="en-US" sz="2600">
                <a:latin typeface="Calibri" pitchFamily="34" charset="0"/>
              </a:rPr>
              <a:t>Donny</a:t>
            </a:r>
          </a:p>
        </p:txBody>
      </p:sp>
      <p:sp>
        <p:nvSpPr>
          <p:cNvPr id="3083" name="Text Box 13"/>
          <p:cNvSpPr txBox="1">
            <a:spLocks noChangeArrowheads="1"/>
          </p:cNvSpPr>
          <p:nvPr/>
        </p:nvSpPr>
        <p:spPr bwMode="auto">
          <a:xfrm>
            <a:off x="7761288" y="3575050"/>
            <a:ext cx="1084262" cy="488950"/>
          </a:xfrm>
          <a:prstGeom prst="rect">
            <a:avLst/>
          </a:prstGeom>
          <a:noFill/>
          <a:ln w="9525">
            <a:noFill/>
            <a:miter lim="800000"/>
            <a:headEnd/>
            <a:tailEnd/>
          </a:ln>
        </p:spPr>
        <p:txBody>
          <a:bodyPr wrap="none">
            <a:spAutoFit/>
          </a:bodyPr>
          <a:lstStyle/>
          <a:p>
            <a:pPr defTabSz="954088"/>
            <a:r>
              <a:rPr lang="en-US" sz="2600">
                <a:latin typeface="Calibri" pitchFamily="34" charset="0"/>
              </a:rPr>
              <a:t>LoBW</a:t>
            </a:r>
          </a:p>
        </p:txBody>
      </p:sp>
      <p:sp>
        <p:nvSpPr>
          <p:cNvPr id="13" name="Rectangle 26"/>
          <p:cNvSpPr>
            <a:spLocks noChangeArrowheads="1"/>
          </p:cNvSpPr>
          <p:nvPr/>
        </p:nvSpPr>
        <p:spPr bwMode="auto">
          <a:xfrm>
            <a:off x="685800" y="5562600"/>
            <a:ext cx="7924800" cy="6096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800" dirty="0">
                <a:latin typeface="+mn-lt"/>
              </a:rPr>
              <a:t>Donnybrook preserves coarse skill-level differences</a:t>
            </a:r>
          </a:p>
        </p:txBody>
      </p:sp>
      <p:sp>
        <p:nvSpPr>
          <p:cNvPr id="15" name="TextBox 14"/>
          <p:cNvSpPr txBox="1"/>
          <p:nvPr/>
        </p:nvSpPr>
        <p:spPr>
          <a:xfrm>
            <a:off x="1828800" y="4800600"/>
            <a:ext cx="5311775" cy="400050"/>
          </a:xfrm>
          <a:prstGeom prst="rect">
            <a:avLst/>
          </a:prstGeom>
          <a:noFill/>
        </p:spPr>
        <p:txBody>
          <a:bodyPr wrap="none">
            <a:spAutoFit/>
          </a:bodyPr>
          <a:lstStyle/>
          <a:p>
            <a:pPr algn="ctr" fontAlgn="auto">
              <a:spcBef>
                <a:spcPts val="0"/>
              </a:spcBef>
              <a:spcAft>
                <a:spcPts val="0"/>
              </a:spcAft>
              <a:defRPr/>
            </a:pPr>
            <a:r>
              <a:rPr lang="en-US" sz="2000" dirty="0">
                <a:solidFill>
                  <a:schemeClr val="bg1">
                    <a:lumMod val="50000"/>
                  </a:schemeClr>
                </a:solidFill>
                <a:latin typeface="+mn-lt"/>
              </a:rPr>
              <a:t>[Experiment with 16 bots at different skill levels]</a:t>
            </a:r>
          </a:p>
        </p:txBody>
      </p:sp>
      <p:sp>
        <p:nvSpPr>
          <p:cNvPr id="20" name="Footer Placeholder 19"/>
          <p:cNvSpPr>
            <a:spLocks noGrp="1"/>
          </p:cNvSpPr>
          <p:nvPr>
            <p:ph type="ftr" sz="quarter" idx="10"/>
          </p:nvPr>
        </p:nvSpPr>
        <p:spPr/>
        <p:txBody>
          <a:bodyPr/>
          <a:lstStyle/>
          <a:p>
            <a:pPr>
              <a:defRPr/>
            </a:pPr>
            <a:r>
              <a:rPr lang="en-US"/>
              <a:t>Donnybrook | Jeffrey Pang (CMU) | SIGCOMM 2008</a:t>
            </a:r>
            <a:endParaRPr lang="en-US" dirty="0"/>
          </a:p>
        </p:txBody>
      </p:sp>
      <p:sp>
        <p:nvSpPr>
          <p:cNvPr id="17" name="Slide Number Placeholder 16"/>
          <p:cNvSpPr>
            <a:spLocks noGrp="1"/>
          </p:cNvSpPr>
          <p:nvPr>
            <p:ph type="sldNum" sz="quarter" idx="11"/>
          </p:nvPr>
        </p:nvSpPr>
        <p:spPr/>
        <p:txBody>
          <a:bodyPr/>
          <a:lstStyle/>
          <a:p>
            <a:pPr>
              <a:defRPr/>
            </a:pPr>
            <a:fld id="{48AB4D57-6BD5-4508-A5DA-76CBA2C384B8}" type="slidenum">
              <a:rPr lang="en-US"/>
              <a:pPr>
                <a:defRPr/>
              </a:pPr>
              <a:t>46</a:t>
            </a:fld>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ctrTitle"/>
          </p:nvPr>
        </p:nvSpPr>
        <p:spPr/>
        <p:txBody>
          <a:bodyPr/>
          <a:lstStyle/>
          <a:p>
            <a:pPr eaLnBrk="1" hangingPunct="1"/>
            <a:r>
              <a:rPr lang="en-US" smtClean="0"/>
              <a:t>======= Game Stats Slides =======</a:t>
            </a:r>
          </a:p>
        </p:txBody>
      </p:sp>
      <p:sp>
        <p:nvSpPr>
          <p:cNvPr id="8" name="Subtitle 7"/>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pPr eaLnBrk="1" hangingPunct="1"/>
            <a:r>
              <a:rPr lang="en-US" smtClean="0"/>
              <a:t>Subscriber Set Size</a:t>
            </a:r>
          </a:p>
        </p:txBody>
      </p:sp>
      <p:pic>
        <p:nvPicPr>
          <p:cNvPr id="110594" name="Picture 2"/>
          <p:cNvPicPr>
            <a:picLocks noChangeAspect="1" noChangeArrowheads="1"/>
          </p:cNvPicPr>
          <p:nvPr/>
        </p:nvPicPr>
        <p:blipFill>
          <a:blip r:embed="rId2" cstate="print"/>
          <a:srcRect/>
          <a:stretch>
            <a:fillRect/>
          </a:stretch>
        </p:blipFill>
        <p:spPr bwMode="auto">
          <a:xfrm>
            <a:off x="381000" y="1524000"/>
            <a:ext cx="8355013" cy="3279775"/>
          </a:xfrm>
          <a:prstGeom prst="rect">
            <a:avLst/>
          </a:prstGeom>
          <a:noFill/>
          <a:ln w="9525">
            <a:noFill/>
            <a:miter lim="800000"/>
            <a:headEnd/>
            <a:tailEnd/>
          </a:ln>
        </p:spPr>
      </p:pic>
      <p:sp>
        <p:nvSpPr>
          <p:cNvPr id="5" name="TextBox 4"/>
          <p:cNvSpPr txBox="1"/>
          <p:nvPr/>
        </p:nvSpPr>
        <p:spPr>
          <a:xfrm>
            <a:off x="3886200" y="4800600"/>
            <a:ext cx="2279650" cy="461963"/>
          </a:xfrm>
          <a:prstGeom prst="rect">
            <a:avLst/>
          </a:prstGeom>
          <a:noFill/>
        </p:spPr>
        <p:txBody>
          <a:bodyPr wrap="none">
            <a:spAutoFit/>
          </a:bodyPr>
          <a:lstStyle/>
          <a:p>
            <a:pPr fontAlgn="auto">
              <a:spcBef>
                <a:spcPts val="0"/>
              </a:spcBef>
              <a:spcAft>
                <a:spcPts val="0"/>
              </a:spcAft>
              <a:defRPr/>
            </a:pPr>
            <a:r>
              <a:rPr lang="en-US" sz="2400" dirty="0">
                <a:solidFill>
                  <a:schemeClr val="bg1">
                    <a:lumMod val="50000"/>
                  </a:schemeClr>
                </a:solidFill>
                <a:latin typeface="+mn-lt"/>
              </a:rPr>
              <a:t>[32 player game]</a:t>
            </a:r>
          </a:p>
        </p:txBody>
      </p:sp>
      <p:sp>
        <p:nvSpPr>
          <p:cNvPr id="6" name="Rectangle 26"/>
          <p:cNvSpPr>
            <a:spLocks noChangeArrowheads="1"/>
          </p:cNvSpPr>
          <p:nvPr/>
        </p:nvSpPr>
        <p:spPr bwMode="auto">
          <a:xfrm>
            <a:off x="685800" y="5562600"/>
            <a:ext cx="7924800" cy="6096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800" dirty="0">
                <a:latin typeface="+mn-lt"/>
              </a:rPr>
              <a:t>Some players have lots of subscribers</a:t>
            </a:r>
          </a:p>
        </p:txBody>
      </p:sp>
      <p:sp>
        <p:nvSpPr>
          <p:cNvPr id="12" name="Footer Placeholder 11"/>
          <p:cNvSpPr>
            <a:spLocks noGrp="1"/>
          </p:cNvSpPr>
          <p:nvPr>
            <p:ph type="ftr" sz="quarter" idx="10"/>
          </p:nvPr>
        </p:nvSpPr>
        <p:spPr/>
        <p:txBody>
          <a:bodyPr/>
          <a:lstStyle/>
          <a:p>
            <a:pPr>
              <a:defRPr/>
            </a:pPr>
            <a:r>
              <a:rPr lang="en-US"/>
              <a:t>Donnybrook | Jeffrey Pang (CMU) | SIGCOMM 2008</a:t>
            </a:r>
            <a:endParaRPr lang="en-US" dirty="0"/>
          </a:p>
        </p:txBody>
      </p:sp>
      <p:sp>
        <p:nvSpPr>
          <p:cNvPr id="9" name="Slide Number Placeholder 8"/>
          <p:cNvSpPr>
            <a:spLocks noGrp="1"/>
          </p:cNvSpPr>
          <p:nvPr>
            <p:ph type="sldNum" sz="quarter" idx="11"/>
          </p:nvPr>
        </p:nvSpPr>
        <p:spPr/>
        <p:txBody>
          <a:bodyPr/>
          <a:lstStyle/>
          <a:p>
            <a:pPr>
              <a:defRPr/>
            </a:pPr>
            <a:fld id="{58A2C303-0174-4B84-B62A-647EF91F45AD}" type="slidenum">
              <a:rPr lang="en-US"/>
              <a:pPr>
                <a:defRPr/>
              </a:pPr>
              <a:t>48</a:t>
            </a:fld>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ctrTitle"/>
          </p:nvPr>
        </p:nvSpPr>
        <p:spPr/>
        <p:txBody>
          <a:bodyPr/>
          <a:lstStyle/>
          <a:p>
            <a:pPr eaLnBrk="1" hangingPunct="1"/>
            <a:r>
              <a:rPr lang="en-US" smtClean="0"/>
              <a:t>======= Evaluation Slides =======</a:t>
            </a:r>
          </a:p>
        </p:txBody>
      </p:sp>
      <p:sp>
        <p:nvSpPr>
          <p:cNvPr id="8" name="Subtitle 7"/>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mtClean="0"/>
              <a:t>High-Speed</a:t>
            </a:r>
          </a:p>
        </p:txBody>
      </p:sp>
      <p:sp>
        <p:nvSpPr>
          <p:cNvPr id="21506" name="Line 6"/>
          <p:cNvSpPr>
            <a:spLocks noChangeShapeType="1"/>
          </p:cNvSpPr>
          <p:nvPr/>
        </p:nvSpPr>
        <p:spPr bwMode="auto">
          <a:xfrm>
            <a:off x="2743200" y="2590800"/>
            <a:ext cx="152400" cy="914400"/>
          </a:xfrm>
          <a:prstGeom prst="line">
            <a:avLst/>
          </a:prstGeom>
          <a:noFill/>
          <a:ln w="28575">
            <a:solidFill>
              <a:schemeClr val="tx1"/>
            </a:solidFill>
            <a:round/>
            <a:headEnd/>
            <a:tailEnd/>
          </a:ln>
        </p:spPr>
        <p:txBody>
          <a:bodyPr/>
          <a:lstStyle/>
          <a:p>
            <a:endParaRPr lang="en-US"/>
          </a:p>
        </p:txBody>
      </p:sp>
      <p:sp>
        <p:nvSpPr>
          <p:cNvPr id="21507" name="Line 9"/>
          <p:cNvSpPr>
            <a:spLocks noChangeShapeType="1"/>
          </p:cNvSpPr>
          <p:nvPr/>
        </p:nvSpPr>
        <p:spPr bwMode="auto">
          <a:xfrm flipH="1">
            <a:off x="3124200" y="3124200"/>
            <a:ext cx="990600" cy="609600"/>
          </a:xfrm>
          <a:prstGeom prst="line">
            <a:avLst/>
          </a:prstGeom>
          <a:noFill/>
          <a:ln w="28575">
            <a:solidFill>
              <a:schemeClr val="tx1"/>
            </a:solidFill>
            <a:round/>
            <a:headEnd/>
            <a:tailEnd/>
          </a:ln>
        </p:spPr>
        <p:txBody>
          <a:bodyPr/>
          <a:lstStyle/>
          <a:p>
            <a:endParaRPr lang="en-US"/>
          </a:p>
        </p:txBody>
      </p:sp>
      <p:sp>
        <p:nvSpPr>
          <p:cNvPr id="21508" name="Line 17"/>
          <p:cNvSpPr>
            <a:spLocks noChangeShapeType="1"/>
          </p:cNvSpPr>
          <p:nvPr/>
        </p:nvSpPr>
        <p:spPr bwMode="auto">
          <a:xfrm flipV="1">
            <a:off x="2133600" y="4114800"/>
            <a:ext cx="609600" cy="838200"/>
          </a:xfrm>
          <a:prstGeom prst="line">
            <a:avLst/>
          </a:prstGeom>
          <a:noFill/>
          <a:ln w="28575">
            <a:solidFill>
              <a:schemeClr val="tx1"/>
            </a:solidFill>
            <a:round/>
            <a:headEnd/>
            <a:tailEnd/>
          </a:ln>
        </p:spPr>
        <p:txBody>
          <a:bodyPr/>
          <a:lstStyle/>
          <a:p>
            <a:endParaRPr lang="en-US"/>
          </a:p>
        </p:txBody>
      </p:sp>
      <p:sp>
        <p:nvSpPr>
          <p:cNvPr id="21509" name="Line 21"/>
          <p:cNvSpPr>
            <a:spLocks noChangeShapeType="1"/>
          </p:cNvSpPr>
          <p:nvPr/>
        </p:nvSpPr>
        <p:spPr bwMode="auto">
          <a:xfrm>
            <a:off x="1752600" y="3810000"/>
            <a:ext cx="533400" cy="0"/>
          </a:xfrm>
          <a:prstGeom prst="line">
            <a:avLst/>
          </a:prstGeom>
          <a:noFill/>
          <a:ln w="28575">
            <a:solidFill>
              <a:schemeClr val="tx1"/>
            </a:solidFill>
            <a:round/>
            <a:headEnd/>
            <a:tailEnd/>
          </a:ln>
        </p:spPr>
        <p:txBody>
          <a:bodyPr/>
          <a:lstStyle/>
          <a:p>
            <a:endParaRPr lang="en-US"/>
          </a:p>
        </p:txBody>
      </p:sp>
      <p:grpSp>
        <p:nvGrpSpPr>
          <p:cNvPr id="21510" name="Group 22"/>
          <p:cNvGrpSpPr>
            <a:grpSpLocks/>
          </p:cNvGrpSpPr>
          <p:nvPr/>
        </p:nvGrpSpPr>
        <p:grpSpPr bwMode="auto">
          <a:xfrm>
            <a:off x="2209800" y="3352800"/>
            <a:ext cx="1524000" cy="987425"/>
            <a:chOff x="1536" y="2112"/>
            <a:chExt cx="960" cy="622"/>
          </a:xfrm>
        </p:grpSpPr>
        <p:sp>
          <p:nvSpPr>
            <p:cNvPr id="106519" name="Cloud"/>
            <p:cNvSpPr>
              <a:spLocks noChangeAspect="1" noEditPoints="1" noChangeArrowheads="1"/>
            </p:cNvSpPr>
            <p:nvPr/>
          </p:nvSpPr>
          <p:spPr bwMode="auto">
            <a:xfrm>
              <a:off x="1536" y="2112"/>
              <a:ext cx="960" cy="62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sp>
          <p:nvSpPr>
            <p:cNvPr id="21535" name="Text Box 24"/>
            <p:cNvSpPr txBox="1">
              <a:spLocks noChangeArrowheads="1"/>
            </p:cNvSpPr>
            <p:nvPr/>
          </p:nvSpPr>
          <p:spPr bwMode="auto">
            <a:xfrm>
              <a:off x="1728" y="2304"/>
              <a:ext cx="551" cy="212"/>
            </a:xfrm>
            <a:prstGeom prst="rect">
              <a:avLst/>
            </a:prstGeom>
            <a:noFill/>
            <a:ln w="9525">
              <a:noFill/>
              <a:miter lim="800000"/>
              <a:headEnd/>
              <a:tailEnd/>
            </a:ln>
          </p:spPr>
          <p:txBody>
            <a:bodyPr wrap="none">
              <a:spAutoFit/>
            </a:bodyPr>
            <a:lstStyle/>
            <a:p>
              <a:r>
                <a:rPr lang="en-US" sz="1600">
                  <a:solidFill>
                    <a:srgbClr val="9999FF"/>
                  </a:solidFill>
                  <a:latin typeface="Calibri" pitchFamily="34" charset="0"/>
                </a:rPr>
                <a:t>Internet</a:t>
              </a:r>
            </a:p>
          </p:txBody>
        </p:sp>
      </p:grpSp>
      <p:sp>
        <p:nvSpPr>
          <p:cNvPr id="106522" name="Rectangle 26"/>
          <p:cNvSpPr>
            <a:spLocks noChangeArrowheads="1"/>
          </p:cNvSpPr>
          <p:nvPr/>
        </p:nvSpPr>
        <p:spPr bwMode="auto">
          <a:xfrm>
            <a:off x="5715000" y="1676400"/>
            <a:ext cx="3124200" cy="2362200"/>
          </a:xfrm>
          <a:prstGeom prst="rect">
            <a:avLst/>
          </a:prstGeom>
          <a:solidFill>
            <a:srgbClr val="CCECFF"/>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endParaRPr lang="en-US">
              <a:latin typeface="+mn-lt"/>
            </a:endParaRPr>
          </a:p>
        </p:txBody>
      </p:sp>
      <p:sp>
        <p:nvSpPr>
          <p:cNvPr id="21512" name="Text Box 29"/>
          <p:cNvSpPr txBox="1">
            <a:spLocks noChangeArrowheads="1"/>
          </p:cNvSpPr>
          <p:nvPr/>
        </p:nvSpPr>
        <p:spPr bwMode="auto">
          <a:xfrm>
            <a:off x="6705600" y="1295400"/>
            <a:ext cx="1201738" cy="369888"/>
          </a:xfrm>
          <a:prstGeom prst="rect">
            <a:avLst/>
          </a:prstGeom>
          <a:noFill/>
          <a:ln w="9525">
            <a:noFill/>
            <a:miter lim="800000"/>
            <a:headEnd/>
            <a:tailEnd/>
          </a:ln>
        </p:spPr>
        <p:txBody>
          <a:bodyPr wrap="none">
            <a:spAutoFit/>
          </a:bodyPr>
          <a:lstStyle/>
          <a:p>
            <a:pPr algn="ctr"/>
            <a:r>
              <a:rPr lang="en-US" b="1">
                <a:solidFill>
                  <a:schemeClr val="accent2"/>
                </a:solidFill>
                <a:latin typeface="Calibri" pitchFamily="34" charset="0"/>
              </a:rPr>
              <a:t>Local View</a:t>
            </a:r>
          </a:p>
        </p:txBody>
      </p:sp>
      <p:sp>
        <p:nvSpPr>
          <p:cNvPr id="21513" name="AutoShape 30"/>
          <p:cNvSpPr>
            <a:spLocks noChangeArrowheads="1"/>
          </p:cNvSpPr>
          <p:nvPr/>
        </p:nvSpPr>
        <p:spPr bwMode="auto">
          <a:xfrm>
            <a:off x="5105400" y="2590800"/>
            <a:ext cx="533400" cy="457200"/>
          </a:xfrm>
          <a:prstGeom prst="rightArrow">
            <a:avLst>
              <a:gd name="adj1" fmla="val 50000"/>
              <a:gd name="adj2" fmla="val 29167"/>
            </a:avLst>
          </a:prstGeom>
          <a:solidFill>
            <a:schemeClr val="accent2"/>
          </a:solidFill>
          <a:ln w="9525">
            <a:solidFill>
              <a:schemeClr val="tx1"/>
            </a:solidFill>
            <a:miter lim="800000"/>
            <a:headEnd/>
            <a:tailEnd/>
          </a:ln>
        </p:spPr>
        <p:txBody>
          <a:bodyPr wrap="none" anchor="ctr"/>
          <a:lstStyle/>
          <a:p>
            <a:pPr algn="ctr"/>
            <a:endParaRPr lang="en-US">
              <a:solidFill>
                <a:schemeClr val="accent2"/>
              </a:solidFill>
              <a:latin typeface="Calibri" pitchFamily="34" charset="0"/>
            </a:endParaRPr>
          </a:p>
        </p:txBody>
      </p:sp>
      <p:sp>
        <p:nvSpPr>
          <p:cNvPr id="106537" name="Freeform 41"/>
          <p:cNvSpPr>
            <a:spLocks/>
          </p:cNvSpPr>
          <p:nvPr/>
        </p:nvSpPr>
        <p:spPr bwMode="auto">
          <a:xfrm>
            <a:off x="2133600" y="3133725"/>
            <a:ext cx="1992313" cy="1819275"/>
          </a:xfrm>
          <a:custGeom>
            <a:avLst/>
            <a:gdLst>
              <a:gd name="T0" fmla="*/ 0 w 1164"/>
              <a:gd name="T1" fmla="*/ 1819275 h 1157"/>
              <a:gd name="T2" fmla="*/ 588793 w 1164"/>
              <a:gd name="T3" fmla="*/ 1051940 h 1157"/>
              <a:gd name="T4" fmla="*/ 1364152 w 1164"/>
              <a:gd name="T5" fmla="*/ 355364 h 1157"/>
              <a:gd name="T6" fmla="*/ 1992313 w 1164"/>
              <a:gd name="T7" fmla="*/ 0 h 1157"/>
              <a:gd name="T8" fmla="*/ 0 60000 65536"/>
              <a:gd name="T9" fmla="*/ 0 60000 65536"/>
              <a:gd name="T10" fmla="*/ 0 60000 65536"/>
              <a:gd name="T11" fmla="*/ 0 60000 65536"/>
              <a:gd name="T12" fmla="*/ 0 w 1164"/>
              <a:gd name="T13" fmla="*/ 0 h 1157"/>
              <a:gd name="T14" fmla="*/ 1164 w 1164"/>
              <a:gd name="T15" fmla="*/ 1157 h 1157"/>
            </a:gdLst>
            <a:ahLst/>
            <a:cxnLst>
              <a:cxn ang="T8">
                <a:pos x="T0" y="T1"/>
              </a:cxn>
              <a:cxn ang="T9">
                <a:pos x="T2" y="T3"/>
              </a:cxn>
              <a:cxn ang="T10">
                <a:pos x="T4" y="T5"/>
              </a:cxn>
              <a:cxn ang="T11">
                <a:pos x="T6" y="T7"/>
              </a:cxn>
            </a:cxnLst>
            <a:rect l="T12" t="T13" r="T14" b="T15"/>
            <a:pathLst>
              <a:path w="1164" h="1157">
                <a:moveTo>
                  <a:pt x="0" y="1157"/>
                </a:moveTo>
                <a:lnTo>
                  <a:pt x="344" y="669"/>
                </a:lnTo>
                <a:lnTo>
                  <a:pt x="797" y="226"/>
                </a:lnTo>
                <a:lnTo>
                  <a:pt x="1164" y="0"/>
                </a:lnTo>
              </a:path>
            </a:pathLst>
          </a:custGeom>
          <a:noFill/>
          <a:ln w="57150">
            <a:solidFill>
              <a:srgbClr val="FF0000"/>
            </a:solidFill>
            <a:round/>
            <a:headEnd type="triangle" w="med" len="med"/>
            <a:tailEnd/>
          </a:ln>
        </p:spPr>
        <p:txBody>
          <a:bodyPr/>
          <a:lstStyle/>
          <a:p>
            <a:endParaRPr lang="en-US">
              <a:latin typeface="Calibri" pitchFamily="34" charset="0"/>
            </a:endParaRPr>
          </a:p>
        </p:txBody>
      </p:sp>
      <p:pic>
        <p:nvPicPr>
          <p:cNvPr id="21515" name="Picture 42" descr="xbox1.png"/>
          <p:cNvPicPr>
            <a:picLocks noChangeAspect="1"/>
          </p:cNvPicPr>
          <p:nvPr/>
        </p:nvPicPr>
        <p:blipFill>
          <a:blip r:embed="rId3" cstate="print"/>
          <a:srcRect/>
          <a:stretch>
            <a:fillRect/>
          </a:stretch>
        </p:blipFill>
        <p:spPr bwMode="auto">
          <a:xfrm>
            <a:off x="2438400" y="1447800"/>
            <a:ext cx="762000" cy="1122363"/>
          </a:xfrm>
          <a:prstGeom prst="rect">
            <a:avLst/>
          </a:prstGeom>
          <a:noFill/>
          <a:ln w="9525">
            <a:noFill/>
            <a:miter lim="800000"/>
            <a:headEnd/>
            <a:tailEnd/>
          </a:ln>
        </p:spPr>
      </p:pic>
      <p:pic>
        <p:nvPicPr>
          <p:cNvPr id="21516" name="Picture 43" descr="xbox1.png"/>
          <p:cNvPicPr>
            <a:picLocks noChangeAspect="1"/>
          </p:cNvPicPr>
          <p:nvPr/>
        </p:nvPicPr>
        <p:blipFill>
          <a:blip r:embed="rId3" cstate="print"/>
          <a:srcRect/>
          <a:stretch>
            <a:fillRect/>
          </a:stretch>
        </p:blipFill>
        <p:spPr bwMode="auto">
          <a:xfrm>
            <a:off x="914400" y="3124200"/>
            <a:ext cx="762000" cy="1122363"/>
          </a:xfrm>
          <a:prstGeom prst="rect">
            <a:avLst/>
          </a:prstGeom>
          <a:noFill/>
          <a:ln w="9525">
            <a:noFill/>
            <a:miter lim="800000"/>
            <a:headEnd/>
            <a:tailEnd/>
          </a:ln>
        </p:spPr>
      </p:pic>
      <p:pic>
        <p:nvPicPr>
          <p:cNvPr id="21517" name="Picture 44" descr="xbox1.png"/>
          <p:cNvPicPr>
            <a:picLocks noChangeAspect="1"/>
          </p:cNvPicPr>
          <p:nvPr/>
        </p:nvPicPr>
        <p:blipFill>
          <a:blip r:embed="rId3" cstate="print"/>
          <a:srcRect/>
          <a:stretch>
            <a:fillRect/>
          </a:stretch>
        </p:blipFill>
        <p:spPr bwMode="auto">
          <a:xfrm>
            <a:off x="1447800" y="4724400"/>
            <a:ext cx="762000" cy="1122363"/>
          </a:xfrm>
          <a:prstGeom prst="rect">
            <a:avLst/>
          </a:prstGeom>
          <a:noFill/>
          <a:ln w="9525">
            <a:noFill/>
            <a:miter lim="800000"/>
            <a:headEnd/>
            <a:tailEnd/>
          </a:ln>
        </p:spPr>
      </p:pic>
      <p:pic>
        <p:nvPicPr>
          <p:cNvPr id="21518" name="Picture 45" descr="xbox1.png"/>
          <p:cNvPicPr>
            <a:picLocks noChangeAspect="1"/>
          </p:cNvPicPr>
          <p:nvPr/>
        </p:nvPicPr>
        <p:blipFill>
          <a:blip r:embed="rId3" cstate="print"/>
          <a:srcRect/>
          <a:stretch>
            <a:fillRect/>
          </a:stretch>
        </p:blipFill>
        <p:spPr bwMode="auto">
          <a:xfrm>
            <a:off x="4191000" y="2438400"/>
            <a:ext cx="762000" cy="1122363"/>
          </a:xfrm>
          <a:prstGeom prst="rect">
            <a:avLst/>
          </a:prstGeom>
          <a:noFill/>
          <a:ln w="9525">
            <a:noFill/>
            <a:miter lim="800000"/>
            <a:headEnd/>
            <a:tailEnd/>
          </a:ln>
        </p:spPr>
      </p:pic>
      <p:sp>
        <p:nvSpPr>
          <p:cNvPr id="21519" name="TextBox 46"/>
          <p:cNvSpPr txBox="1">
            <a:spLocks noChangeArrowheads="1"/>
          </p:cNvSpPr>
          <p:nvPr/>
        </p:nvSpPr>
        <p:spPr bwMode="auto">
          <a:xfrm>
            <a:off x="6019800" y="4267200"/>
            <a:ext cx="2498725" cy="1200150"/>
          </a:xfrm>
          <a:prstGeom prst="rect">
            <a:avLst/>
          </a:prstGeom>
          <a:noFill/>
          <a:ln w="9525">
            <a:noFill/>
            <a:miter lim="800000"/>
            <a:headEnd/>
            <a:tailEnd/>
          </a:ln>
        </p:spPr>
        <p:txBody>
          <a:bodyPr wrap="none">
            <a:spAutoFit/>
          </a:bodyPr>
          <a:lstStyle/>
          <a:p>
            <a:pPr algn="ctr"/>
            <a:r>
              <a:rPr lang="en-US" sz="2400">
                <a:latin typeface="Calibri" pitchFamily="34" charset="0"/>
              </a:rPr>
              <a:t>Inter-object writes</a:t>
            </a:r>
          </a:p>
          <a:p>
            <a:pPr algn="ctr"/>
            <a:r>
              <a:rPr lang="en-US" sz="2400">
                <a:latin typeface="Calibri" pitchFamily="34" charset="0"/>
              </a:rPr>
              <a:t>must be reflected</a:t>
            </a:r>
            <a:br>
              <a:rPr lang="en-US" sz="2400">
                <a:latin typeface="Calibri" pitchFamily="34" charset="0"/>
              </a:rPr>
            </a:br>
            <a:r>
              <a:rPr lang="en-US" sz="2400">
                <a:latin typeface="Calibri" pitchFamily="34" charset="0"/>
              </a:rPr>
              <a:t>very quickly</a:t>
            </a:r>
          </a:p>
        </p:txBody>
      </p:sp>
      <p:pic>
        <p:nvPicPr>
          <p:cNvPr id="21520" name="Picture 45" descr="orb"/>
          <p:cNvPicPr>
            <a:picLocks noChangeAspect="1" noChangeArrowheads="1"/>
          </p:cNvPicPr>
          <p:nvPr/>
        </p:nvPicPr>
        <p:blipFill>
          <a:blip r:embed="rId4" cstate="print"/>
          <a:srcRect/>
          <a:stretch>
            <a:fillRect/>
          </a:stretch>
        </p:blipFill>
        <p:spPr bwMode="auto">
          <a:xfrm>
            <a:off x="838200" y="5181600"/>
            <a:ext cx="525463" cy="762000"/>
          </a:xfrm>
          <a:prstGeom prst="rect">
            <a:avLst/>
          </a:prstGeom>
          <a:noFill/>
          <a:ln w="9525">
            <a:noFill/>
            <a:miter lim="800000"/>
            <a:headEnd/>
            <a:tailEnd/>
          </a:ln>
        </p:spPr>
      </p:pic>
      <p:pic>
        <p:nvPicPr>
          <p:cNvPr id="21521" name="Picture 48" descr="sarge.gif"/>
          <p:cNvPicPr>
            <a:picLocks noChangeAspect="1"/>
          </p:cNvPicPr>
          <p:nvPr/>
        </p:nvPicPr>
        <p:blipFill>
          <a:blip r:embed="rId5" cstate="print"/>
          <a:srcRect/>
          <a:stretch>
            <a:fillRect/>
          </a:stretch>
        </p:blipFill>
        <p:spPr bwMode="auto">
          <a:xfrm>
            <a:off x="4648200" y="1600200"/>
            <a:ext cx="449263" cy="741363"/>
          </a:xfrm>
          <a:prstGeom prst="rect">
            <a:avLst/>
          </a:prstGeom>
          <a:noFill/>
          <a:ln w="9525">
            <a:noFill/>
            <a:miter lim="800000"/>
            <a:headEnd/>
            <a:tailEnd/>
          </a:ln>
        </p:spPr>
      </p:pic>
      <p:cxnSp>
        <p:nvCxnSpPr>
          <p:cNvPr id="51" name="Straight Connector 50"/>
          <p:cNvCxnSpPr/>
          <p:nvPr/>
        </p:nvCxnSpPr>
        <p:spPr>
          <a:xfrm rot="10800000">
            <a:off x="6926893" y="2583493"/>
            <a:ext cx="1004170" cy="367974"/>
          </a:xfrm>
          <a:prstGeom prst="line">
            <a:avLst/>
          </a:prstGeom>
          <a:ln w="57150">
            <a:solidFill>
              <a:srgbClr val="7030A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1523" name="Text Box 7"/>
          <p:cNvSpPr txBox="1">
            <a:spLocks noChangeArrowheads="1"/>
          </p:cNvSpPr>
          <p:nvPr/>
        </p:nvSpPr>
        <p:spPr bwMode="auto">
          <a:xfrm>
            <a:off x="7162800" y="3581400"/>
            <a:ext cx="1644650" cy="366713"/>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Primary object</a:t>
            </a:r>
          </a:p>
        </p:txBody>
      </p:sp>
      <p:sp>
        <p:nvSpPr>
          <p:cNvPr id="21524" name="Text Box 64"/>
          <p:cNvSpPr txBox="1">
            <a:spLocks noChangeArrowheads="1"/>
          </p:cNvSpPr>
          <p:nvPr/>
        </p:nvSpPr>
        <p:spPr bwMode="auto">
          <a:xfrm>
            <a:off x="5791200" y="1828800"/>
            <a:ext cx="1733550" cy="366713"/>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Replica objects</a:t>
            </a:r>
          </a:p>
        </p:txBody>
      </p:sp>
      <p:pic>
        <p:nvPicPr>
          <p:cNvPr id="38" name="Picture 67" descr="orb"/>
          <p:cNvPicPr>
            <a:picLocks noChangeAspect="1" noChangeArrowheads="1"/>
          </p:cNvPicPr>
          <p:nvPr/>
        </p:nvPicPr>
        <p:blipFill>
          <a:blip r:embed="rId4" cstate="print"/>
          <a:srcRect/>
          <a:stretch>
            <a:fillRect/>
          </a:stretch>
        </p:blipFill>
        <p:spPr bwMode="auto">
          <a:xfrm>
            <a:off x="6629400" y="2209800"/>
            <a:ext cx="525463" cy="762000"/>
          </a:xfrm>
          <a:prstGeom prst="rect">
            <a:avLst/>
          </a:prstGeom>
          <a:noFill/>
          <a:effectLst>
            <a:outerShdw blurRad="76200" dir="18900000" sy="23000" kx="-1200000" algn="bl" rotWithShape="0">
              <a:prstClr val="black">
                <a:alpha val="20000"/>
              </a:prstClr>
            </a:outerShdw>
          </a:effectLst>
        </p:spPr>
      </p:pic>
      <p:pic>
        <p:nvPicPr>
          <p:cNvPr id="21526" name="Picture 40" descr="lucy.gif"/>
          <p:cNvPicPr>
            <a:picLocks noChangeAspect="1"/>
          </p:cNvPicPr>
          <p:nvPr/>
        </p:nvPicPr>
        <p:blipFill>
          <a:blip r:embed="rId6" cstate="print"/>
          <a:srcRect/>
          <a:stretch>
            <a:fillRect/>
          </a:stretch>
        </p:blipFill>
        <p:spPr bwMode="auto">
          <a:xfrm>
            <a:off x="990600" y="2286000"/>
            <a:ext cx="381000" cy="793750"/>
          </a:xfrm>
          <a:prstGeom prst="rect">
            <a:avLst/>
          </a:prstGeom>
          <a:noFill/>
          <a:ln w="9525">
            <a:noFill/>
            <a:miter lim="800000"/>
            <a:headEnd/>
            <a:tailEnd/>
          </a:ln>
        </p:spPr>
      </p:pic>
      <p:pic>
        <p:nvPicPr>
          <p:cNvPr id="21527" name="Picture 49" descr="hunter.gif"/>
          <p:cNvPicPr>
            <a:picLocks noChangeAspect="1"/>
          </p:cNvPicPr>
          <p:nvPr/>
        </p:nvPicPr>
        <p:blipFill>
          <a:blip r:embed="rId7" cstate="print"/>
          <a:srcRect/>
          <a:stretch>
            <a:fillRect/>
          </a:stretch>
        </p:blipFill>
        <p:spPr bwMode="auto">
          <a:xfrm>
            <a:off x="3124200" y="1371600"/>
            <a:ext cx="512763" cy="833438"/>
          </a:xfrm>
          <a:prstGeom prst="rect">
            <a:avLst/>
          </a:prstGeom>
          <a:noFill/>
          <a:ln w="9525">
            <a:noFill/>
            <a:miter lim="800000"/>
            <a:headEnd/>
            <a:tailEnd/>
          </a:ln>
        </p:spPr>
      </p:pic>
      <p:pic>
        <p:nvPicPr>
          <p:cNvPr id="52" name="Picture 51" descr="lucy.gif"/>
          <p:cNvPicPr>
            <a:picLocks noChangeAspect="1"/>
          </p:cNvPicPr>
          <p:nvPr/>
        </p:nvPicPr>
        <p:blipFill>
          <a:blip r:embed="rId6" cstate="print"/>
          <a:stretch>
            <a:fillRect/>
          </a:stretch>
        </p:blipFill>
        <p:spPr>
          <a:xfrm>
            <a:off x="6172200" y="2971800"/>
            <a:ext cx="381000" cy="793750"/>
          </a:xfrm>
          <a:prstGeom prst="rect">
            <a:avLst/>
          </a:prstGeom>
          <a:effectLst>
            <a:outerShdw blurRad="76200" dir="18900000" sy="23000" kx="-1200000" algn="bl" rotWithShape="0">
              <a:prstClr val="black">
                <a:alpha val="20000"/>
              </a:prstClr>
            </a:outerShdw>
          </a:effectLst>
        </p:spPr>
      </p:pic>
      <p:pic>
        <p:nvPicPr>
          <p:cNvPr id="55" name="Picture 54" descr="hunter.gif"/>
          <p:cNvPicPr>
            <a:picLocks noChangeAspect="1"/>
          </p:cNvPicPr>
          <p:nvPr/>
        </p:nvPicPr>
        <p:blipFill>
          <a:blip r:embed="rId7" cstate="print"/>
          <a:srcRect/>
          <a:stretch>
            <a:fillRect/>
          </a:stretch>
        </p:blipFill>
        <p:spPr bwMode="auto">
          <a:xfrm>
            <a:off x="5943600" y="2209800"/>
            <a:ext cx="512763" cy="833438"/>
          </a:xfrm>
          <a:prstGeom prst="rect">
            <a:avLst/>
          </a:prstGeom>
          <a:noFill/>
          <a:ln w="9525">
            <a:noFill/>
            <a:miter lim="800000"/>
            <a:headEnd/>
            <a:tailEnd/>
          </a:ln>
          <a:effectLst>
            <a:outerShdw sy="23000" kx="-1199993" algn="bl" rotWithShape="0">
              <a:srgbClr val="000000">
                <a:alpha val="20000"/>
              </a:srgbClr>
            </a:outerShdw>
          </a:effectLst>
        </p:spPr>
      </p:pic>
      <p:pic>
        <p:nvPicPr>
          <p:cNvPr id="39" name="Picture 38" descr="blood_splatter.png"/>
          <p:cNvPicPr>
            <a:picLocks noChangeAspect="1"/>
          </p:cNvPicPr>
          <p:nvPr/>
        </p:nvPicPr>
        <p:blipFill>
          <a:blip r:embed="rId8" cstate="print"/>
          <a:srcRect/>
          <a:stretch>
            <a:fillRect/>
          </a:stretch>
        </p:blipFill>
        <p:spPr bwMode="auto">
          <a:xfrm>
            <a:off x="5867400" y="1905000"/>
            <a:ext cx="1828800" cy="1371600"/>
          </a:xfrm>
          <a:prstGeom prst="rect">
            <a:avLst/>
          </a:prstGeom>
          <a:noFill/>
          <a:ln w="9525">
            <a:noFill/>
            <a:miter lim="800000"/>
            <a:headEnd/>
            <a:tailEnd/>
          </a:ln>
        </p:spPr>
      </p:pic>
      <p:pic>
        <p:nvPicPr>
          <p:cNvPr id="56" name="Picture 55" descr="sarge.gif"/>
          <p:cNvPicPr>
            <a:picLocks noChangeAspect="1"/>
          </p:cNvPicPr>
          <p:nvPr/>
        </p:nvPicPr>
        <p:blipFill>
          <a:blip r:embed="rId5" cstate="print"/>
          <a:stretch>
            <a:fillRect/>
          </a:stretch>
        </p:blipFill>
        <p:spPr>
          <a:xfrm>
            <a:off x="7924800" y="2895600"/>
            <a:ext cx="449263" cy="741363"/>
          </a:xfrm>
          <a:prstGeom prst="rect">
            <a:avLst/>
          </a:prstGeom>
          <a:effectLst>
            <a:outerShdw blurRad="76200" dir="18900000" sy="23000" kx="-1200000" algn="bl" rotWithShape="0">
              <a:prstClr val="black">
                <a:alpha val="20000"/>
              </a:prstClr>
            </a:outerShdw>
          </a:effectLst>
        </p:spPr>
      </p:pic>
      <p:sp>
        <p:nvSpPr>
          <p:cNvPr id="59" name="Footer Placeholder 58"/>
          <p:cNvSpPr>
            <a:spLocks noGrp="1"/>
          </p:cNvSpPr>
          <p:nvPr>
            <p:ph type="ftr" sz="quarter" idx="10"/>
          </p:nvPr>
        </p:nvSpPr>
        <p:spPr/>
        <p:txBody>
          <a:bodyPr/>
          <a:lstStyle/>
          <a:p>
            <a:pPr>
              <a:defRPr/>
            </a:pPr>
            <a:r>
              <a:rPr lang="en-US"/>
              <a:t>Donnybrook | Jeffrey Pang (CMU) | SIGCOMM 2008</a:t>
            </a:r>
            <a:endParaRPr lang="en-US" dirty="0"/>
          </a:p>
        </p:txBody>
      </p:sp>
      <p:sp>
        <p:nvSpPr>
          <p:cNvPr id="34" name="Slide Number Placeholder 33"/>
          <p:cNvSpPr>
            <a:spLocks noGrp="1"/>
          </p:cNvSpPr>
          <p:nvPr>
            <p:ph type="sldNum" sz="quarter" idx="11"/>
          </p:nvPr>
        </p:nvSpPr>
        <p:spPr/>
        <p:txBody>
          <a:bodyPr/>
          <a:lstStyle/>
          <a:p>
            <a:pPr>
              <a:defRPr/>
            </a:pPr>
            <a:fld id="{17732469-6D2D-4E54-BDF3-E373A89991A1}" type="slidenum">
              <a:rPr lang="en-US"/>
              <a:pPr>
                <a:defRPr/>
              </a:pPr>
              <a:t>5</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par>
                                <p:cTn id="8" presetID="53" presetClass="entr" presetSubtype="0" fill="hold" nodeType="withEffect">
                                  <p:stCondLst>
                                    <p:cond delay="400"/>
                                  </p:stCondLst>
                                  <p:childTnLst>
                                    <p:set>
                                      <p:cBhvr>
                                        <p:cTn id="9" dur="1" fill="hold">
                                          <p:stCondLst>
                                            <p:cond delay="0"/>
                                          </p:stCondLst>
                                        </p:cTn>
                                        <p:tgtEl>
                                          <p:spTgt spid="39"/>
                                        </p:tgtEl>
                                        <p:attrNameLst>
                                          <p:attrName>style.visibility</p:attrName>
                                        </p:attrNameLst>
                                      </p:cBhvr>
                                      <p:to>
                                        <p:strVal val="visible"/>
                                      </p:to>
                                    </p:set>
                                    <p:anim calcmode="lin" valueType="num">
                                      <p:cBhvr>
                                        <p:cTn id="10" dur="300" fill="hold"/>
                                        <p:tgtEl>
                                          <p:spTgt spid="39"/>
                                        </p:tgtEl>
                                        <p:attrNameLst>
                                          <p:attrName>ppt_w</p:attrName>
                                        </p:attrNameLst>
                                      </p:cBhvr>
                                      <p:tavLst>
                                        <p:tav tm="0">
                                          <p:val>
                                            <p:fltVal val="0"/>
                                          </p:val>
                                        </p:tav>
                                        <p:tav tm="100000">
                                          <p:val>
                                            <p:strVal val="#ppt_w"/>
                                          </p:val>
                                        </p:tav>
                                      </p:tavLst>
                                    </p:anim>
                                    <p:anim calcmode="lin" valueType="num">
                                      <p:cBhvr>
                                        <p:cTn id="11" dur="300" fill="hold"/>
                                        <p:tgtEl>
                                          <p:spTgt spid="39"/>
                                        </p:tgtEl>
                                        <p:attrNameLst>
                                          <p:attrName>ppt_h</p:attrName>
                                        </p:attrNameLst>
                                      </p:cBhvr>
                                      <p:tavLst>
                                        <p:tav tm="0">
                                          <p:val>
                                            <p:fltVal val="0"/>
                                          </p:val>
                                        </p:tav>
                                        <p:tav tm="100000">
                                          <p:val>
                                            <p:strVal val="#ppt_h"/>
                                          </p:val>
                                        </p:tav>
                                      </p:tavLst>
                                    </p:anim>
                                    <p:animEffect transition="in" filter="fade">
                                      <p:cBhvr>
                                        <p:cTn id="12" dur="300"/>
                                        <p:tgtEl>
                                          <p:spTgt spid="39"/>
                                        </p:tgtEl>
                                      </p:cBhvr>
                                    </p:animEffect>
                                  </p:childTnLst>
                                </p:cTn>
                              </p:par>
                              <p:par>
                                <p:cTn id="13" presetID="1" presetClass="exit" presetSubtype="0" fill="hold" nodeType="withEffect">
                                  <p:stCondLst>
                                    <p:cond delay="400"/>
                                  </p:stCondLst>
                                  <p:childTnLst>
                                    <p:set>
                                      <p:cBhvr>
                                        <p:cTn id="14" dur="1" fill="hold">
                                          <p:stCondLst>
                                            <p:cond delay="0"/>
                                          </p:stCondLst>
                                        </p:cTn>
                                        <p:tgtEl>
                                          <p:spTgt spid="38"/>
                                        </p:tgtEl>
                                        <p:attrNameLst>
                                          <p:attrName>style.visibility</p:attrName>
                                        </p:attrNameLst>
                                      </p:cBhvr>
                                      <p:to>
                                        <p:strVal val="hidden"/>
                                      </p:to>
                                    </p:set>
                                  </p:childTnLst>
                                </p:cTn>
                              </p:par>
                              <p:par>
                                <p:cTn id="15" presetID="22" presetClass="entr" presetSubtype="2" fill="hold" grpId="0" nodeType="withEffect">
                                  <p:stCondLst>
                                    <p:cond delay="500"/>
                                  </p:stCondLst>
                                  <p:childTnLst>
                                    <p:set>
                                      <p:cBhvr>
                                        <p:cTn id="16" dur="1" fill="hold">
                                          <p:stCondLst>
                                            <p:cond delay="0"/>
                                          </p:stCondLst>
                                        </p:cTn>
                                        <p:tgtEl>
                                          <p:spTgt spid="106537"/>
                                        </p:tgtEl>
                                        <p:attrNameLst>
                                          <p:attrName>style.visibility</p:attrName>
                                        </p:attrNameLst>
                                      </p:cBhvr>
                                      <p:to>
                                        <p:strVal val="visible"/>
                                      </p:to>
                                    </p:set>
                                    <p:animEffect transition="in" filter="wipe(right)">
                                      <p:cBhvr>
                                        <p:cTn id="17" dur="500"/>
                                        <p:tgtEl>
                                          <p:spTgt spid="106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3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pPr eaLnBrk="1" hangingPunct="1"/>
            <a:r>
              <a:rPr lang="en-US" smtClean="0"/>
              <a:t>Evaluation: Broadband Only</a:t>
            </a:r>
          </a:p>
        </p:txBody>
      </p:sp>
      <p:sp>
        <p:nvSpPr>
          <p:cNvPr id="5" name="Rectangle 5"/>
          <p:cNvSpPr>
            <a:spLocks noChangeArrowheads="1"/>
          </p:cNvSpPr>
          <p:nvPr/>
        </p:nvSpPr>
        <p:spPr bwMode="auto">
          <a:xfrm>
            <a:off x="533400" y="5486400"/>
            <a:ext cx="8229600" cy="7620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800" dirty="0">
                <a:latin typeface="+mn-lt"/>
              </a:rPr>
              <a:t>Enough updates are delivered at all supported scales</a:t>
            </a:r>
          </a:p>
        </p:txBody>
      </p:sp>
      <p:graphicFrame>
        <p:nvGraphicFramePr>
          <p:cNvPr id="6" name="Chart 5"/>
          <p:cNvGraphicFramePr/>
          <p:nvPr/>
        </p:nvGraphicFramePr>
        <p:xfrm>
          <a:off x="561767" y="1222927"/>
          <a:ext cx="8144911" cy="4183960"/>
        </p:xfrm>
        <a:graphic>
          <a:graphicData uri="http://schemas.openxmlformats.org/drawingml/2006/chart">
            <c:chart xmlns:c="http://schemas.openxmlformats.org/drawingml/2006/chart" xmlns:r="http://schemas.openxmlformats.org/officeDocument/2006/relationships" r:id="rId2"/>
          </a:graphicData>
        </a:graphic>
      </p:graphicFrame>
      <p:sp>
        <p:nvSpPr>
          <p:cNvPr id="11" name="Footer Placeholder 10"/>
          <p:cNvSpPr>
            <a:spLocks noGrp="1"/>
          </p:cNvSpPr>
          <p:nvPr>
            <p:ph type="ftr" sz="quarter" idx="10"/>
          </p:nvPr>
        </p:nvSpPr>
        <p:spPr/>
        <p:txBody>
          <a:bodyPr/>
          <a:lstStyle/>
          <a:p>
            <a:pPr>
              <a:defRPr/>
            </a:pPr>
            <a:r>
              <a:rPr lang="en-US"/>
              <a:t>Donnybrook | Jeffrey Pang (CMU) | SIGCOMM 2008</a:t>
            </a:r>
            <a:endParaRPr lang="en-US" dirty="0"/>
          </a:p>
        </p:txBody>
      </p:sp>
      <p:sp>
        <p:nvSpPr>
          <p:cNvPr id="8" name="Slide Number Placeholder 7"/>
          <p:cNvSpPr>
            <a:spLocks noGrp="1"/>
          </p:cNvSpPr>
          <p:nvPr>
            <p:ph type="sldNum" sz="quarter" idx="11"/>
          </p:nvPr>
        </p:nvSpPr>
        <p:spPr/>
        <p:txBody>
          <a:bodyPr/>
          <a:lstStyle/>
          <a:p>
            <a:pPr>
              <a:defRPr/>
            </a:pPr>
            <a:fld id="{BB70E1F3-95BD-4CD7-BABF-9D83C867F5F0}" type="slidenum">
              <a:rPr lang="en-US"/>
              <a:pPr>
                <a:defRPr/>
              </a:pPr>
              <a:t>50</a:t>
            </a:fld>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eaLnBrk="1" hangingPunct="1"/>
            <a:r>
              <a:rPr lang="en-US" smtClean="0"/>
              <a:t>Evaluation: Other BW Distributions</a:t>
            </a:r>
          </a:p>
        </p:txBody>
      </p:sp>
      <p:sp>
        <p:nvSpPr>
          <p:cNvPr id="5" name="Rectangle 5"/>
          <p:cNvSpPr>
            <a:spLocks noChangeArrowheads="1"/>
          </p:cNvSpPr>
          <p:nvPr/>
        </p:nvSpPr>
        <p:spPr bwMode="auto">
          <a:xfrm>
            <a:off x="533400" y="5486400"/>
            <a:ext cx="8229600" cy="7620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800" dirty="0">
                <a:latin typeface="+mn-lt"/>
              </a:rPr>
              <a:t>Enough updates are delivered at all supported scales</a:t>
            </a:r>
          </a:p>
        </p:txBody>
      </p:sp>
      <p:pic>
        <p:nvPicPr>
          <p:cNvPr id="115715" name="Picture 2"/>
          <p:cNvPicPr>
            <a:picLocks noChangeAspect="1" noChangeArrowheads="1"/>
          </p:cNvPicPr>
          <p:nvPr/>
        </p:nvPicPr>
        <p:blipFill>
          <a:blip r:embed="rId2" cstate="print"/>
          <a:srcRect/>
          <a:stretch>
            <a:fillRect/>
          </a:stretch>
        </p:blipFill>
        <p:spPr bwMode="auto">
          <a:xfrm>
            <a:off x="533400" y="1600200"/>
            <a:ext cx="8153400" cy="3276600"/>
          </a:xfrm>
          <a:prstGeom prst="rect">
            <a:avLst/>
          </a:prstGeom>
          <a:noFill/>
          <a:ln w="9525">
            <a:noFill/>
            <a:miter lim="800000"/>
            <a:headEnd/>
            <a:tailEnd/>
          </a:ln>
        </p:spPr>
      </p:pic>
      <p:sp>
        <p:nvSpPr>
          <p:cNvPr id="11" name="Footer Placeholder 10"/>
          <p:cNvSpPr>
            <a:spLocks noGrp="1"/>
          </p:cNvSpPr>
          <p:nvPr>
            <p:ph type="ftr" sz="quarter" idx="10"/>
          </p:nvPr>
        </p:nvSpPr>
        <p:spPr/>
        <p:txBody>
          <a:bodyPr/>
          <a:lstStyle/>
          <a:p>
            <a:pPr>
              <a:defRPr/>
            </a:pPr>
            <a:r>
              <a:rPr lang="en-US"/>
              <a:t>Donnybrook | Jeffrey Pang (CMU) | SIGCOMM 2008</a:t>
            </a:r>
            <a:endParaRPr lang="en-US" dirty="0"/>
          </a:p>
        </p:txBody>
      </p:sp>
      <p:sp>
        <p:nvSpPr>
          <p:cNvPr id="8" name="Slide Number Placeholder 7"/>
          <p:cNvSpPr>
            <a:spLocks noGrp="1"/>
          </p:cNvSpPr>
          <p:nvPr>
            <p:ph type="sldNum" sz="quarter" idx="11"/>
          </p:nvPr>
        </p:nvSpPr>
        <p:spPr/>
        <p:txBody>
          <a:bodyPr/>
          <a:lstStyle/>
          <a:p>
            <a:pPr>
              <a:defRPr/>
            </a:pPr>
            <a:fld id="{F4213C0E-EC93-43FA-9F1F-E519F8458CE2}" type="slidenum">
              <a:rPr lang="en-US"/>
              <a:pPr>
                <a:defRPr/>
              </a:pPr>
              <a:t>51</a:t>
            </a:fld>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pPr eaLnBrk="1" hangingPunct="1"/>
            <a:r>
              <a:rPr lang="en-US" smtClean="0"/>
              <a:t>Evaluation: Scale</a:t>
            </a:r>
          </a:p>
        </p:txBody>
      </p:sp>
      <p:sp>
        <p:nvSpPr>
          <p:cNvPr id="5" name="Rectangle 5"/>
          <p:cNvSpPr>
            <a:spLocks noChangeArrowheads="1"/>
          </p:cNvSpPr>
          <p:nvPr/>
        </p:nvSpPr>
        <p:spPr bwMode="auto">
          <a:xfrm>
            <a:off x="381000" y="5486400"/>
            <a:ext cx="8382000" cy="7620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800" dirty="0">
                <a:latin typeface="+mn-lt"/>
              </a:rPr>
              <a:t>Donnybrook enables 100s of players in many BW models </a:t>
            </a:r>
          </a:p>
        </p:txBody>
      </p:sp>
      <p:pic>
        <p:nvPicPr>
          <p:cNvPr id="116739" name="Picture 2"/>
          <p:cNvPicPr>
            <a:picLocks noChangeAspect="1" noChangeArrowheads="1"/>
          </p:cNvPicPr>
          <p:nvPr/>
        </p:nvPicPr>
        <p:blipFill>
          <a:blip r:embed="rId2" cstate="print"/>
          <a:srcRect/>
          <a:stretch>
            <a:fillRect/>
          </a:stretch>
        </p:blipFill>
        <p:spPr bwMode="auto">
          <a:xfrm>
            <a:off x="533400" y="1828800"/>
            <a:ext cx="8153400" cy="3167063"/>
          </a:xfrm>
          <a:prstGeom prst="rect">
            <a:avLst/>
          </a:prstGeom>
          <a:noFill/>
          <a:ln w="9525">
            <a:noFill/>
            <a:miter lim="800000"/>
            <a:headEnd/>
            <a:tailEnd/>
          </a:ln>
        </p:spPr>
      </p:pic>
      <p:sp>
        <p:nvSpPr>
          <p:cNvPr id="11" name="Footer Placeholder 10"/>
          <p:cNvSpPr>
            <a:spLocks noGrp="1"/>
          </p:cNvSpPr>
          <p:nvPr>
            <p:ph type="ftr" sz="quarter" idx="10"/>
          </p:nvPr>
        </p:nvSpPr>
        <p:spPr/>
        <p:txBody>
          <a:bodyPr/>
          <a:lstStyle/>
          <a:p>
            <a:pPr>
              <a:defRPr/>
            </a:pPr>
            <a:r>
              <a:rPr lang="en-US"/>
              <a:t>Donnybrook | Jeffrey Pang (CMU) | SIGCOMM 2008</a:t>
            </a:r>
            <a:endParaRPr lang="en-US" dirty="0"/>
          </a:p>
        </p:txBody>
      </p:sp>
      <p:sp>
        <p:nvSpPr>
          <p:cNvPr id="8" name="Slide Number Placeholder 7"/>
          <p:cNvSpPr>
            <a:spLocks noGrp="1"/>
          </p:cNvSpPr>
          <p:nvPr>
            <p:ph type="sldNum" sz="quarter" idx="11"/>
          </p:nvPr>
        </p:nvSpPr>
        <p:spPr/>
        <p:txBody>
          <a:bodyPr/>
          <a:lstStyle/>
          <a:p>
            <a:pPr>
              <a:defRPr/>
            </a:pPr>
            <a:fld id="{215B4D9E-2A01-48AC-A73D-496F591F0709}" type="slidenum">
              <a:rPr lang="en-US"/>
              <a:pPr>
                <a:defRPr/>
              </a:pPr>
              <a:t>52</a:t>
            </a:fld>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pPr eaLnBrk="1" hangingPunct="1"/>
            <a:r>
              <a:rPr lang="en-US" smtClean="0"/>
              <a:t>Evaluation: Guidance Staleness</a:t>
            </a:r>
          </a:p>
        </p:txBody>
      </p:sp>
      <p:sp>
        <p:nvSpPr>
          <p:cNvPr id="5" name="Rectangle 5"/>
          <p:cNvSpPr>
            <a:spLocks noChangeArrowheads="1"/>
          </p:cNvSpPr>
          <p:nvPr/>
        </p:nvSpPr>
        <p:spPr bwMode="auto">
          <a:xfrm>
            <a:off x="533400" y="5486400"/>
            <a:ext cx="8229600" cy="7620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800" dirty="0">
                <a:latin typeface="+mn-lt"/>
              </a:rPr>
              <a:t>Guidance is almost never stale</a:t>
            </a:r>
          </a:p>
        </p:txBody>
      </p:sp>
      <p:pic>
        <p:nvPicPr>
          <p:cNvPr id="117763" name="Picture 2"/>
          <p:cNvPicPr>
            <a:picLocks noChangeAspect="1" noChangeArrowheads="1"/>
          </p:cNvPicPr>
          <p:nvPr/>
        </p:nvPicPr>
        <p:blipFill>
          <a:blip r:embed="rId2" cstate="print"/>
          <a:srcRect/>
          <a:stretch>
            <a:fillRect/>
          </a:stretch>
        </p:blipFill>
        <p:spPr bwMode="auto">
          <a:xfrm>
            <a:off x="381000" y="1981200"/>
            <a:ext cx="8432800" cy="2509838"/>
          </a:xfrm>
          <a:prstGeom prst="rect">
            <a:avLst/>
          </a:prstGeom>
          <a:noFill/>
          <a:ln w="9525">
            <a:noFill/>
            <a:miter lim="800000"/>
            <a:headEnd/>
            <a:tailEnd/>
          </a:ln>
        </p:spPr>
      </p:pic>
      <p:sp>
        <p:nvSpPr>
          <p:cNvPr id="11" name="Footer Placeholder 10"/>
          <p:cNvSpPr>
            <a:spLocks noGrp="1"/>
          </p:cNvSpPr>
          <p:nvPr>
            <p:ph type="ftr" sz="quarter" idx="10"/>
          </p:nvPr>
        </p:nvSpPr>
        <p:spPr/>
        <p:txBody>
          <a:bodyPr/>
          <a:lstStyle/>
          <a:p>
            <a:pPr>
              <a:defRPr/>
            </a:pPr>
            <a:r>
              <a:rPr lang="en-US"/>
              <a:t>Donnybrook | Jeffrey Pang (CMU) | SIGCOMM 2008</a:t>
            </a:r>
            <a:endParaRPr lang="en-US" dirty="0"/>
          </a:p>
        </p:txBody>
      </p:sp>
      <p:sp>
        <p:nvSpPr>
          <p:cNvPr id="8" name="Slide Number Placeholder 7"/>
          <p:cNvSpPr>
            <a:spLocks noGrp="1"/>
          </p:cNvSpPr>
          <p:nvPr>
            <p:ph type="sldNum" sz="quarter" idx="11"/>
          </p:nvPr>
        </p:nvSpPr>
        <p:spPr/>
        <p:txBody>
          <a:bodyPr/>
          <a:lstStyle/>
          <a:p>
            <a:pPr>
              <a:defRPr/>
            </a:pPr>
            <a:fld id="{42FD8E66-563C-4F51-9441-0CFB60B35C84}" type="slidenum">
              <a:rPr lang="en-US"/>
              <a:pPr>
                <a:defRPr/>
              </a:pPr>
              <a:t>53</a:t>
            </a:fld>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pPr eaLnBrk="1" hangingPunct="1"/>
            <a:r>
              <a:rPr lang="en-US" smtClean="0"/>
              <a:t>Evaluation: Subscriber Set Size</a:t>
            </a:r>
          </a:p>
        </p:txBody>
      </p:sp>
      <p:sp>
        <p:nvSpPr>
          <p:cNvPr id="5" name="Rectangle 5"/>
          <p:cNvSpPr>
            <a:spLocks noChangeArrowheads="1"/>
          </p:cNvSpPr>
          <p:nvPr/>
        </p:nvSpPr>
        <p:spPr bwMode="auto">
          <a:xfrm>
            <a:off x="533400" y="5486400"/>
            <a:ext cx="8229600" cy="7620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800" dirty="0">
                <a:latin typeface="+mn-lt"/>
              </a:rPr>
              <a:t>Players with lots of subscribers still get enough updates</a:t>
            </a:r>
          </a:p>
        </p:txBody>
      </p:sp>
      <p:pic>
        <p:nvPicPr>
          <p:cNvPr id="118787" name="Picture 2"/>
          <p:cNvPicPr>
            <a:picLocks noChangeAspect="1" noChangeArrowheads="1"/>
          </p:cNvPicPr>
          <p:nvPr/>
        </p:nvPicPr>
        <p:blipFill>
          <a:blip r:embed="rId2" cstate="print"/>
          <a:srcRect/>
          <a:stretch>
            <a:fillRect/>
          </a:stretch>
        </p:blipFill>
        <p:spPr bwMode="auto">
          <a:xfrm>
            <a:off x="533400" y="1330325"/>
            <a:ext cx="8229600" cy="4046538"/>
          </a:xfrm>
          <a:prstGeom prst="rect">
            <a:avLst/>
          </a:prstGeom>
          <a:noFill/>
          <a:ln w="9525">
            <a:noFill/>
            <a:miter lim="800000"/>
            <a:headEnd/>
            <a:tailEnd/>
          </a:ln>
        </p:spPr>
      </p:pic>
      <p:sp>
        <p:nvSpPr>
          <p:cNvPr id="11" name="Footer Placeholder 10"/>
          <p:cNvSpPr>
            <a:spLocks noGrp="1"/>
          </p:cNvSpPr>
          <p:nvPr>
            <p:ph type="ftr" sz="quarter" idx="10"/>
          </p:nvPr>
        </p:nvSpPr>
        <p:spPr/>
        <p:txBody>
          <a:bodyPr/>
          <a:lstStyle/>
          <a:p>
            <a:pPr>
              <a:defRPr/>
            </a:pPr>
            <a:r>
              <a:rPr lang="en-US"/>
              <a:t>Donnybrook | Jeffrey Pang (CMU) | SIGCOMM 2008</a:t>
            </a:r>
            <a:endParaRPr lang="en-US" dirty="0"/>
          </a:p>
        </p:txBody>
      </p:sp>
      <p:sp>
        <p:nvSpPr>
          <p:cNvPr id="8" name="Slide Number Placeholder 7"/>
          <p:cNvSpPr>
            <a:spLocks noGrp="1"/>
          </p:cNvSpPr>
          <p:nvPr>
            <p:ph type="sldNum" sz="quarter" idx="11"/>
          </p:nvPr>
        </p:nvSpPr>
        <p:spPr/>
        <p:txBody>
          <a:bodyPr/>
          <a:lstStyle/>
          <a:p>
            <a:pPr>
              <a:defRPr/>
            </a:pPr>
            <a:fld id="{66D1E4F8-7298-4BEB-838F-5F6ADE118F26}" type="slidenum">
              <a:rPr lang="en-US"/>
              <a:pPr>
                <a:defRPr/>
              </a:pPr>
              <a:t>54</a:t>
            </a:fld>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pPr eaLnBrk="1" hangingPunct="1"/>
            <a:r>
              <a:rPr lang="en-US" smtClean="0"/>
              <a:t>Evaluation: Other Approaches</a:t>
            </a:r>
          </a:p>
        </p:txBody>
      </p:sp>
      <p:sp>
        <p:nvSpPr>
          <p:cNvPr id="5" name="Rectangle 5"/>
          <p:cNvSpPr>
            <a:spLocks noChangeArrowheads="1"/>
          </p:cNvSpPr>
          <p:nvPr/>
        </p:nvSpPr>
        <p:spPr bwMode="auto">
          <a:xfrm>
            <a:off x="533400" y="5486400"/>
            <a:ext cx="8229600" cy="7620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800" dirty="0">
                <a:latin typeface="+mn-lt"/>
              </a:rPr>
              <a:t>Donnybrook performs better than other approaches</a:t>
            </a:r>
          </a:p>
        </p:txBody>
      </p:sp>
      <p:pic>
        <p:nvPicPr>
          <p:cNvPr id="119811" name="Picture 2"/>
          <p:cNvPicPr>
            <a:picLocks noChangeAspect="1" noChangeArrowheads="1"/>
          </p:cNvPicPr>
          <p:nvPr/>
        </p:nvPicPr>
        <p:blipFill>
          <a:blip r:embed="rId2" cstate="print"/>
          <a:srcRect/>
          <a:stretch>
            <a:fillRect/>
          </a:stretch>
        </p:blipFill>
        <p:spPr bwMode="auto">
          <a:xfrm>
            <a:off x="609600" y="1524000"/>
            <a:ext cx="8153400" cy="3582988"/>
          </a:xfrm>
          <a:prstGeom prst="rect">
            <a:avLst/>
          </a:prstGeom>
          <a:noFill/>
          <a:ln w="9525">
            <a:noFill/>
            <a:miter lim="800000"/>
            <a:headEnd/>
            <a:tailEnd/>
          </a:ln>
        </p:spPr>
      </p:pic>
      <p:sp>
        <p:nvSpPr>
          <p:cNvPr id="11" name="Footer Placeholder 10"/>
          <p:cNvSpPr>
            <a:spLocks noGrp="1"/>
          </p:cNvSpPr>
          <p:nvPr>
            <p:ph type="ftr" sz="quarter" idx="10"/>
          </p:nvPr>
        </p:nvSpPr>
        <p:spPr/>
        <p:txBody>
          <a:bodyPr/>
          <a:lstStyle/>
          <a:p>
            <a:pPr>
              <a:defRPr/>
            </a:pPr>
            <a:r>
              <a:rPr lang="en-US"/>
              <a:t>Donnybrook | Jeffrey Pang (CMU) | SIGCOMM 2008</a:t>
            </a:r>
            <a:endParaRPr lang="en-US" dirty="0"/>
          </a:p>
        </p:txBody>
      </p:sp>
      <p:sp>
        <p:nvSpPr>
          <p:cNvPr id="8" name="Slide Number Placeholder 7"/>
          <p:cNvSpPr>
            <a:spLocks noGrp="1"/>
          </p:cNvSpPr>
          <p:nvPr>
            <p:ph type="sldNum" sz="quarter" idx="11"/>
          </p:nvPr>
        </p:nvSpPr>
        <p:spPr/>
        <p:txBody>
          <a:bodyPr/>
          <a:lstStyle/>
          <a:p>
            <a:pPr>
              <a:defRPr/>
            </a:pPr>
            <a:fld id="{C2C14173-8A62-4966-8370-AD507B123F44}" type="slidenum">
              <a:rPr lang="en-US"/>
              <a:pPr>
                <a:defRPr/>
              </a:pPr>
              <a:t>55</a:t>
            </a:fld>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pPr eaLnBrk="1" hangingPunct="1"/>
            <a:r>
              <a:rPr lang="en-US" smtClean="0"/>
              <a:t>Evaluation: Interest Set Size</a:t>
            </a:r>
          </a:p>
        </p:txBody>
      </p:sp>
      <p:sp>
        <p:nvSpPr>
          <p:cNvPr id="5" name="Rectangle 5"/>
          <p:cNvSpPr>
            <a:spLocks noChangeArrowheads="1"/>
          </p:cNvSpPr>
          <p:nvPr/>
        </p:nvSpPr>
        <p:spPr bwMode="auto">
          <a:xfrm>
            <a:off x="533400" y="5486400"/>
            <a:ext cx="8229600" cy="7620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800" dirty="0">
                <a:latin typeface="+mn-lt"/>
              </a:rPr>
              <a:t>Performance is not sensitive to interest set size</a:t>
            </a:r>
          </a:p>
        </p:txBody>
      </p:sp>
      <p:pic>
        <p:nvPicPr>
          <p:cNvPr id="120835" name="Picture 2"/>
          <p:cNvPicPr>
            <a:picLocks noChangeAspect="1" noChangeArrowheads="1"/>
          </p:cNvPicPr>
          <p:nvPr/>
        </p:nvPicPr>
        <p:blipFill>
          <a:blip r:embed="rId2" cstate="print"/>
          <a:srcRect/>
          <a:stretch>
            <a:fillRect/>
          </a:stretch>
        </p:blipFill>
        <p:spPr bwMode="auto">
          <a:xfrm>
            <a:off x="533400" y="1787525"/>
            <a:ext cx="8305800" cy="3197225"/>
          </a:xfrm>
          <a:prstGeom prst="rect">
            <a:avLst/>
          </a:prstGeom>
          <a:noFill/>
          <a:ln w="9525">
            <a:noFill/>
            <a:miter lim="800000"/>
            <a:headEnd/>
            <a:tailEnd/>
          </a:ln>
        </p:spPr>
      </p:pic>
      <p:sp>
        <p:nvSpPr>
          <p:cNvPr id="11" name="Footer Placeholder 10"/>
          <p:cNvSpPr>
            <a:spLocks noGrp="1"/>
          </p:cNvSpPr>
          <p:nvPr>
            <p:ph type="ftr" sz="quarter" idx="10"/>
          </p:nvPr>
        </p:nvSpPr>
        <p:spPr/>
        <p:txBody>
          <a:bodyPr/>
          <a:lstStyle/>
          <a:p>
            <a:pPr>
              <a:defRPr/>
            </a:pPr>
            <a:r>
              <a:rPr lang="en-US"/>
              <a:t>Donnybrook | Jeffrey Pang (CMU) | SIGCOMM 2008</a:t>
            </a:r>
            <a:endParaRPr lang="en-US" dirty="0"/>
          </a:p>
        </p:txBody>
      </p:sp>
      <p:sp>
        <p:nvSpPr>
          <p:cNvPr id="8" name="Slide Number Placeholder 7"/>
          <p:cNvSpPr>
            <a:spLocks noGrp="1"/>
          </p:cNvSpPr>
          <p:nvPr>
            <p:ph type="sldNum" sz="quarter" idx="11"/>
          </p:nvPr>
        </p:nvSpPr>
        <p:spPr/>
        <p:txBody>
          <a:bodyPr/>
          <a:lstStyle/>
          <a:p>
            <a:pPr>
              <a:defRPr/>
            </a:pPr>
            <a:fld id="{E872D7FC-E161-4AFA-B133-93201E964CF8}" type="slidenum">
              <a:rPr lang="en-US"/>
              <a:pPr>
                <a:defRPr/>
              </a:pPr>
              <a:t>56</a:t>
            </a:fld>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pPr eaLnBrk="1" hangingPunct="1"/>
            <a:r>
              <a:rPr lang="en-US" smtClean="0"/>
              <a:t>Evaluation: Forwarding Pool Capacity</a:t>
            </a:r>
          </a:p>
        </p:txBody>
      </p:sp>
      <p:sp>
        <p:nvSpPr>
          <p:cNvPr id="5" name="Rectangle 5"/>
          <p:cNvSpPr>
            <a:spLocks noChangeArrowheads="1"/>
          </p:cNvSpPr>
          <p:nvPr/>
        </p:nvSpPr>
        <p:spPr bwMode="auto">
          <a:xfrm>
            <a:off x="533400" y="5486400"/>
            <a:ext cx="8229600" cy="7620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800" dirty="0">
                <a:latin typeface="+mn-lt"/>
              </a:rPr>
              <a:t>Capacity set aside does not significantly affect scale</a:t>
            </a:r>
          </a:p>
        </p:txBody>
      </p:sp>
      <p:pic>
        <p:nvPicPr>
          <p:cNvPr id="121859" name="Picture 2"/>
          <p:cNvPicPr>
            <a:picLocks noChangeAspect="1" noChangeArrowheads="1"/>
          </p:cNvPicPr>
          <p:nvPr/>
        </p:nvPicPr>
        <p:blipFill>
          <a:blip r:embed="rId2" cstate="print"/>
          <a:srcRect/>
          <a:stretch>
            <a:fillRect/>
          </a:stretch>
        </p:blipFill>
        <p:spPr bwMode="auto">
          <a:xfrm>
            <a:off x="457200" y="1676400"/>
            <a:ext cx="8305800" cy="3206750"/>
          </a:xfrm>
          <a:prstGeom prst="rect">
            <a:avLst/>
          </a:prstGeom>
          <a:noFill/>
          <a:ln w="9525">
            <a:noFill/>
            <a:miter lim="800000"/>
            <a:headEnd/>
            <a:tailEnd/>
          </a:ln>
        </p:spPr>
      </p:pic>
      <p:sp>
        <p:nvSpPr>
          <p:cNvPr id="11" name="Footer Placeholder 10"/>
          <p:cNvSpPr>
            <a:spLocks noGrp="1"/>
          </p:cNvSpPr>
          <p:nvPr>
            <p:ph type="ftr" sz="quarter" idx="10"/>
          </p:nvPr>
        </p:nvSpPr>
        <p:spPr/>
        <p:txBody>
          <a:bodyPr/>
          <a:lstStyle/>
          <a:p>
            <a:pPr>
              <a:defRPr/>
            </a:pPr>
            <a:r>
              <a:rPr lang="en-US"/>
              <a:t>Donnybrook | Jeffrey Pang (CMU) | SIGCOMM 2008</a:t>
            </a:r>
            <a:endParaRPr lang="en-US" dirty="0"/>
          </a:p>
        </p:txBody>
      </p:sp>
      <p:sp>
        <p:nvSpPr>
          <p:cNvPr id="8" name="Slide Number Placeholder 7"/>
          <p:cNvSpPr>
            <a:spLocks noGrp="1"/>
          </p:cNvSpPr>
          <p:nvPr>
            <p:ph type="sldNum" sz="quarter" idx="11"/>
          </p:nvPr>
        </p:nvSpPr>
        <p:spPr/>
        <p:txBody>
          <a:bodyPr/>
          <a:lstStyle/>
          <a:p>
            <a:pPr>
              <a:defRPr/>
            </a:pPr>
            <a:fld id="{FD877BF3-833F-4AED-BEEC-1A31164E5C6B}" type="slidenum">
              <a:rPr lang="en-US"/>
              <a:pPr>
                <a:defRPr/>
              </a:pPr>
              <a:t>57</a:t>
            </a:fld>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Evaluation: Forwarding Pool Demands</a:t>
            </a:r>
            <a:endParaRPr lang="en-US" dirty="0"/>
          </a:p>
        </p:txBody>
      </p:sp>
      <p:sp>
        <p:nvSpPr>
          <p:cNvPr id="5" name="Rectangle 5"/>
          <p:cNvSpPr>
            <a:spLocks noChangeArrowheads="1"/>
          </p:cNvSpPr>
          <p:nvPr/>
        </p:nvSpPr>
        <p:spPr bwMode="auto">
          <a:xfrm>
            <a:off x="533400" y="5486400"/>
            <a:ext cx="8229600" cy="7620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800" dirty="0">
                <a:latin typeface="+mn-lt"/>
              </a:rPr>
              <a:t>Most forwarding pool requests are small</a:t>
            </a:r>
          </a:p>
        </p:txBody>
      </p:sp>
      <p:pic>
        <p:nvPicPr>
          <p:cNvPr id="122883" name="Picture 2"/>
          <p:cNvPicPr>
            <a:picLocks noChangeAspect="1" noChangeArrowheads="1"/>
          </p:cNvPicPr>
          <p:nvPr/>
        </p:nvPicPr>
        <p:blipFill>
          <a:blip r:embed="rId2" cstate="print"/>
          <a:srcRect/>
          <a:stretch>
            <a:fillRect/>
          </a:stretch>
        </p:blipFill>
        <p:spPr bwMode="auto">
          <a:xfrm>
            <a:off x="381000" y="1792288"/>
            <a:ext cx="8458200" cy="3213100"/>
          </a:xfrm>
          <a:prstGeom prst="rect">
            <a:avLst/>
          </a:prstGeom>
          <a:noFill/>
          <a:ln w="9525">
            <a:noFill/>
            <a:miter lim="800000"/>
            <a:headEnd/>
            <a:tailEnd/>
          </a:ln>
        </p:spPr>
      </p:pic>
      <p:sp>
        <p:nvSpPr>
          <p:cNvPr id="11" name="Footer Placeholder 10"/>
          <p:cNvSpPr>
            <a:spLocks noGrp="1"/>
          </p:cNvSpPr>
          <p:nvPr>
            <p:ph type="ftr" sz="quarter" idx="10"/>
          </p:nvPr>
        </p:nvSpPr>
        <p:spPr/>
        <p:txBody>
          <a:bodyPr/>
          <a:lstStyle/>
          <a:p>
            <a:pPr>
              <a:defRPr/>
            </a:pPr>
            <a:r>
              <a:rPr lang="en-US"/>
              <a:t>Donnybrook | Jeffrey Pang (CMU) | SIGCOMM 2008</a:t>
            </a:r>
            <a:endParaRPr lang="en-US" dirty="0"/>
          </a:p>
        </p:txBody>
      </p:sp>
      <p:sp>
        <p:nvSpPr>
          <p:cNvPr id="8" name="Slide Number Placeholder 7"/>
          <p:cNvSpPr>
            <a:spLocks noGrp="1"/>
          </p:cNvSpPr>
          <p:nvPr>
            <p:ph type="sldNum" sz="quarter" idx="11"/>
          </p:nvPr>
        </p:nvSpPr>
        <p:spPr/>
        <p:txBody>
          <a:bodyPr/>
          <a:lstStyle/>
          <a:p>
            <a:pPr>
              <a:defRPr/>
            </a:pPr>
            <a:fld id="{66EDAA8E-E4AB-43F5-A1C9-3CC36F3FFBDA}" type="slidenum">
              <a:rPr lang="en-US"/>
              <a:pPr>
                <a:defRPr/>
              </a:pPr>
              <a:t>58</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mtClean="0"/>
              <a:t>High-Speed</a:t>
            </a:r>
          </a:p>
        </p:txBody>
      </p:sp>
      <p:sp>
        <p:nvSpPr>
          <p:cNvPr id="23554" name="Line 6"/>
          <p:cNvSpPr>
            <a:spLocks noChangeShapeType="1"/>
          </p:cNvSpPr>
          <p:nvPr/>
        </p:nvSpPr>
        <p:spPr bwMode="auto">
          <a:xfrm>
            <a:off x="2743200" y="2590800"/>
            <a:ext cx="152400" cy="914400"/>
          </a:xfrm>
          <a:prstGeom prst="line">
            <a:avLst/>
          </a:prstGeom>
          <a:noFill/>
          <a:ln w="28575">
            <a:solidFill>
              <a:schemeClr val="tx1"/>
            </a:solidFill>
            <a:round/>
            <a:headEnd/>
            <a:tailEnd/>
          </a:ln>
        </p:spPr>
        <p:txBody>
          <a:bodyPr/>
          <a:lstStyle/>
          <a:p>
            <a:endParaRPr lang="en-US"/>
          </a:p>
        </p:txBody>
      </p:sp>
      <p:sp>
        <p:nvSpPr>
          <p:cNvPr id="23555" name="Line 9"/>
          <p:cNvSpPr>
            <a:spLocks noChangeShapeType="1"/>
          </p:cNvSpPr>
          <p:nvPr/>
        </p:nvSpPr>
        <p:spPr bwMode="auto">
          <a:xfrm flipH="1">
            <a:off x="3124200" y="3124200"/>
            <a:ext cx="990600" cy="609600"/>
          </a:xfrm>
          <a:prstGeom prst="line">
            <a:avLst/>
          </a:prstGeom>
          <a:noFill/>
          <a:ln w="28575">
            <a:solidFill>
              <a:schemeClr val="tx1"/>
            </a:solidFill>
            <a:round/>
            <a:headEnd/>
            <a:tailEnd/>
          </a:ln>
        </p:spPr>
        <p:txBody>
          <a:bodyPr/>
          <a:lstStyle/>
          <a:p>
            <a:endParaRPr lang="en-US"/>
          </a:p>
        </p:txBody>
      </p:sp>
      <p:sp>
        <p:nvSpPr>
          <p:cNvPr id="23556" name="Line 17"/>
          <p:cNvSpPr>
            <a:spLocks noChangeShapeType="1"/>
          </p:cNvSpPr>
          <p:nvPr/>
        </p:nvSpPr>
        <p:spPr bwMode="auto">
          <a:xfrm flipV="1">
            <a:off x="2133600" y="4114800"/>
            <a:ext cx="609600" cy="838200"/>
          </a:xfrm>
          <a:prstGeom prst="line">
            <a:avLst/>
          </a:prstGeom>
          <a:noFill/>
          <a:ln w="28575">
            <a:solidFill>
              <a:schemeClr val="tx1"/>
            </a:solidFill>
            <a:round/>
            <a:headEnd/>
            <a:tailEnd/>
          </a:ln>
        </p:spPr>
        <p:txBody>
          <a:bodyPr/>
          <a:lstStyle/>
          <a:p>
            <a:endParaRPr lang="en-US"/>
          </a:p>
        </p:txBody>
      </p:sp>
      <p:sp>
        <p:nvSpPr>
          <p:cNvPr id="23557" name="Line 21"/>
          <p:cNvSpPr>
            <a:spLocks noChangeShapeType="1"/>
          </p:cNvSpPr>
          <p:nvPr/>
        </p:nvSpPr>
        <p:spPr bwMode="auto">
          <a:xfrm>
            <a:off x="1752600" y="3810000"/>
            <a:ext cx="533400" cy="0"/>
          </a:xfrm>
          <a:prstGeom prst="line">
            <a:avLst/>
          </a:prstGeom>
          <a:noFill/>
          <a:ln w="28575">
            <a:solidFill>
              <a:schemeClr val="tx1"/>
            </a:solidFill>
            <a:round/>
            <a:headEnd/>
            <a:tailEnd/>
          </a:ln>
        </p:spPr>
        <p:txBody>
          <a:bodyPr/>
          <a:lstStyle/>
          <a:p>
            <a:endParaRPr lang="en-US"/>
          </a:p>
        </p:txBody>
      </p:sp>
      <p:grpSp>
        <p:nvGrpSpPr>
          <p:cNvPr id="23558" name="Group 22"/>
          <p:cNvGrpSpPr>
            <a:grpSpLocks/>
          </p:cNvGrpSpPr>
          <p:nvPr/>
        </p:nvGrpSpPr>
        <p:grpSpPr bwMode="auto">
          <a:xfrm>
            <a:off x="2209800" y="3352800"/>
            <a:ext cx="1524000" cy="987425"/>
            <a:chOff x="1536" y="2112"/>
            <a:chExt cx="960" cy="622"/>
          </a:xfrm>
        </p:grpSpPr>
        <p:sp>
          <p:nvSpPr>
            <p:cNvPr id="106519" name="Cloud"/>
            <p:cNvSpPr>
              <a:spLocks noChangeAspect="1" noEditPoints="1" noChangeArrowheads="1"/>
            </p:cNvSpPr>
            <p:nvPr/>
          </p:nvSpPr>
          <p:spPr bwMode="auto">
            <a:xfrm>
              <a:off x="1536" y="2112"/>
              <a:ext cx="960" cy="62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sp>
          <p:nvSpPr>
            <p:cNvPr id="23588" name="Text Box 24"/>
            <p:cNvSpPr txBox="1">
              <a:spLocks noChangeArrowheads="1"/>
            </p:cNvSpPr>
            <p:nvPr/>
          </p:nvSpPr>
          <p:spPr bwMode="auto">
            <a:xfrm>
              <a:off x="1728" y="2304"/>
              <a:ext cx="551" cy="212"/>
            </a:xfrm>
            <a:prstGeom prst="rect">
              <a:avLst/>
            </a:prstGeom>
            <a:noFill/>
            <a:ln w="9525">
              <a:noFill/>
              <a:miter lim="800000"/>
              <a:headEnd/>
              <a:tailEnd/>
            </a:ln>
          </p:spPr>
          <p:txBody>
            <a:bodyPr wrap="none">
              <a:spAutoFit/>
            </a:bodyPr>
            <a:lstStyle/>
            <a:p>
              <a:r>
                <a:rPr lang="en-US" sz="1600">
                  <a:solidFill>
                    <a:srgbClr val="9999FF"/>
                  </a:solidFill>
                  <a:latin typeface="Calibri" pitchFamily="34" charset="0"/>
                </a:rPr>
                <a:t>Internet</a:t>
              </a:r>
            </a:p>
          </p:txBody>
        </p:sp>
      </p:grpSp>
      <p:sp>
        <p:nvSpPr>
          <p:cNvPr id="106522" name="Rectangle 26"/>
          <p:cNvSpPr>
            <a:spLocks noChangeArrowheads="1"/>
          </p:cNvSpPr>
          <p:nvPr/>
        </p:nvSpPr>
        <p:spPr bwMode="auto">
          <a:xfrm>
            <a:off x="5715000" y="1676400"/>
            <a:ext cx="3124200" cy="2362200"/>
          </a:xfrm>
          <a:prstGeom prst="rect">
            <a:avLst/>
          </a:prstGeom>
          <a:solidFill>
            <a:srgbClr val="CCECFF"/>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endParaRPr lang="en-US">
              <a:latin typeface="+mn-lt"/>
            </a:endParaRPr>
          </a:p>
        </p:txBody>
      </p:sp>
      <p:sp>
        <p:nvSpPr>
          <p:cNvPr id="23560" name="Text Box 29"/>
          <p:cNvSpPr txBox="1">
            <a:spLocks noChangeArrowheads="1"/>
          </p:cNvSpPr>
          <p:nvPr/>
        </p:nvSpPr>
        <p:spPr bwMode="auto">
          <a:xfrm>
            <a:off x="6705600" y="1295400"/>
            <a:ext cx="1201738" cy="369888"/>
          </a:xfrm>
          <a:prstGeom prst="rect">
            <a:avLst/>
          </a:prstGeom>
          <a:noFill/>
          <a:ln w="9525">
            <a:noFill/>
            <a:miter lim="800000"/>
            <a:headEnd/>
            <a:tailEnd/>
          </a:ln>
        </p:spPr>
        <p:txBody>
          <a:bodyPr wrap="none">
            <a:spAutoFit/>
          </a:bodyPr>
          <a:lstStyle/>
          <a:p>
            <a:pPr algn="ctr"/>
            <a:r>
              <a:rPr lang="en-US" b="1">
                <a:solidFill>
                  <a:schemeClr val="accent2"/>
                </a:solidFill>
                <a:latin typeface="Calibri" pitchFamily="34" charset="0"/>
              </a:rPr>
              <a:t>Local View</a:t>
            </a:r>
          </a:p>
        </p:txBody>
      </p:sp>
      <p:sp>
        <p:nvSpPr>
          <p:cNvPr id="23561" name="AutoShape 30"/>
          <p:cNvSpPr>
            <a:spLocks noChangeArrowheads="1"/>
          </p:cNvSpPr>
          <p:nvPr/>
        </p:nvSpPr>
        <p:spPr bwMode="auto">
          <a:xfrm>
            <a:off x="5105400" y="2590800"/>
            <a:ext cx="533400" cy="457200"/>
          </a:xfrm>
          <a:prstGeom prst="rightArrow">
            <a:avLst>
              <a:gd name="adj1" fmla="val 50000"/>
              <a:gd name="adj2" fmla="val 29167"/>
            </a:avLst>
          </a:prstGeom>
          <a:solidFill>
            <a:schemeClr val="accent2"/>
          </a:solidFill>
          <a:ln w="9525">
            <a:solidFill>
              <a:schemeClr val="tx1"/>
            </a:solidFill>
            <a:miter lim="800000"/>
            <a:headEnd/>
            <a:tailEnd/>
          </a:ln>
        </p:spPr>
        <p:txBody>
          <a:bodyPr wrap="none" anchor="ctr"/>
          <a:lstStyle/>
          <a:p>
            <a:pPr algn="ctr"/>
            <a:endParaRPr lang="en-US">
              <a:solidFill>
                <a:schemeClr val="accent2"/>
              </a:solidFill>
              <a:latin typeface="Calibri" pitchFamily="34" charset="0"/>
            </a:endParaRPr>
          </a:p>
        </p:txBody>
      </p:sp>
      <p:grpSp>
        <p:nvGrpSpPr>
          <p:cNvPr id="7" name="Group 39"/>
          <p:cNvGrpSpPr>
            <a:grpSpLocks/>
          </p:cNvGrpSpPr>
          <p:nvPr/>
        </p:nvGrpSpPr>
        <p:grpSpPr bwMode="auto">
          <a:xfrm>
            <a:off x="1798638" y="2601913"/>
            <a:ext cx="2327275" cy="2368550"/>
            <a:chOff x="1129" y="1632"/>
            <a:chExt cx="1466" cy="1492"/>
          </a:xfrm>
        </p:grpSpPr>
        <p:sp>
          <p:nvSpPr>
            <p:cNvPr id="23584" name="Freeform 40"/>
            <p:cNvSpPr>
              <a:spLocks/>
            </p:cNvSpPr>
            <p:nvPr/>
          </p:nvSpPr>
          <p:spPr bwMode="auto">
            <a:xfrm>
              <a:off x="1344" y="1632"/>
              <a:ext cx="480" cy="1477"/>
            </a:xfrm>
            <a:custGeom>
              <a:avLst/>
              <a:gdLst>
                <a:gd name="T0" fmla="*/ 0 w 480"/>
                <a:gd name="T1" fmla="*/ 1477 h 1488"/>
                <a:gd name="T2" fmla="*/ 480 w 480"/>
                <a:gd name="T3" fmla="*/ 810 h 1488"/>
                <a:gd name="T4" fmla="*/ 480 w 480"/>
                <a:gd name="T5" fmla="*/ 524 h 1488"/>
                <a:gd name="T6" fmla="*/ 384 w 480"/>
                <a:gd name="T7" fmla="*/ 0 h 1488"/>
                <a:gd name="T8" fmla="*/ 0 60000 65536"/>
                <a:gd name="T9" fmla="*/ 0 60000 65536"/>
                <a:gd name="T10" fmla="*/ 0 60000 65536"/>
                <a:gd name="T11" fmla="*/ 0 60000 65536"/>
                <a:gd name="T12" fmla="*/ 0 w 480"/>
                <a:gd name="T13" fmla="*/ 0 h 1488"/>
                <a:gd name="T14" fmla="*/ 480 w 480"/>
                <a:gd name="T15" fmla="*/ 1488 h 1488"/>
              </a:gdLst>
              <a:ahLst/>
              <a:cxnLst>
                <a:cxn ang="T8">
                  <a:pos x="T0" y="T1"/>
                </a:cxn>
                <a:cxn ang="T9">
                  <a:pos x="T2" y="T3"/>
                </a:cxn>
                <a:cxn ang="T10">
                  <a:pos x="T4" y="T5"/>
                </a:cxn>
                <a:cxn ang="T11">
                  <a:pos x="T6" y="T7"/>
                </a:cxn>
              </a:cxnLst>
              <a:rect l="T12" t="T13" r="T14" b="T15"/>
              <a:pathLst>
                <a:path w="480" h="1488">
                  <a:moveTo>
                    <a:pt x="0" y="1488"/>
                  </a:moveTo>
                  <a:lnTo>
                    <a:pt x="480" y="816"/>
                  </a:lnTo>
                  <a:lnTo>
                    <a:pt x="480" y="528"/>
                  </a:lnTo>
                  <a:lnTo>
                    <a:pt x="384" y="0"/>
                  </a:lnTo>
                </a:path>
              </a:pathLst>
            </a:custGeom>
            <a:noFill/>
            <a:ln w="57150">
              <a:solidFill>
                <a:srgbClr val="FF0000"/>
              </a:solidFill>
              <a:round/>
              <a:headEnd/>
              <a:tailEnd type="triangle" w="med" len="med"/>
            </a:ln>
          </p:spPr>
          <p:txBody>
            <a:bodyPr/>
            <a:lstStyle/>
            <a:p>
              <a:endParaRPr lang="en-US">
                <a:latin typeface="Calibri" pitchFamily="34" charset="0"/>
              </a:endParaRPr>
            </a:p>
          </p:txBody>
        </p:sp>
        <p:sp>
          <p:nvSpPr>
            <p:cNvPr id="23585" name="Freeform 41"/>
            <p:cNvSpPr>
              <a:spLocks/>
            </p:cNvSpPr>
            <p:nvPr/>
          </p:nvSpPr>
          <p:spPr bwMode="auto">
            <a:xfrm>
              <a:off x="1392" y="1967"/>
              <a:ext cx="1203" cy="1157"/>
            </a:xfrm>
            <a:custGeom>
              <a:avLst/>
              <a:gdLst>
                <a:gd name="T0" fmla="*/ 0 w 1164"/>
                <a:gd name="T1" fmla="*/ 1157 h 1157"/>
                <a:gd name="T2" fmla="*/ 356 w 1164"/>
                <a:gd name="T3" fmla="*/ 669 h 1157"/>
                <a:gd name="T4" fmla="*/ 824 w 1164"/>
                <a:gd name="T5" fmla="*/ 226 h 1157"/>
                <a:gd name="T6" fmla="*/ 1203 w 1164"/>
                <a:gd name="T7" fmla="*/ 0 h 1157"/>
                <a:gd name="T8" fmla="*/ 0 60000 65536"/>
                <a:gd name="T9" fmla="*/ 0 60000 65536"/>
                <a:gd name="T10" fmla="*/ 0 60000 65536"/>
                <a:gd name="T11" fmla="*/ 0 60000 65536"/>
                <a:gd name="T12" fmla="*/ 0 w 1164"/>
                <a:gd name="T13" fmla="*/ 0 h 1157"/>
                <a:gd name="T14" fmla="*/ 1164 w 1164"/>
                <a:gd name="T15" fmla="*/ 1157 h 1157"/>
              </a:gdLst>
              <a:ahLst/>
              <a:cxnLst>
                <a:cxn ang="T8">
                  <a:pos x="T0" y="T1"/>
                </a:cxn>
                <a:cxn ang="T9">
                  <a:pos x="T2" y="T3"/>
                </a:cxn>
                <a:cxn ang="T10">
                  <a:pos x="T4" y="T5"/>
                </a:cxn>
                <a:cxn ang="T11">
                  <a:pos x="T6" y="T7"/>
                </a:cxn>
              </a:cxnLst>
              <a:rect l="T12" t="T13" r="T14" b="T15"/>
              <a:pathLst>
                <a:path w="1164" h="1157">
                  <a:moveTo>
                    <a:pt x="0" y="1157"/>
                  </a:moveTo>
                  <a:lnTo>
                    <a:pt x="344" y="669"/>
                  </a:lnTo>
                  <a:lnTo>
                    <a:pt x="797" y="226"/>
                  </a:lnTo>
                  <a:lnTo>
                    <a:pt x="1164" y="0"/>
                  </a:lnTo>
                </a:path>
              </a:pathLst>
            </a:custGeom>
            <a:noFill/>
            <a:ln w="57150">
              <a:solidFill>
                <a:srgbClr val="FF0000"/>
              </a:solidFill>
              <a:round/>
              <a:headEnd/>
              <a:tailEnd type="triangle" w="med" len="med"/>
            </a:ln>
          </p:spPr>
          <p:txBody>
            <a:bodyPr/>
            <a:lstStyle/>
            <a:p>
              <a:endParaRPr lang="en-US">
                <a:latin typeface="Calibri" pitchFamily="34" charset="0"/>
              </a:endParaRPr>
            </a:p>
          </p:txBody>
        </p:sp>
        <p:sp>
          <p:nvSpPr>
            <p:cNvPr id="23586" name="Freeform 42"/>
            <p:cNvSpPr>
              <a:spLocks/>
            </p:cNvSpPr>
            <p:nvPr/>
          </p:nvSpPr>
          <p:spPr bwMode="auto">
            <a:xfrm>
              <a:off x="1129" y="2397"/>
              <a:ext cx="494" cy="704"/>
            </a:xfrm>
            <a:custGeom>
              <a:avLst/>
              <a:gdLst>
                <a:gd name="T0" fmla="*/ 163 w 494"/>
                <a:gd name="T1" fmla="*/ 704 h 704"/>
                <a:gd name="T2" fmla="*/ 494 w 494"/>
                <a:gd name="T3" fmla="*/ 244 h 704"/>
                <a:gd name="T4" fmla="*/ 337 w 494"/>
                <a:gd name="T5" fmla="*/ 0 h 704"/>
                <a:gd name="T6" fmla="*/ 0 w 494"/>
                <a:gd name="T7" fmla="*/ 0 h 704"/>
                <a:gd name="T8" fmla="*/ 0 60000 65536"/>
                <a:gd name="T9" fmla="*/ 0 60000 65536"/>
                <a:gd name="T10" fmla="*/ 0 60000 65536"/>
                <a:gd name="T11" fmla="*/ 0 60000 65536"/>
                <a:gd name="T12" fmla="*/ 0 w 494"/>
                <a:gd name="T13" fmla="*/ 0 h 704"/>
                <a:gd name="T14" fmla="*/ 494 w 494"/>
                <a:gd name="T15" fmla="*/ 704 h 704"/>
              </a:gdLst>
              <a:ahLst/>
              <a:cxnLst>
                <a:cxn ang="T8">
                  <a:pos x="T0" y="T1"/>
                </a:cxn>
                <a:cxn ang="T9">
                  <a:pos x="T2" y="T3"/>
                </a:cxn>
                <a:cxn ang="T10">
                  <a:pos x="T4" y="T5"/>
                </a:cxn>
                <a:cxn ang="T11">
                  <a:pos x="T6" y="T7"/>
                </a:cxn>
              </a:cxnLst>
              <a:rect l="T12" t="T13" r="T14" b="T15"/>
              <a:pathLst>
                <a:path w="494" h="704">
                  <a:moveTo>
                    <a:pt x="163" y="704"/>
                  </a:moveTo>
                  <a:lnTo>
                    <a:pt x="494" y="244"/>
                  </a:lnTo>
                  <a:lnTo>
                    <a:pt x="337" y="0"/>
                  </a:lnTo>
                  <a:lnTo>
                    <a:pt x="0" y="0"/>
                  </a:lnTo>
                </a:path>
              </a:pathLst>
            </a:custGeom>
            <a:noFill/>
            <a:ln w="57150">
              <a:solidFill>
                <a:srgbClr val="FF0000"/>
              </a:solidFill>
              <a:round/>
              <a:headEnd/>
              <a:tailEnd type="triangle" w="med" len="med"/>
            </a:ln>
          </p:spPr>
          <p:txBody>
            <a:bodyPr/>
            <a:lstStyle/>
            <a:p>
              <a:endParaRPr lang="en-US">
                <a:latin typeface="Calibri" pitchFamily="34" charset="0"/>
              </a:endParaRPr>
            </a:p>
          </p:txBody>
        </p:sp>
      </p:grpSp>
      <p:sp>
        <p:nvSpPr>
          <p:cNvPr id="23563" name="Text Box 44"/>
          <p:cNvSpPr txBox="1">
            <a:spLocks noChangeArrowheads="1"/>
          </p:cNvSpPr>
          <p:nvPr/>
        </p:nvSpPr>
        <p:spPr bwMode="auto">
          <a:xfrm>
            <a:off x="5791200" y="1828800"/>
            <a:ext cx="1733550" cy="366713"/>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Replica objects</a:t>
            </a:r>
          </a:p>
        </p:txBody>
      </p:sp>
      <p:pic>
        <p:nvPicPr>
          <p:cNvPr id="106543" name="Picture 47" descr="orb"/>
          <p:cNvPicPr>
            <a:picLocks noChangeAspect="1" noChangeArrowheads="1"/>
          </p:cNvPicPr>
          <p:nvPr/>
        </p:nvPicPr>
        <p:blipFill>
          <a:blip r:embed="rId3" cstate="print"/>
          <a:srcRect/>
          <a:stretch>
            <a:fillRect/>
          </a:stretch>
        </p:blipFill>
        <p:spPr bwMode="auto">
          <a:xfrm>
            <a:off x="6629400" y="2209800"/>
            <a:ext cx="525463" cy="762000"/>
          </a:xfrm>
          <a:prstGeom prst="rect">
            <a:avLst/>
          </a:prstGeom>
          <a:noFill/>
          <a:effectLst>
            <a:outerShdw blurRad="76200" dir="18900000" sy="23000" kx="-1200000" algn="bl" rotWithShape="0">
              <a:prstClr val="black">
                <a:alpha val="20000"/>
              </a:prstClr>
            </a:outerShdw>
          </a:effectLst>
        </p:spPr>
      </p:pic>
      <p:pic>
        <p:nvPicPr>
          <p:cNvPr id="106544" name="Picture 48" descr="orb"/>
          <p:cNvPicPr>
            <a:picLocks noChangeAspect="1" noChangeArrowheads="1"/>
          </p:cNvPicPr>
          <p:nvPr/>
        </p:nvPicPr>
        <p:blipFill>
          <a:blip r:embed="rId3" cstate="print"/>
          <a:srcRect/>
          <a:stretch>
            <a:fillRect/>
          </a:stretch>
        </p:blipFill>
        <p:spPr bwMode="auto">
          <a:xfrm>
            <a:off x="6781800" y="2209800"/>
            <a:ext cx="525463" cy="762000"/>
          </a:xfrm>
          <a:prstGeom prst="rect">
            <a:avLst/>
          </a:prstGeom>
          <a:noFill/>
          <a:effectLst>
            <a:outerShdw blurRad="76200" dir="18900000" sy="23000" kx="-1200000" algn="bl" rotWithShape="0">
              <a:prstClr val="black">
                <a:alpha val="20000"/>
              </a:prstClr>
            </a:outerShdw>
          </a:effectLst>
        </p:spPr>
      </p:pic>
      <p:pic>
        <p:nvPicPr>
          <p:cNvPr id="106546" name="Picture 50" descr="orb"/>
          <p:cNvPicPr>
            <a:picLocks noChangeAspect="1" noChangeArrowheads="1"/>
          </p:cNvPicPr>
          <p:nvPr/>
        </p:nvPicPr>
        <p:blipFill>
          <a:blip r:embed="rId3" cstate="print"/>
          <a:srcRect/>
          <a:stretch>
            <a:fillRect/>
          </a:stretch>
        </p:blipFill>
        <p:spPr bwMode="auto">
          <a:xfrm>
            <a:off x="6934200" y="2209800"/>
            <a:ext cx="525463" cy="762000"/>
          </a:xfrm>
          <a:prstGeom prst="rect">
            <a:avLst/>
          </a:prstGeom>
          <a:noFill/>
          <a:effectLst>
            <a:outerShdw blurRad="76200" dir="18900000" sy="23000" kx="-1200000" algn="bl" rotWithShape="0">
              <a:prstClr val="black">
                <a:alpha val="20000"/>
              </a:prstClr>
            </a:outerShdw>
          </a:effectLst>
        </p:spPr>
      </p:pic>
      <p:pic>
        <p:nvPicPr>
          <p:cNvPr id="106548" name="Picture 52" descr="orb"/>
          <p:cNvPicPr>
            <a:picLocks noChangeAspect="1" noChangeArrowheads="1"/>
          </p:cNvPicPr>
          <p:nvPr/>
        </p:nvPicPr>
        <p:blipFill>
          <a:blip r:embed="rId3" cstate="print"/>
          <a:srcRect/>
          <a:stretch>
            <a:fillRect/>
          </a:stretch>
        </p:blipFill>
        <p:spPr bwMode="auto">
          <a:xfrm>
            <a:off x="7086600" y="2209800"/>
            <a:ext cx="525463" cy="762000"/>
          </a:xfrm>
          <a:prstGeom prst="rect">
            <a:avLst/>
          </a:prstGeom>
          <a:noFill/>
          <a:effectLst>
            <a:outerShdw blurRad="76200" dir="18900000" sy="23000" kx="-1200000" algn="bl" rotWithShape="0">
              <a:prstClr val="black">
                <a:alpha val="20000"/>
              </a:prstClr>
            </a:outerShdw>
          </a:effectLst>
        </p:spPr>
      </p:pic>
      <p:pic>
        <p:nvPicPr>
          <p:cNvPr id="106549" name="Picture 53" descr="orb"/>
          <p:cNvPicPr>
            <a:picLocks noChangeAspect="1" noChangeArrowheads="1"/>
          </p:cNvPicPr>
          <p:nvPr/>
        </p:nvPicPr>
        <p:blipFill>
          <a:blip r:embed="rId3" cstate="print"/>
          <a:srcRect/>
          <a:stretch>
            <a:fillRect/>
          </a:stretch>
        </p:blipFill>
        <p:spPr bwMode="auto">
          <a:xfrm>
            <a:off x="7239000" y="2209800"/>
            <a:ext cx="525463" cy="762000"/>
          </a:xfrm>
          <a:prstGeom prst="rect">
            <a:avLst/>
          </a:prstGeom>
          <a:noFill/>
          <a:effectLst>
            <a:outerShdw blurRad="76200" dir="18900000" sy="23000" kx="-1200000" algn="bl" rotWithShape="0">
              <a:prstClr val="black">
                <a:alpha val="20000"/>
              </a:prstClr>
            </a:outerShdw>
          </a:effectLst>
        </p:spPr>
      </p:pic>
      <p:pic>
        <p:nvPicPr>
          <p:cNvPr id="23569" name="Picture 42" descr="xbox1.png"/>
          <p:cNvPicPr>
            <a:picLocks noChangeAspect="1"/>
          </p:cNvPicPr>
          <p:nvPr/>
        </p:nvPicPr>
        <p:blipFill>
          <a:blip r:embed="rId4" cstate="print"/>
          <a:srcRect/>
          <a:stretch>
            <a:fillRect/>
          </a:stretch>
        </p:blipFill>
        <p:spPr bwMode="auto">
          <a:xfrm>
            <a:off x="2438400" y="1447800"/>
            <a:ext cx="762000" cy="1122363"/>
          </a:xfrm>
          <a:prstGeom prst="rect">
            <a:avLst/>
          </a:prstGeom>
          <a:noFill/>
          <a:ln w="9525">
            <a:noFill/>
            <a:miter lim="800000"/>
            <a:headEnd/>
            <a:tailEnd/>
          </a:ln>
        </p:spPr>
      </p:pic>
      <p:pic>
        <p:nvPicPr>
          <p:cNvPr id="23570" name="Picture 43" descr="xbox1.png"/>
          <p:cNvPicPr>
            <a:picLocks noChangeAspect="1"/>
          </p:cNvPicPr>
          <p:nvPr/>
        </p:nvPicPr>
        <p:blipFill>
          <a:blip r:embed="rId4" cstate="print"/>
          <a:srcRect/>
          <a:stretch>
            <a:fillRect/>
          </a:stretch>
        </p:blipFill>
        <p:spPr bwMode="auto">
          <a:xfrm>
            <a:off x="914400" y="3124200"/>
            <a:ext cx="762000" cy="1122363"/>
          </a:xfrm>
          <a:prstGeom prst="rect">
            <a:avLst/>
          </a:prstGeom>
          <a:noFill/>
          <a:ln w="9525">
            <a:noFill/>
            <a:miter lim="800000"/>
            <a:headEnd/>
            <a:tailEnd/>
          </a:ln>
        </p:spPr>
      </p:pic>
      <p:pic>
        <p:nvPicPr>
          <p:cNvPr id="23571" name="Picture 44" descr="xbox1.png"/>
          <p:cNvPicPr>
            <a:picLocks noChangeAspect="1"/>
          </p:cNvPicPr>
          <p:nvPr/>
        </p:nvPicPr>
        <p:blipFill>
          <a:blip r:embed="rId4" cstate="print"/>
          <a:srcRect/>
          <a:stretch>
            <a:fillRect/>
          </a:stretch>
        </p:blipFill>
        <p:spPr bwMode="auto">
          <a:xfrm>
            <a:off x="1447800" y="4724400"/>
            <a:ext cx="762000" cy="1122363"/>
          </a:xfrm>
          <a:prstGeom prst="rect">
            <a:avLst/>
          </a:prstGeom>
          <a:noFill/>
          <a:ln w="9525">
            <a:noFill/>
            <a:miter lim="800000"/>
            <a:headEnd/>
            <a:tailEnd/>
          </a:ln>
        </p:spPr>
      </p:pic>
      <p:pic>
        <p:nvPicPr>
          <p:cNvPr id="23572" name="Picture 45" descr="xbox1.png"/>
          <p:cNvPicPr>
            <a:picLocks noChangeAspect="1"/>
          </p:cNvPicPr>
          <p:nvPr/>
        </p:nvPicPr>
        <p:blipFill>
          <a:blip r:embed="rId4" cstate="print"/>
          <a:srcRect/>
          <a:stretch>
            <a:fillRect/>
          </a:stretch>
        </p:blipFill>
        <p:spPr bwMode="auto">
          <a:xfrm>
            <a:off x="4191000" y="2438400"/>
            <a:ext cx="762000" cy="1122363"/>
          </a:xfrm>
          <a:prstGeom prst="rect">
            <a:avLst/>
          </a:prstGeom>
          <a:noFill/>
          <a:ln w="9525">
            <a:noFill/>
            <a:miter lim="800000"/>
            <a:headEnd/>
            <a:tailEnd/>
          </a:ln>
        </p:spPr>
      </p:pic>
      <p:sp>
        <p:nvSpPr>
          <p:cNvPr id="47" name="TextBox 46"/>
          <p:cNvSpPr txBox="1"/>
          <p:nvPr/>
        </p:nvSpPr>
        <p:spPr>
          <a:xfrm>
            <a:off x="5715000" y="4343400"/>
            <a:ext cx="3082925" cy="1784350"/>
          </a:xfrm>
          <a:prstGeom prst="rect">
            <a:avLst/>
          </a:prstGeom>
          <a:noFill/>
        </p:spPr>
        <p:txBody>
          <a:bodyPr wrap="none">
            <a:spAutoFit/>
          </a:bodyPr>
          <a:lstStyle/>
          <a:p>
            <a:pPr algn="ctr" fontAlgn="auto">
              <a:spcBef>
                <a:spcPts val="0"/>
              </a:spcBef>
              <a:spcAft>
                <a:spcPts val="0"/>
              </a:spcAft>
              <a:defRPr/>
            </a:pPr>
            <a:r>
              <a:rPr lang="en-US" sz="2400" dirty="0">
                <a:latin typeface="+mn-lt"/>
              </a:rPr>
              <a:t>20 updates/sec</a:t>
            </a:r>
            <a:br>
              <a:rPr lang="en-US" sz="2400" dirty="0">
                <a:latin typeface="+mn-lt"/>
              </a:rPr>
            </a:br>
            <a:r>
              <a:rPr lang="en-US" sz="2400" dirty="0">
                <a:latin typeface="+mn-lt"/>
              </a:rPr>
              <a:t>≈ 16 kbps per player</a:t>
            </a:r>
          </a:p>
          <a:p>
            <a:pPr algn="ctr" fontAlgn="auto">
              <a:spcBef>
                <a:spcPts val="0"/>
              </a:spcBef>
              <a:spcAft>
                <a:spcPts val="0"/>
              </a:spcAft>
              <a:defRPr/>
            </a:pPr>
            <a:endParaRPr lang="en-US" sz="1400" dirty="0">
              <a:latin typeface="+mn-lt"/>
            </a:endParaRPr>
          </a:p>
          <a:p>
            <a:pPr algn="ctr" fontAlgn="auto">
              <a:spcBef>
                <a:spcPts val="0"/>
              </a:spcBef>
              <a:spcAft>
                <a:spcPts val="0"/>
              </a:spcAft>
              <a:defRPr/>
            </a:pPr>
            <a:r>
              <a:rPr lang="en-US" sz="2400" dirty="0">
                <a:latin typeface="+mn-lt"/>
              </a:rPr>
              <a:t>Delay must be &lt; 150ms</a:t>
            </a:r>
          </a:p>
          <a:p>
            <a:pPr algn="ctr" fontAlgn="auto">
              <a:spcBef>
                <a:spcPts val="0"/>
              </a:spcBef>
              <a:spcAft>
                <a:spcPts val="0"/>
              </a:spcAft>
              <a:defRPr/>
            </a:pPr>
            <a:r>
              <a:rPr lang="en-US" sz="2400" dirty="0">
                <a:solidFill>
                  <a:schemeClr val="bg1">
                    <a:lumMod val="50000"/>
                  </a:schemeClr>
                </a:solidFill>
                <a:latin typeface="+mn-lt"/>
              </a:rPr>
              <a:t>[</a:t>
            </a:r>
            <a:r>
              <a:rPr lang="en-US" sz="2400" dirty="0" err="1">
                <a:solidFill>
                  <a:schemeClr val="bg1">
                    <a:lumMod val="50000"/>
                  </a:schemeClr>
                </a:solidFill>
                <a:latin typeface="+mn-lt"/>
              </a:rPr>
              <a:t>Beigbeder</a:t>
            </a:r>
            <a:r>
              <a:rPr lang="en-US" sz="2400" dirty="0">
                <a:solidFill>
                  <a:schemeClr val="bg1">
                    <a:lumMod val="50000"/>
                  </a:schemeClr>
                </a:solidFill>
                <a:latin typeface="+mn-lt"/>
              </a:rPr>
              <a:t> ‘04]</a:t>
            </a:r>
          </a:p>
        </p:txBody>
      </p:sp>
      <p:pic>
        <p:nvPicPr>
          <p:cNvPr id="23574" name="Picture 45" descr="orb"/>
          <p:cNvPicPr>
            <a:picLocks noChangeAspect="1" noChangeArrowheads="1"/>
          </p:cNvPicPr>
          <p:nvPr/>
        </p:nvPicPr>
        <p:blipFill>
          <a:blip r:embed="rId3" cstate="print"/>
          <a:srcRect/>
          <a:stretch>
            <a:fillRect/>
          </a:stretch>
        </p:blipFill>
        <p:spPr bwMode="auto">
          <a:xfrm>
            <a:off x="838200" y="5181600"/>
            <a:ext cx="525463" cy="762000"/>
          </a:xfrm>
          <a:prstGeom prst="rect">
            <a:avLst/>
          </a:prstGeom>
          <a:noFill/>
          <a:ln w="9525">
            <a:noFill/>
            <a:miter lim="800000"/>
            <a:headEnd/>
            <a:tailEnd/>
          </a:ln>
        </p:spPr>
      </p:pic>
      <p:pic>
        <p:nvPicPr>
          <p:cNvPr id="23575" name="Picture 48" descr="sarge.gif"/>
          <p:cNvPicPr>
            <a:picLocks noChangeAspect="1"/>
          </p:cNvPicPr>
          <p:nvPr/>
        </p:nvPicPr>
        <p:blipFill>
          <a:blip r:embed="rId5" cstate="print"/>
          <a:srcRect/>
          <a:stretch>
            <a:fillRect/>
          </a:stretch>
        </p:blipFill>
        <p:spPr bwMode="auto">
          <a:xfrm>
            <a:off x="4648200" y="1600200"/>
            <a:ext cx="449263" cy="741363"/>
          </a:xfrm>
          <a:prstGeom prst="rect">
            <a:avLst/>
          </a:prstGeom>
          <a:noFill/>
          <a:ln w="9525">
            <a:noFill/>
            <a:miter lim="800000"/>
            <a:headEnd/>
            <a:tailEnd/>
          </a:ln>
        </p:spPr>
      </p:pic>
      <p:sp>
        <p:nvSpPr>
          <p:cNvPr id="23576" name="Text Box 7"/>
          <p:cNvSpPr txBox="1">
            <a:spLocks noChangeArrowheads="1"/>
          </p:cNvSpPr>
          <p:nvPr/>
        </p:nvSpPr>
        <p:spPr bwMode="auto">
          <a:xfrm>
            <a:off x="7162800" y="3581400"/>
            <a:ext cx="1644650" cy="366713"/>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Primary object</a:t>
            </a:r>
          </a:p>
        </p:txBody>
      </p:sp>
      <p:pic>
        <p:nvPicPr>
          <p:cNvPr id="50" name="Picture 49" descr="sarge.gif"/>
          <p:cNvPicPr>
            <a:picLocks noChangeAspect="1"/>
          </p:cNvPicPr>
          <p:nvPr/>
        </p:nvPicPr>
        <p:blipFill>
          <a:blip r:embed="rId5" cstate="print"/>
          <a:stretch>
            <a:fillRect/>
          </a:stretch>
        </p:blipFill>
        <p:spPr>
          <a:xfrm>
            <a:off x="7924800" y="2895600"/>
            <a:ext cx="449263" cy="741363"/>
          </a:xfrm>
          <a:prstGeom prst="rect">
            <a:avLst/>
          </a:prstGeom>
          <a:effectLst>
            <a:outerShdw blurRad="76200" dir="18900000" sy="23000" kx="-1200000" algn="bl" rotWithShape="0">
              <a:prstClr val="black">
                <a:alpha val="20000"/>
              </a:prstClr>
            </a:outerShdw>
          </a:effectLst>
        </p:spPr>
      </p:pic>
      <p:pic>
        <p:nvPicPr>
          <p:cNvPr id="23578" name="Picture 52" descr="lucy.gif"/>
          <p:cNvPicPr>
            <a:picLocks noChangeAspect="1"/>
          </p:cNvPicPr>
          <p:nvPr/>
        </p:nvPicPr>
        <p:blipFill>
          <a:blip r:embed="rId6" cstate="print"/>
          <a:srcRect/>
          <a:stretch>
            <a:fillRect/>
          </a:stretch>
        </p:blipFill>
        <p:spPr bwMode="auto">
          <a:xfrm>
            <a:off x="990600" y="2286000"/>
            <a:ext cx="381000" cy="793750"/>
          </a:xfrm>
          <a:prstGeom prst="rect">
            <a:avLst/>
          </a:prstGeom>
          <a:noFill/>
          <a:ln w="9525">
            <a:noFill/>
            <a:miter lim="800000"/>
            <a:headEnd/>
            <a:tailEnd/>
          </a:ln>
        </p:spPr>
      </p:pic>
      <p:pic>
        <p:nvPicPr>
          <p:cNvPr id="23579" name="Picture 53" descr="hunter.gif"/>
          <p:cNvPicPr>
            <a:picLocks noChangeAspect="1"/>
          </p:cNvPicPr>
          <p:nvPr/>
        </p:nvPicPr>
        <p:blipFill>
          <a:blip r:embed="rId7" cstate="print"/>
          <a:srcRect/>
          <a:stretch>
            <a:fillRect/>
          </a:stretch>
        </p:blipFill>
        <p:spPr bwMode="auto">
          <a:xfrm>
            <a:off x="3124200" y="1371600"/>
            <a:ext cx="512763" cy="833438"/>
          </a:xfrm>
          <a:prstGeom prst="rect">
            <a:avLst/>
          </a:prstGeom>
          <a:noFill/>
          <a:ln w="9525">
            <a:noFill/>
            <a:miter lim="800000"/>
            <a:headEnd/>
            <a:tailEnd/>
          </a:ln>
        </p:spPr>
      </p:pic>
      <p:pic>
        <p:nvPicPr>
          <p:cNvPr id="55" name="Picture 54" descr="lucy.gif"/>
          <p:cNvPicPr>
            <a:picLocks noChangeAspect="1"/>
          </p:cNvPicPr>
          <p:nvPr/>
        </p:nvPicPr>
        <p:blipFill>
          <a:blip r:embed="rId6" cstate="print"/>
          <a:stretch>
            <a:fillRect/>
          </a:stretch>
        </p:blipFill>
        <p:spPr>
          <a:xfrm>
            <a:off x="6172200" y="2971800"/>
            <a:ext cx="381000" cy="793750"/>
          </a:xfrm>
          <a:prstGeom prst="rect">
            <a:avLst/>
          </a:prstGeom>
          <a:effectLst>
            <a:outerShdw blurRad="76200" dir="18900000" sy="23000" kx="-1200000" algn="bl" rotWithShape="0">
              <a:prstClr val="black">
                <a:alpha val="20000"/>
              </a:prstClr>
            </a:outerShdw>
          </a:effectLst>
        </p:spPr>
      </p:pic>
      <p:pic>
        <p:nvPicPr>
          <p:cNvPr id="56" name="Picture 55" descr="hunter.gif"/>
          <p:cNvPicPr>
            <a:picLocks noChangeAspect="1"/>
          </p:cNvPicPr>
          <p:nvPr/>
        </p:nvPicPr>
        <p:blipFill>
          <a:blip r:embed="rId7" cstate="print"/>
          <a:srcRect/>
          <a:stretch>
            <a:fillRect/>
          </a:stretch>
        </p:blipFill>
        <p:spPr bwMode="auto">
          <a:xfrm>
            <a:off x="5943600" y="2209800"/>
            <a:ext cx="512763" cy="833438"/>
          </a:xfrm>
          <a:prstGeom prst="rect">
            <a:avLst/>
          </a:prstGeom>
          <a:noFill/>
          <a:ln w="9525">
            <a:noFill/>
            <a:miter lim="800000"/>
            <a:headEnd/>
            <a:tailEnd/>
          </a:ln>
          <a:effectLst>
            <a:outerShdw sy="23000" kx="-1199993" algn="bl" rotWithShape="0">
              <a:srgbClr val="000000">
                <a:alpha val="20000"/>
              </a:srgbClr>
            </a:outerShdw>
          </a:effectLst>
        </p:spPr>
      </p:pic>
      <p:sp>
        <p:nvSpPr>
          <p:cNvPr id="59" name="Footer Placeholder 58"/>
          <p:cNvSpPr>
            <a:spLocks noGrp="1"/>
          </p:cNvSpPr>
          <p:nvPr>
            <p:ph type="ftr" sz="quarter" idx="10"/>
          </p:nvPr>
        </p:nvSpPr>
        <p:spPr/>
        <p:txBody>
          <a:bodyPr/>
          <a:lstStyle/>
          <a:p>
            <a:pPr>
              <a:defRPr/>
            </a:pPr>
            <a:r>
              <a:rPr lang="en-US"/>
              <a:t>Donnybrook | Jeffrey Pang (CMU) | SIGCOMM 2008</a:t>
            </a:r>
            <a:endParaRPr lang="en-US" dirty="0"/>
          </a:p>
        </p:txBody>
      </p:sp>
      <p:sp>
        <p:nvSpPr>
          <p:cNvPr id="39" name="Slide Number Placeholder 38"/>
          <p:cNvSpPr>
            <a:spLocks noGrp="1"/>
          </p:cNvSpPr>
          <p:nvPr>
            <p:ph type="sldNum" sz="quarter" idx="11"/>
          </p:nvPr>
        </p:nvSpPr>
        <p:spPr/>
        <p:txBody>
          <a:bodyPr/>
          <a:lstStyle/>
          <a:p>
            <a:pPr>
              <a:defRPr/>
            </a:pPr>
            <a:fld id="{6F7F98F8-33C5-446B-8433-19BFCA429934}" type="slidenum">
              <a:rPr lang="en-US"/>
              <a:pPr>
                <a:defRPr/>
              </a:pPr>
              <a:t>6</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par>
                          <p:cTn id="8" fill="hold">
                            <p:stCondLst>
                              <p:cond delay="1000"/>
                            </p:stCondLst>
                            <p:childTnLst>
                              <p:par>
                                <p:cTn id="9" presetID="1" presetClass="exit" presetSubtype="0" fill="hold" nodeType="afterEffect">
                                  <p:stCondLst>
                                    <p:cond delay="0"/>
                                  </p:stCondLst>
                                  <p:childTnLst>
                                    <p:set>
                                      <p:cBhvr>
                                        <p:cTn id="10" dur="1" fill="hold">
                                          <p:stCondLst>
                                            <p:cond delay="0"/>
                                          </p:stCondLst>
                                        </p:cTn>
                                        <p:tgtEl>
                                          <p:spTgt spid="10654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6544"/>
                                        </p:tgtEl>
                                        <p:attrNameLst>
                                          <p:attrName>style.visibility</p:attrName>
                                        </p:attrNameLst>
                                      </p:cBhvr>
                                      <p:to>
                                        <p:strVal val="visible"/>
                                      </p:to>
                                    </p:set>
                                  </p:childTnLst>
                                </p:cTn>
                              </p:par>
                              <p:par>
                                <p:cTn id="13" presetID="22" presetClass="exit" presetSubtype="4" fill="hold" nodeType="withEffect">
                                  <p:stCondLst>
                                    <p:cond delay="0"/>
                                  </p:stCondLst>
                                  <p:childTnLst>
                                    <p:animEffect transition="out" filter="wipe(down)">
                                      <p:cBhvr>
                                        <p:cTn id="14" dur="1000"/>
                                        <p:tgtEl>
                                          <p:spTgt spid="7"/>
                                        </p:tgtEl>
                                      </p:cBhvr>
                                    </p:animEffect>
                                    <p:set>
                                      <p:cBhvr>
                                        <p:cTn id="15" dur="1" fill="hold">
                                          <p:stCondLst>
                                            <p:cond delay="999"/>
                                          </p:stCondLst>
                                        </p:cTn>
                                        <p:tgtEl>
                                          <p:spTgt spid="7"/>
                                        </p:tgtEl>
                                        <p:attrNameLst>
                                          <p:attrName>style.visibility</p:attrName>
                                        </p:attrNameLst>
                                      </p:cBhvr>
                                      <p:to>
                                        <p:strVal val="hidden"/>
                                      </p:to>
                                    </p:se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000"/>
                                        <p:tgtEl>
                                          <p:spTgt spid="7"/>
                                        </p:tgtEl>
                                      </p:cBhvr>
                                    </p:animEffect>
                                  </p:childTnLst>
                                </p:cTn>
                              </p:par>
                            </p:childTnLst>
                          </p:cTn>
                        </p:par>
                        <p:par>
                          <p:cTn id="20" fill="hold">
                            <p:stCondLst>
                              <p:cond delay="3000"/>
                            </p:stCondLst>
                            <p:childTnLst>
                              <p:par>
                                <p:cTn id="21" presetID="1" presetClass="exit" presetSubtype="0" fill="hold" nodeType="afterEffect">
                                  <p:stCondLst>
                                    <p:cond delay="0"/>
                                  </p:stCondLst>
                                  <p:childTnLst>
                                    <p:set>
                                      <p:cBhvr>
                                        <p:cTn id="22" dur="1" fill="hold">
                                          <p:stCondLst>
                                            <p:cond delay="0"/>
                                          </p:stCondLst>
                                        </p:cTn>
                                        <p:tgtEl>
                                          <p:spTgt spid="10654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6546"/>
                                        </p:tgtEl>
                                        <p:attrNameLst>
                                          <p:attrName>style.visibility</p:attrName>
                                        </p:attrNameLst>
                                      </p:cBhvr>
                                      <p:to>
                                        <p:strVal val="visible"/>
                                      </p:to>
                                    </p:set>
                                  </p:childTnLst>
                                </p:cTn>
                              </p:par>
                              <p:par>
                                <p:cTn id="25" presetID="22" presetClass="exit" presetSubtype="4" fill="hold" nodeType="withEffect">
                                  <p:stCondLst>
                                    <p:cond delay="0"/>
                                  </p:stCondLst>
                                  <p:childTnLst>
                                    <p:animEffect transition="out" filter="wipe(down)">
                                      <p:cBhvr>
                                        <p:cTn id="26" dur="1000"/>
                                        <p:tgtEl>
                                          <p:spTgt spid="7"/>
                                        </p:tgtEl>
                                      </p:cBhvr>
                                    </p:animEffect>
                                    <p:set>
                                      <p:cBhvr>
                                        <p:cTn id="27" dur="1" fill="hold">
                                          <p:stCondLst>
                                            <p:cond delay="999"/>
                                          </p:stCondLst>
                                        </p:cTn>
                                        <p:tgtEl>
                                          <p:spTgt spid="7"/>
                                        </p:tgtEl>
                                        <p:attrNameLst>
                                          <p:attrName>style.visibility</p:attrName>
                                        </p:attrNameLst>
                                      </p:cBhvr>
                                      <p:to>
                                        <p:strVal val="hidden"/>
                                      </p:to>
                                    </p:set>
                                  </p:childTnLst>
                                </p:cTn>
                              </p:par>
                            </p:childTnLst>
                          </p:cTn>
                        </p:par>
                        <p:par>
                          <p:cTn id="28" fill="hold">
                            <p:stCondLst>
                              <p:cond delay="4000"/>
                            </p:stCondLst>
                            <p:childTnLst>
                              <p:par>
                                <p:cTn id="29" presetID="2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1000"/>
                                        <p:tgtEl>
                                          <p:spTgt spid="7"/>
                                        </p:tgtEl>
                                      </p:cBhvr>
                                    </p:animEffect>
                                  </p:childTnLst>
                                </p:cTn>
                              </p:par>
                            </p:childTnLst>
                          </p:cTn>
                        </p:par>
                        <p:par>
                          <p:cTn id="32" fill="hold">
                            <p:stCondLst>
                              <p:cond delay="5000"/>
                            </p:stCondLst>
                            <p:childTnLst>
                              <p:par>
                                <p:cTn id="33" presetID="1" presetClass="exit" presetSubtype="0" fill="hold" nodeType="afterEffect">
                                  <p:stCondLst>
                                    <p:cond delay="0"/>
                                  </p:stCondLst>
                                  <p:childTnLst>
                                    <p:set>
                                      <p:cBhvr>
                                        <p:cTn id="34" dur="1" fill="hold">
                                          <p:stCondLst>
                                            <p:cond delay="0"/>
                                          </p:stCondLst>
                                        </p:cTn>
                                        <p:tgtEl>
                                          <p:spTgt spid="10654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06548"/>
                                        </p:tgtEl>
                                        <p:attrNameLst>
                                          <p:attrName>style.visibility</p:attrName>
                                        </p:attrNameLst>
                                      </p:cBhvr>
                                      <p:to>
                                        <p:strVal val="visible"/>
                                      </p:to>
                                    </p:set>
                                  </p:childTnLst>
                                </p:cTn>
                              </p:par>
                            </p:childTnLst>
                          </p:cTn>
                        </p:par>
                        <p:par>
                          <p:cTn id="37" fill="hold">
                            <p:stCondLst>
                              <p:cond delay="5000"/>
                            </p:stCondLst>
                            <p:childTnLst>
                              <p:par>
                                <p:cTn id="38" presetID="22" presetClass="exit" presetSubtype="4" fill="hold" nodeType="afterEffect">
                                  <p:stCondLst>
                                    <p:cond delay="0"/>
                                  </p:stCondLst>
                                  <p:childTnLst>
                                    <p:animEffect transition="out" filter="wipe(down)">
                                      <p:cBhvr>
                                        <p:cTn id="39" dur="1000"/>
                                        <p:tgtEl>
                                          <p:spTgt spid="7"/>
                                        </p:tgtEl>
                                      </p:cBhvr>
                                    </p:animEffect>
                                    <p:set>
                                      <p:cBhvr>
                                        <p:cTn id="40" dur="1" fill="hold">
                                          <p:stCondLst>
                                            <p:cond delay="999"/>
                                          </p:stCondLst>
                                        </p:cTn>
                                        <p:tgtEl>
                                          <p:spTgt spid="7"/>
                                        </p:tgtEl>
                                        <p:attrNameLst>
                                          <p:attrName>style.visibility</p:attrName>
                                        </p:attrNameLst>
                                      </p:cBhvr>
                                      <p:to>
                                        <p:strVal val="hidden"/>
                                      </p:to>
                                    </p:set>
                                  </p:childTnLst>
                                </p:cTn>
                              </p:par>
                            </p:childTnLst>
                          </p:cTn>
                        </p:par>
                        <p:par>
                          <p:cTn id="41" fill="hold">
                            <p:stCondLst>
                              <p:cond delay="6000"/>
                            </p:stCondLst>
                            <p:childTnLst>
                              <p:par>
                                <p:cTn id="42" presetID="22" presetClass="entr" presetSubtype="4"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1000"/>
                                        <p:tgtEl>
                                          <p:spTgt spid="7"/>
                                        </p:tgtEl>
                                      </p:cBhvr>
                                    </p:animEffect>
                                  </p:childTnLst>
                                </p:cTn>
                              </p:par>
                            </p:childTnLst>
                          </p:cTn>
                        </p:par>
                        <p:par>
                          <p:cTn id="45" fill="hold">
                            <p:stCondLst>
                              <p:cond delay="7000"/>
                            </p:stCondLst>
                            <p:childTnLst>
                              <p:par>
                                <p:cTn id="46" presetID="1" presetClass="exit" presetSubtype="0" fill="hold" nodeType="afterEffect">
                                  <p:stCondLst>
                                    <p:cond delay="0"/>
                                  </p:stCondLst>
                                  <p:childTnLst>
                                    <p:set>
                                      <p:cBhvr>
                                        <p:cTn id="47" dur="1" fill="hold">
                                          <p:stCondLst>
                                            <p:cond delay="0"/>
                                          </p:stCondLst>
                                        </p:cTn>
                                        <p:tgtEl>
                                          <p:spTgt spid="106548"/>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6549"/>
                                        </p:tgtEl>
                                        <p:attrNameLst>
                                          <p:attrName>style.visibility</p:attrName>
                                        </p:attrNameLst>
                                      </p:cBhvr>
                                      <p:to>
                                        <p:strVal val="visible"/>
                                      </p:to>
                                    </p:set>
                                  </p:childTnLst>
                                </p:cTn>
                              </p:par>
                            </p:childTnLst>
                          </p:cTn>
                        </p:par>
                        <p:par>
                          <p:cTn id="50" fill="hold">
                            <p:stCondLst>
                              <p:cond delay="7000"/>
                            </p:stCondLst>
                            <p:childTnLst>
                              <p:par>
                                <p:cTn id="51" presetID="22" presetClass="exit" presetSubtype="4" fill="hold" nodeType="afterEffect">
                                  <p:stCondLst>
                                    <p:cond delay="0"/>
                                  </p:stCondLst>
                                  <p:childTnLst>
                                    <p:animEffect transition="out" filter="wipe(down)">
                                      <p:cBhvr>
                                        <p:cTn id="52" dur="1000"/>
                                        <p:tgtEl>
                                          <p:spTgt spid="7"/>
                                        </p:tgtEl>
                                      </p:cBhvr>
                                    </p:animEffect>
                                    <p:set>
                                      <p:cBhvr>
                                        <p:cTn id="53"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mtClean="0"/>
              <a:t>Large-Scale</a:t>
            </a:r>
          </a:p>
        </p:txBody>
      </p:sp>
      <p:sp>
        <p:nvSpPr>
          <p:cNvPr id="25602" name="Line 6"/>
          <p:cNvSpPr>
            <a:spLocks noChangeShapeType="1"/>
          </p:cNvSpPr>
          <p:nvPr/>
        </p:nvSpPr>
        <p:spPr bwMode="auto">
          <a:xfrm>
            <a:off x="2743200" y="2590800"/>
            <a:ext cx="152400" cy="914400"/>
          </a:xfrm>
          <a:prstGeom prst="line">
            <a:avLst/>
          </a:prstGeom>
          <a:noFill/>
          <a:ln w="28575">
            <a:solidFill>
              <a:schemeClr val="tx1"/>
            </a:solidFill>
            <a:round/>
            <a:headEnd/>
            <a:tailEnd/>
          </a:ln>
        </p:spPr>
        <p:txBody>
          <a:bodyPr/>
          <a:lstStyle/>
          <a:p>
            <a:endParaRPr lang="en-US"/>
          </a:p>
        </p:txBody>
      </p:sp>
      <p:sp>
        <p:nvSpPr>
          <p:cNvPr id="25603" name="Line 9"/>
          <p:cNvSpPr>
            <a:spLocks noChangeShapeType="1"/>
          </p:cNvSpPr>
          <p:nvPr/>
        </p:nvSpPr>
        <p:spPr bwMode="auto">
          <a:xfrm flipH="1">
            <a:off x="3124200" y="3124200"/>
            <a:ext cx="990600" cy="609600"/>
          </a:xfrm>
          <a:prstGeom prst="line">
            <a:avLst/>
          </a:prstGeom>
          <a:noFill/>
          <a:ln w="28575">
            <a:solidFill>
              <a:schemeClr val="tx1"/>
            </a:solidFill>
            <a:round/>
            <a:headEnd/>
            <a:tailEnd/>
          </a:ln>
        </p:spPr>
        <p:txBody>
          <a:bodyPr/>
          <a:lstStyle/>
          <a:p>
            <a:endParaRPr lang="en-US"/>
          </a:p>
        </p:txBody>
      </p:sp>
      <p:sp>
        <p:nvSpPr>
          <p:cNvPr id="25604" name="Line 13"/>
          <p:cNvSpPr>
            <a:spLocks noChangeShapeType="1"/>
          </p:cNvSpPr>
          <p:nvPr/>
        </p:nvSpPr>
        <p:spPr bwMode="auto">
          <a:xfrm flipH="1" flipV="1">
            <a:off x="3276600" y="4114800"/>
            <a:ext cx="609600" cy="685800"/>
          </a:xfrm>
          <a:prstGeom prst="line">
            <a:avLst/>
          </a:prstGeom>
          <a:noFill/>
          <a:ln w="28575">
            <a:solidFill>
              <a:schemeClr val="tx1"/>
            </a:solidFill>
            <a:round/>
            <a:headEnd/>
            <a:tailEnd/>
          </a:ln>
        </p:spPr>
        <p:txBody>
          <a:bodyPr/>
          <a:lstStyle/>
          <a:p>
            <a:endParaRPr lang="en-US"/>
          </a:p>
        </p:txBody>
      </p:sp>
      <p:sp>
        <p:nvSpPr>
          <p:cNvPr id="25605" name="Line 17"/>
          <p:cNvSpPr>
            <a:spLocks noChangeShapeType="1"/>
          </p:cNvSpPr>
          <p:nvPr/>
        </p:nvSpPr>
        <p:spPr bwMode="auto">
          <a:xfrm flipV="1">
            <a:off x="2133600" y="4114800"/>
            <a:ext cx="609600" cy="838200"/>
          </a:xfrm>
          <a:prstGeom prst="line">
            <a:avLst/>
          </a:prstGeom>
          <a:noFill/>
          <a:ln w="28575">
            <a:solidFill>
              <a:schemeClr val="tx1"/>
            </a:solidFill>
            <a:round/>
            <a:headEnd/>
            <a:tailEnd/>
          </a:ln>
        </p:spPr>
        <p:txBody>
          <a:bodyPr/>
          <a:lstStyle/>
          <a:p>
            <a:endParaRPr lang="en-US"/>
          </a:p>
        </p:txBody>
      </p:sp>
      <p:sp>
        <p:nvSpPr>
          <p:cNvPr id="25606" name="Line 21"/>
          <p:cNvSpPr>
            <a:spLocks noChangeShapeType="1"/>
          </p:cNvSpPr>
          <p:nvPr/>
        </p:nvSpPr>
        <p:spPr bwMode="auto">
          <a:xfrm>
            <a:off x="1752600" y="3810000"/>
            <a:ext cx="533400" cy="0"/>
          </a:xfrm>
          <a:prstGeom prst="line">
            <a:avLst/>
          </a:prstGeom>
          <a:noFill/>
          <a:ln w="28575">
            <a:solidFill>
              <a:schemeClr val="tx1"/>
            </a:solidFill>
            <a:round/>
            <a:headEnd/>
            <a:tailEnd/>
          </a:ln>
        </p:spPr>
        <p:txBody>
          <a:bodyPr/>
          <a:lstStyle/>
          <a:p>
            <a:endParaRPr lang="en-US"/>
          </a:p>
        </p:txBody>
      </p:sp>
      <p:grpSp>
        <p:nvGrpSpPr>
          <p:cNvPr id="25607" name="Group 22"/>
          <p:cNvGrpSpPr>
            <a:grpSpLocks/>
          </p:cNvGrpSpPr>
          <p:nvPr/>
        </p:nvGrpSpPr>
        <p:grpSpPr bwMode="auto">
          <a:xfrm>
            <a:off x="2209800" y="3352800"/>
            <a:ext cx="1524000" cy="987425"/>
            <a:chOff x="1536" y="2112"/>
            <a:chExt cx="960" cy="622"/>
          </a:xfrm>
        </p:grpSpPr>
        <p:sp>
          <p:nvSpPr>
            <p:cNvPr id="108567" name="Cloud"/>
            <p:cNvSpPr>
              <a:spLocks noChangeAspect="1" noEditPoints="1" noChangeArrowheads="1"/>
            </p:cNvSpPr>
            <p:nvPr/>
          </p:nvSpPr>
          <p:spPr bwMode="auto">
            <a:xfrm>
              <a:off x="1536" y="2112"/>
              <a:ext cx="960" cy="62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sp>
          <p:nvSpPr>
            <p:cNvPr id="25628" name="Text Box 24"/>
            <p:cNvSpPr txBox="1">
              <a:spLocks noChangeArrowheads="1"/>
            </p:cNvSpPr>
            <p:nvPr/>
          </p:nvSpPr>
          <p:spPr bwMode="auto">
            <a:xfrm>
              <a:off x="1728" y="2304"/>
              <a:ext cx="551" cy="212"/>
            </a:xfrm>
            <a:prstGeom prst="rect">
              <a:avLst/>
            </a:prstGeom>
            <a:noFill/>
            <a:ln w="9525">
              <a:noFill/>
              <a:miter lim="800000"/>
              <a:headEnd/>
              <a:tailEnd/>
            </a:ln>
          </p:spPr>
          <p:txBody>
            <a:bodyPr wrap="none">
              <a:spAutoFit/>
            </a:bodyPr>
            <a:lstStyle/>
            <a:p>
              <a:r>
                <a:rPr lang="en-US" sz="1600">
                  <a:solidFill>
                    <a:srgbClr val="9999FF"/>
                  </a:solidFill>
                  <a:latin typeface="Calibri" pitchFamily="34" charset="0"/>
                </a:rPr>
                <a:t>Internet</a:t>
              </a:r>
            </a:p>
          </p:txBody>
        </p:sp>
      </p:grpSp>
      <p:grpSp>
        <p:nvGrpSpPr>
          <p:cNvPr id="7" name="Group 31"/>
          <p:cNvGrpSpPr>
            <a:grpSpLocks/>
          </p:cNvGrpSpPr>
          <p:nvPr/>
        </p:nvGrpSpPr>
        <p:grpSpPr bwMode="auto">
          <a:xfrm>
            <a:off x="1798638" y="2601913"/>
            <a:ext cx="2327275" cy="2368550"/>
            <a:chOff x="1129" y="1632"/>
            <a:chExt cx="1466" cy="1492"/>
          </a:xfrm>
        </p:grpSpPr>
        <p:sp>
          <p:nvSpPr>
            <p:cNvPr id="25624" name="Freeform 32"/>
            <p:cNvSpPr>
              <a:spLocks/>
            </p:cNvSpPr>
            <p:nvPr/>
          </p:nvSpPr>
          <p:spPr bwMode="auto">
            <a:xfrm>
              <a:off x="1344" y="1632"/>
              <a:ext cx="480" cy="1477"/>
            </a:xfrm>
            <a:custGeom>
              <a:avLst/>
              <a:gdLst>
                <a:gd name="T0" fmla="*/ 0 w 480"/>
                <a:gd name="T1" fmla="*/ 1477 h 1488"/>
                <a:gd name="T2" fmla="*/ 480 w 480"/>
                <a:gd name="T3" fmla="*/ 810 h 1488"/>
                <a:gd name="T4" fmla="*/ 480 w 480"/>
                <a:gd name="T5" fmla="*/ 524 h 1488"/>
                <a:gd name="T6" fmla="*/ 384 w 480"/>
                <a:gd name="T7" fmla="*/ 0 h 1488"/>
                <a:gd name="T8" fmla="*/ 0 60000 65536"/>
                <a:gd name="T9" fmla="*/ 0 60000 65536"/>
                <a:gd name="T10" fmla="*/ 0 60000 65536"/>
                <a:gd name="T11" fmla="*/ 0 60000 65536"/>
                <a:gd name="T12" fmla="*/ 0 w 480"/>
                <a:gd name="T13" fmla="*/ 0 h 1488"/>
                <a:gd name="T14" fmla="*/ 480 w 480"/>
                <a:gd name="T15" fmla="*/ 1488 h 1488"/>
              </a:gdLst>
              <a:ahLst/>
              <a:cxnLst>
                <a:cxn ang="T8">
                  <a:pos x="T0" y="T1"/>
                </a:cxn>
                <a:cxn ang="T9">
                  <a:pos x="T2" y="T3"/>
                </a:cxn>
                <a:cxn ang="T10">
                  <a:pos x="T4" y="T5"/>
                </a:cxn>
                <a:cxn ang="T11">
                  <a:pos x="T6" y="T7"/>
                </a:cxn>
              </a:cxnLst>
              <a:rect l="T12" t="T13" r="T14" b="T15"/>
              <a:pathLst>
                <a:path w="480" h="1488">
                  <a:moveTo>
                    <a:pt x="0" y="1488"/>
                  </a:moveTo>
                  <a:lnTo>
                    <a:pt x="480" y="816"/>
                  </a:lnTo>
                  <a:lnTo>
                    <a:pt x="480" y="528"/>
                  </a:lnTo>
                  <a:lnTo>
                    <a:pt x="384" y="0"/>
                  </a:lnTo>
                </a:path>
              </a:pathLst>
            </a:custGeom>
            <a:noFill/>
            <a:ln w="57150">
              <a:solidFill>
                <a:srgbClr val="FF0000"/>
              </a:solidFill>
              <a:round/>
              <a:headEnd/>
              <a:tailEnd type="triangle" w="med" len="med"/>
            </a:ln>
          </p:spPr>
          <p:txBody>
            <a:bodyPr/>
            <a:lstStyle/>
            <a:p>
              <a:endParaRPr lang="en-US">
                <a:latin typeface="Calibri" pitchFamily="34" charset="0"/>
              </a:endParaRPr>
            </a:p>
          </p:txBody>
        </p:sp>
        <p:sp>
          <p:nvSpPr>
            <p:cNvPr id="25625" name="Freeform 33"/>
            <p:cNvSpPr>
              <a:spLocks/>
            </p:cNvSpPr>
            <p:nvPr/>
          </p:nvSpPr>
          <p:spPr bwMode="auto">
            <a:xfrm>
              <a:off x="1392" y="1967"/>
              <a:ext cx="1203" cy="1157"/>
            </a:xfrm>
            <a:custGeom>
              <a:avLst/>
              <a:gdLst>
                <a:gd name="T0" fmla="*/ 0 w 1164"/>
                <a:gd name="T1" fmla="*/ 1157 h 1157"/>
                <a:gd name="T2" fmla="*/ 356 w 1164"/>
                <a:gd name="T3" fmla="*/ 669 h 1157"/>
                <a:gd name="T4" fmla="*/ 824 w 1164"/>
                <a:gd name="T5" fmla="*/ 226 h 1157"/>
                <a:gd name="T6" fmla="*/ 1203 w 1164"/>
                <a:gd name="T7" fmla="*/ 0 h 1157"/>
                <a:gd name="T8" fmla="*/ 0 60000 65536"/>
                <a:gd name="T9" fmla="*/ 0 60000 65536"/>
                <a:gd name="T10" fmla="*/ 0 60000 65536"/>
                <a:gd name="T11" fmla="*/ 0 60000 65536"/>
                <a:gd name="T12" fmla="*/ 0 w 1164"/>
                <a:gd name="T13" fmla="*/ 0 h 1157"/>
                <a:gd name="T14" fmla="*/ 1164 w 1164"/>
                <a:gd name="T15" fmla="*/ 1157 h 1157"/>
              </a:gdLst>
              <a:ahLst/>
              <a:cxnLst>
                <a:cxn ang="T8">
                  <a:pos x="T0" y="T1"/>
                </a:cxn>
                <a:cxn ang="T9">
                  <a:pos x="T2" y="T3"/>
                </a:cxn>
                <a:cxn ang="T10">
                  <a:pos x="T4" y="T5"/>
                </a:cxn>
                <a:cxn ang="T11">
                  <a:pos x="T6" y="T7"/>
                </a:cxn>
              </a:cxnLst>
              <a:rect l="T12" t="T13" r="T14" b="T15"/>
              <a:pathLst>
                <a:path w="1164" h="1157">
                  <a:moveTo>
                    <a:pt x="0" y="1157"/>
                  </a:moveTo>
                  <a:lnTo>
                    <a:pt x="344" y="669"/>
                  </a:lnTo>
                  <a:lnTo>
                    <a:pt x="797" y="226"/>
                  </a:lnTo>
                  <a:lnTo>
                    <a:pt x="1164" y="0"/>
                  </a:lnTo>
                </a:path>
              </a:pathLst>
            </a:custGeom>
            <a:noFill/>
            <a:ln w="57150">
              <a:solidFill>
                <a:srgbClr val="FF0000"/>
              </a:solidFill>
              <a:round/>
              <a:headEnd/>
              <a:tailEnd type="triangle" w="med" len="med"/>
            </a:ln>
          </p:spPr>
          <p:txBody>
            <a:bodyPr/>
            <a:lstStyle/>
            <a:p>
              <a:endParaRPr lang="en-US">
                <a:latin typeface="Calibri" pitchFamily="34" charset="0"/>
              </a:endParaRPr>
            </a:p>
          </p:txBody>
        </p:sp>
        <p:sp>
          <p:nvSpPr>
            <p:cNvPr id="25626" name="Freeform 34"/>
            <p:cNvSpPr>
              <a:spLocks/>
            </p:cNvSpPr>
            <p:nvPr/>
          </p:nvSpPr>
          <p:spPr bwMode="auto">
            <a:xfrm>
              <a:off x="1129" y="2397"/>
              <a:ext cx="494" cy="704"/>
            </a:xfrm>
            <a:custGeom>
              <a:avLst/>
              <a:gdLst>
                <a:gd name="T0" fmla="*/ 163 w 494"/>
                <a:gd name="T1" fmla="*/ 704 h 704"/>
                <a:gd name="T2" fmla="*/ 494 w 494"/>
                <a:gd name="T3" fmla="*/ 244 h 704"/>
                <a:gd name="T4" fmla="*/ 337 w 494"/>
                <a:gd name="T5" fmla="*/ 0 h 704"/>
                <a:gd name="T6" fmla="*/ 0 w 494"/>
                <a:gd name="T7" fmla="*/ 0 h 704"/>
                <a:gd name="T8" fmla="*/ 0 60000 65536"/>
                <a:gd name="T9" fmla="*/ 0 60000 65536"/>
                <a:gd name="T10" fmla="*/ 0 60000 65536"/>
                <a:gd name="T11" fmla="*/ 0 60000 65536"/>
                <a:gd name="T12" fmla="*/ 0 w 494"/>
                <a:gd name="T13" fmla="*/ 0 h 704"/>
                <a:gd name="T14" fmla="*/ 494 w 494"/>
                <a:gd name="T15" fmla="*/ 704 h 704"/>
              </a:gdLst>
              <a:ahLst/>
              <a:cxnLst>
                <a:cxn ang="T8">
                  <a:pos x="T0" y="T1"/>
                </a:cxn>
                <a:cxn ang="T9">
                  <a:pos x="T2" y="T3"/>
                </a:cxn>
                <a:cxn ang="T10">
                  <a:pos x="T4" y="T5"/>
                </a:cxn>
                <a:cxn ang="T11">
                  <a:pos x="T6" y="T7"/>
                </a:cxn>
              </a:cxnLst>
              <a:rect l="T12" t="T13" r="T14" b="T15"/>
              <a:pathLst>
                <a:path w="494" h="704">
                  <a:moveTo>
                    <a:pt x="163" y="704"/>
                  </a:moveTo>
                  <a:lnTo>
                    <a:pt x="494" y="244"/>
                  </a:lnTo>
                  <a:lnTo>
                    <a:pt x="337" y="0"/>
                  </a:lnTo>
                  <a:lnTo>
                    <a:pt x="0" y="0"/>
                  </a:lnTo>
                </a:path>
              </a:pathLst>
            </a:custGeom>
            <a:noFill/>
            <a:ln w="57150">
              <a:solidFill>
                <a:srgbClr val="FF0000"/>
              </a:solidFill>
              <a:round/>
              <a:headEnd/>
              <a:tailEnd type="triangle" w="med" len="med"/>
            </a:ln>
          </p:spPr>
          <p:txBody>
            <a:bodyPr/>
            <a:lstStyle/>
            <a:p>
              <a:endParaRPr lang="en-US">
                <a:latin typeface="Calibri" pitchFamily="34" charset="0"/>
              </a:endParaRPr>
            </a:p>
          </p:txBody>
        </p:sp>
      </p:grpSp>
      <p:sp>
        <p:nvSpPr>
          <p:cNvPr id="108590" name="Freeform 46"/>
          <p:cNvSpPr>
            <a:spLocks/>
          </p:cNvSpPr>
          <p:nvPr/>
        </p:nvSpPr>
        <p:spPr bwMode="auto">
          <a:xfrm>
            <a:off x="2319338" y="4064000"/>
            <a:ext cx="1550987" cy="914400"/>
          </a:xfrm>
          <a:custGeom>
            <a:avLst/>
            <a:gdLst>
              <a:gd name="T0" fmla="*/ 0 w 989"/>
              <a:gd name="T1" fmla="*/ 914400 h 564"/>
              <a:gd name="T2" fmla="*/ 528496 w 989"/>
              <a:gd name="T3" fmla="*/ 160506 h 564"/>
              <a:gd name="T4" fmla="*/ 939374 w 989"/>
              <a:gd name="T5" fmla="*/ 0 h 564"/>
              <a:gd name="T6" fmla="*/ 1550987 w 989"/>
              <a:gd name="T7" fmla="*/ 706876 h 564"/>
              <a:gd name="T8" fmla="*/ 0 60000 65536"/>
              <a:gd name="T9" fmla="*/ 0 60000 65536"/>
              <a:gd name="T10" fmla="*/ 0 60000 65536"/>
              <a:gd name="T11" fmla="*/ 0 60000 65536"/>
              <a:gd name="T12" fmla="*/ 0 w 989"/>
              <a:gd name="T13" fmla="*/ 0 h 564"/>
              <a:gd name="T14" fmla="*/ 989 w 989"/>
              <a:gd name="T15" fmla="*/ 564 h 564"/>
            </a:gdLst>
            <a:ahLst/>
            <a:cxnLst>
              <a:cxn ang="T8">
                <a:pos x="T0" y="T1"/>
              </a:cxn>
              <a:cxn ang="T9">
                <a:pos x="T2" y="T3"/>
              </a:cxn>
              <a:cxn ang="T10">
                <a:pos x="T4" y="T5"/>
              </a:cxn>
              <a:cxn ang="T11">
                <a:pos x="T6" y="T7"/>
              </a:cxn>
            </a:cxnLst>
            <a:rect l="T12" t="T13" r="T14" b="T15"/>
            <a:pathLst>
              <a:path w="989" h="564">
                <a:moveTo>
                  <a:pt x="0" y="564"/>
                </a:moveTo>
                <a:lnTo>
                  <a:pt x="337" y="99"/>
                </a:lnTo>
                <a:lnTo>
                  <a:pt x="599" y="0"/>
                </a:lnTo>
                <a:lnTo>
                  <a:pt x="989" y="436"/>
                </a:lnTo>
              </a:path>
            </a:pathLst>
          </a:custGeom>
          <a:noFill/>
          <a:ln w="57150">
            <a:solidFill>
              <a:srgbClr val="FF0000"/>
            </a:solidFill>
            <a:round/>
            <a:headEnd/>
            <a:tailEnd type="triangle" w="med" len="med"/>
          </a:ln>
        </p:spPr>
        <p:txBody>
          <a:bodyPr/>
          <a:lstStyle/>
          <a:p>
            <a:endParaRPr lang="en-US">
              <a:latin typeface="Calibri" pitchFamily="34" charset="0"/>
            </a:endParaRPr>
          </a:p>
        </p:txBody>
      </p:sp>
      <p:graphicFrame>
        <p:nvGraphicFramePr>
          <p:cNvPr id="53" name="Object 2"/>
          <p:cNvGraphicFramePr>
            <a:graphicFrameLocks noGrp="1" noChangeAspect="1"/>
          </p:cNvGraphicFramePr>
          <p:nvPr>
            <p:ph idx="1"/>
          </p:nvPr>
        </p:nvGraphicFramePr>
        <p:xfrm>
          <a:off x="5029200" y="2286000"/>
          <a:ext cx="3847785" cy="3302000"/>
        </p:xfrm>
        <a:graphic>
          <a:graphicData uri="http://schemas.openxmlformats.org/drawingml/2006/chart">
            <c:chart xmlns:c="http://schemas.openxmlformats.org/drawingml/2006/chart" xmlns:r="http://schemas.openxmlformats.org/officeDocument/2006/relationships" r:id="rId3"/>
          </a:graphicData>
        </a:graphic>
      </p:graphicFrame>
      <p:pic>
        <p:nvPicPr>
          <p:cNvPr id="25611" name="Picture 21" descr="Orbb"/>
          <p:cNvPicPr>
            <a:picLocks noChangeAspect="1" noChangeArrowheads="1"/>
          </p:cNvPicPr>
          <p:nvPr/>
        </p:nvPicPr>
        <p:blipFill>
          <a:blip r:embed="rId4" cstate="print"/>
          <a:srcRect/>
          <a:stretch>
            <a:fillRect/>
          </a:stretch>
        </p:blipFill>
        <p:spPr bwMode="auto">
          <a:xfrm>
            <a:off x="838200" y="5181600"/>
            <a:ext cx="525463" cy="762000"/>
          </a:xfrm>
          <a:prstGeom prst="rect">
            <a:avLst/>
          </a:prstGeom>
          <a:noFill/>
          <a:ln w="9525">
            <a:noFill/>
            <a:miter lim="800000"/>
            <a:headEnd/>
            <a:tailEnd/>
          </a:ln>
        </p:spPr>
      </p:pic>
      <p:pic>
        <p:nvPicPr>
          <p:cNvPr id="25612" name="Picture 45" descr="xbox1.png"/>
          <p:cNvPicPr>
            <a:picLocks noChangeAspect="1"/>
          </p:cNvPicPr>
          <p:nvPr/>
        </p:nvPicPr>
        <p:blipFill>
          <a:blip r:embed="rId5" cstate="print"/>
          <a:srcRect/>
          <a:stretch>
            <a:fillRect/>
          </a:stretch>
        </p:blipFill>
        <p:spPr bwMode="auto">
          <a:xfrm>
            <a:off x="2438400" y="1447800"/>
            <a:ext cx="762000" cy="1122363"/>
          </a:xfrm>
          <a:prstGeom prst="rect">
            <a:avLst/>
          </a:prstGeom>
          <a:noFill/>
          <a:ln w="9525">
            <a:noFill/>
            <a:miter lim="800000"/>
            <a:headEnd/>
            <a:tailEnd/>
          </a:ln>
        </p:spPr>
      </p:pic>
      <p:pic>
        <p:nvPicPr>
          <p:cNvPr id="25613" name="Picture 46" descr="xbox1.png"/>
          <p:cNvPicPr>
            <a:picLocks noChangeAspect="1"/>
          </p:cNvPicPr>
          <p:nvPr/>
        </p:nvPicPr>
        <p:blipFill>
          <a:blip r:embed="rId5" cstate="print"/>
          <a:srcRect/>
          <a:stretch>
            <a:fillRect/>
          </a:stretch>
        </p:blipFill>
        <p:spPr bwMode="auto">
          <a:xfrm>
            <a:off x="914400" y="3124200"/>
            <a:ext cx="762000" cy="1122363"/>
          </a:xfrm>
          <a:prstGeom prst="rect">
            <a:avLst/>
          </a:prstGeom>
          <a:noFill/>
          <a:ln w="9525">
            <a:noFill/>
            <a:miter lim="800000"/>
            <a:headEnd/>
            <a:tailEnd/>
          </a:ln>
        </p:spPr>
      </p:pic>
      <p:pic>
        <p:nvPicPr>
          <p:cNvPr id="25614" name="Picture 47" descr="xbox1.png"/>
          <p:cNvPicPr>
            <a:picLocks noChangeAspect="1"/>
          </p:cNvPicPr>
          <p:nvPr/>
        </p:nvPicPr>
        <p:blipFill>
          <a:blip r:embed="rId5" cstate="print"/>
          <a:srcRect/>
          <a:stretch>
            <a:fillRect/>
          </a:stretch>
        </p:blipFill>
        <p:spPr bwMode="auto">
          <a:xfrm>
            <a:off x="1447800" y="4724400"/>
            <a:ext cx="762000" cy="1122363"/>
          </a:xfrm>
          <a:prstGeom prst="rect">
            <a:avLst/>
          </a:prstGeom>
          <a:noFill/>
          <a:ln w="9525">
            <a:noFill/>
            <a:miter lim="800000"/>
            <a:headEnd/>
            <a:tailEnd/>
          </a:ln>
        </p:spPr>
      </p:pic>
      <p:pic>
        <p:nvPicPr>
          <p:cNvPr id="25615" name="Picture 48" descr="xbox1.png"/>
          <p:cNvPicPr>
            <a:picLocks noChangeAspect="1"/>
          </p:cNvPicPr>
          <p:nvPr/>
        </p:nvPicPr>
        <p:blipFill>
          <a:blip r:embed="rId5" cstate="print"/>
          <a:srcRect/>
          <a:stretch>
            <a:fillRect/>
          </a:stretch>
        </p:blipFill>
        <p:spPr bwMode="auto">
          <a:xfrm>
            <a:off x="4191000" y="2438400"/>
            <a:ext cx="762000" cy="1122363"/>
          </a:xfrm>
          <a:prstGeom prst="rect">
            <a:avLst/>
          </a:prstGeom>
          <a:noFill/>
          <a:ln w="9525">
            <a:noFill/>
            <a:miter lim="800000"/>
            <a:headEnd/>
            <a:tailEnd/>
          </a:ln>
        </p:spPr>
      </p:pic>
      <p:pic>
        <p:nvPicPr>
          <p:cNvPr id="25616" name="Picture 49" descr="xbox1.png"/>
          <p:cNvPicPr>
            <a:picLocks noChangeAspect="1"/>
          </p:cNvPicPr>
          <p:nvPr/>
        </p:nvPicPr>
        <p:blipFill>
          <a:blip r:embed="rId5" cstate="print"/>
          <a:srcRect/>
          <a:stretch>
            <a:fillRect/>
          </a:stretch>
        </p:blipFill>
        <p:spPr bwMode="auto">
          <a:xfrm>
            <a:off x="3886200" y="4724400"/>
            <a:ext cx="762000" cy="1122363"/>
          </a:xfrm>
          <a:prstGeom prst="rect">
            <a:avLst/>
          </a:prstGeom>
          <a:noFill/>
          <a:ln w="9525">
            <a:noFill/>
            <a:miter lim="800000"/>
            <a:headEnd/>
            <a:tailEnd/>
          </a:ln>
        </p:spPr>
      </p:pic>
      <p:pic>
        <p:nvPicPr>
          <p:cNvPr id="25617" name="Picture 51" descr="sarge.gif"/>
          <p:cNvPicPr>
            <a:picLocks noChangeAspect="1"/>
          </p:cNvPicPr>
          <p:nvPr/>
        </p:nvPicPr>
        <p:blipFill>
          <a:blip r:embed="rId6" cstate="print"/>
          <a:srcRect/>
          <a:stretch>
            <a:fillRect/>
          </a:stretch>
        </p:blipFill>
        <p:spPr bwMode="auto">
          <a:xfrm>
            <a:off x="4648200" y="1600200"/>
            <a:ext cx="449263" cy="741363"/>
          </a:xfrm>
          <a:prstGeom prst="rect">
            <a:avLst/>
          </a:prstGeom>
          <a:noFill/>
          <a:ln w="9525">
            <a:noFill/>
            <a:miter lim="800000"/>
            <a:headEnd/>
            <a:tailEnd/>
          </a:ln>
        </p:spPr>
      </p:pic>
      <p:pic>
        <p:nvPicPr>
          <p:cNvPr id="25618" name="Picture 30" descr="lucy.gif"/>
          <p:cNvPicPr>
            <a:picLocks noChangeAspect="1"/>
          </p:cNvPicPr>
          <p:nvPr/>
        </p:nvPicPr>
        <p:blipFill>
          <a:blip r:embed="rId7" cstate="print"/>
          <a:srcRect/>
          <a:stretch>
            <a:fillRect/>
          </a:stretch>
        </p:blipFill>
        <p:spPr bwMode="auto">
          <a:xfrm>
            <a:off x="990600" y="2286000"/>
            <a:ext cx="381000" cy="793750"/>
          </a:xfrm>
          <a:prstGeom prst="rect">
            <a:avLst/>
          </a:prstGeom>
          <a:noFill/>
          <a:ln w="9525">
            <a:noFill/>
            <a:miter lim="800000"/>
            <a:headEnd/>
            <a:tailEnd/>
          </a:ln>
        </p:spPr>
      </p:pic>
      <p:pic>
        <p:nvPicPr>
          <p:cNvPr id="25619" name="Picture 31" descr="hunter.gif"/>
          <p:cNvPicPr>
            <a:picLocks noChangeAspect="1"/>
          </p:cNvPicPr>
          <p:nvPr/>
        </p:nvPicPr>
        <p:blipFill>
          <a:blip r:embed="rId8" cstate="print"/>
          <a:srcRect/>
          <a:stretch>
            <a:fillRect/>
          </a:stretch>
        </p:blipFill>
        <p:spPr bwMode="auto">
          <a:xfrm>
            <a:off x="3124200" y="1371600"/>
            <a:ext cx="512763" cy="833438"/>
          </a:xfrm>
          <a:prstGeom prst="rect">
            <a:avLst/>
          </a:prstGeom>
          <a:noFill/>
          <a:ln w="9525">
            <a:noFill/>
            <a:miter lim="800000"/>
            <a:headEnd/>
            <a:tailEnd/>
          </a:ln>
        </p:spPr>
      </p:pic>
      <p:pic>
        <p:nvPicPr>
          <p:cNvPr id="25620" name="Picture 32" descr="doom.png"/>
          <p:cNvPicPr>
            <a:picLocks noChangeAspect="1"/>
          </p:cNvPicPr>
          <p:nvPr/>
        </p:nvPicPr>
        <p:blipFill>
          <a:blip r:embed="rId9" cstate="print"/>
          <a:srcRect/>
          <a:stretch>
            <a:fillRect/>
          </a:stretch>
        </p:blipFill>
        <p:spPr bwMode="auto">
          <a:xfrm>
            <a:off x="4724400" y="5076825"/>
            <a:ext cx="533400" cy="842963"/>
          </a:xfrm>
          <a:prstGeom prst="rect">
            <a:avLst/>
          </a:prstGeom>
          <a:noFill/>
          <a:ln w="9525">
            <a:noFill/>
            <a:miter lim="800000"/>
            <a:headEnd/>
            <a:tailEnd/>
          </a:ln>
        </p:spPr>
      </p:pic>
      <p:sp>
        <p:nvSpPr>
          <p:cNvPr id="36" name="Footer Placeholder 35"/>
          <p:cNvSpPr>
            <a:spLocks noGrp="1"/>
          </p:cNvSpPr>
          <p:nvPr>
            <p:ph type="ftr" sz="quarter" idx="10"/>
          </p:nvPr>
        </p:nvSpPr>
        <p:spPr/>
        <p:txBody>
          <a:bodyPr/>
          <a:lstStyle/>
          <a:p>
            <a:pPr>
              <a:defRPr/>
            </a:pPr>
            <a:r>
              <a:rPr lang="en-US"/>
              <a:t>Donnybrook | Jeffrey Pang (CMU) | SIGCOMM 2008</a:t>
            </a:r>
            <a:endParaRPr lang="en-US" dirty="0"/>
          </a:p>
        </p:txBody>
      </p:sp>
      <p:sp>
        <p:nvSpPr>
          <p:cNvPr id="30" name="Slide Number Placeholder 29"/>
          <p:cNvSpPr>
            <a:spLocks noGrp="1"/>
          </p:cNvSpPr>
          <p:nvPr>
            <p:ph type="sldNum" sz="quarter" idx="11"/>
          </p:nvPr>
        </p:nvSpPr>
        <p:spPr/>
        <p:txBody>
          <a:bodyPr/>
          <a:lstStyle/>
          <a:p>
            <a:pPr>
              <a:defRPr/>
            </a:pPr>
            <a:fld id="{203AD72F-DF21-4A38-A471-DBB28EF0843B}" type="slidenum">
              <a:rPr lang="en-US"/>
              <a:pPr>
                <a:defRPr/>
              </a:pPr>
              <a:t>7</a:t>
            </a:fld>
            <a:endParaRPr lang="en-US" dirty="0"/>
          </a:p>
        </p:txBody>
      </p:sp>
      <p:sp>
        <p:nvSpPr>
          <p:cNvPr id="38" name="TextBox 37"/>
          <p:cNvSpPr txBox="1"/>
          <p:nvPr/>
        </p:nvSpPr>
        <p:spPr>
          <a:xfrm rot="16200000">
            <a:off x="3950494" y="3440906"/>
            <a:ext cx="2984500" cy="369888"/>
          </a:xfrm>
          <a:prstGeom prst="rect">
            <a:avLst/>
          </a:prstGeom>
          <a:noFill/>
        </p:spPr>
        <p:txBody>
          <a:bodyPr wrap="none">
            <a:spAutoFit/>
          </a:bodyPr>
          <a:lstStyle/>
          <a:p>
            <a:pPr fontAlgn="auto">
              <a:spcBef>
                <a:spcPts val="0"/>
              </a:spcBef>
              <a:spcAft>
                <a:spcPts val="0"/>
              </a:spcAft>
              <a:defRPr/>
            </a:pPr>
            <a:r>
              <a:rPr lang="en-US" b="1" dirty="0">
                <a:latin typeface="+mn-lt"/>
              </a:rPr>
              <a:t>Bandwidth per Player </a:t>
            </a:r>
            <a:r>
              <a:rPr lang="en-US" b="1" dirty="0">
                <a:solidFill>
                  <a:schemeClr val="bg1">
                    <a:lumMod val="50000"/>
                  </a:schemeClr>
                </a:solidFill>
                <a:latin typeface="+mn-lt"/>
              </a:rPr>
              <a:t>(Mbps)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8590"/>
                                        </p:tgtEl>
                                        <p:attrNameLst>
                                          <p:attrName>style.visibility</p:attrName>
                                        </p:attrNameLst>
                                      </p:cBhvr>
                                      <p:to>
                                        <p:strVal val="visible"/>
                                      </p:to>
                                    </p:set>
                                    <p:animEffect transition="in" filter="wipe(left)">
                                      <p:cBhvr>
                                        <p:cTn id="10" dur="1000"/>
                                        <p:tgtEl>
                                          <p:spTgt spid="10859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90" grpId="0" animBg="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Area-of-Interest (AOI) Filtering</a:t>
            </a:r>
          </a:p>
        </p:txBody>
      </p:sp>
      <p:sp>
        <p:nvSpPr>
          <p:cNvPr id="3" name="Content Placeholder 2"/>
          <p:cNvSpPr>
            <a:spLocks noGrp="1"/>
          </p:cNvSpPr>
          <p:nvPr>
            <p:ph idx="1"/>
          </p:nvPr>
        </p:nvSpPr>
        <p:spPr>
          <a:xfrm>
            <a:off x="457200" y="1524000"/>
            <a:ext cx="3962400" cy="4525963"/>
          </a:xfrm>
        </p:spPr>
        <p:txBody>
          <a:bodyPr rtlCol="0">
            <a:normAutofit/>
          </a:bodyPr>
          <a:lstStyle/>
          <a:p>
            <a:pPr marL="225425" indent="-225425" eaLnBrk="1" fontAlgn="auto" hangingPunct="1">
              <a:spcAft>
                <a:spcPts val="0"/>
              </a:spcAft>
              <a:buFont typeface="Arial" pitchFamily="34" charset="0"/>
              <a:buChar char="•"/>
              <a:defRPr/>
            </a:pPr>
            <a:r>
              <a:rPr lang="en-US" sz="2800" dirty="0" smtClean="0"/>
              <a:t>Only receive updates from players in your AOI</a:t>
            </a:r>
          </a:p>
          <a:p>
            <a:pPr marL="463550" lvl="1" indent="-238125" eaLnBrk="1" fontAlgn="auto" hangingPunct="1">
              <a:spcAft>
                <a:spcPts val="0"/>
              </a:spcAft>
              <a:buFont typeface="Arial" pitchFamily="34" charset="0"/>
              <a:buChar char="–"/>
              <a:defRPr/>
            </a:pPr>
            <a:r>
              <a:rPr lang="en-US" sz="2000" dirty="0" err="1" smtClean="0"/>
              <a:t>Colyseus</a:t>
            </a:r>
            <a:r>
              <a:rPr lang="en-US" sz="2000" dirty="0" smtClean="0"/>
              <a:t> </a:t>
            </a:r>
            <a:r>
              <a:rPr lang="en-US" sz="2000" dirty="0" smtClean="0">
                <a:solidFill>
                  <a:schemeClr val="bg1">
                    <a:lumMod val="50000"/>
                  </a:schemeClr>
                </a:solidFill>
              </a:rPr>
              <a:t>[</a:t>
            </a:r>
            <a:r>
              <a:rPr lang="en-US" sz="2000" dirty="0" err="1" smtClean="0">
                <a:solidFill>
                  <a:schemeClr val="bg1">
                    <a:lumMod val="50000"/>
                  </a:schemeClr>
                </a:solidFill>
              </a:rPr>
              <a:t>Bharambe</a:t>
            </a:r>
            <a:r>
              <a:rPr lang="en-US" sz="2000" dirty="0" smtClean="0">
                <a:solidFill>
                  <a:schemeClr val="bg1">
                    <a:lumMod val="50000"/>
                  </a:schemeClr>
                </a:solidFill>
              </a:rPr>
              <a:t> ‘06]</a:t>
            </a:r>
          </a:p>
          <a:p>
            <a:pPr marL="463550" lvl="1" indent="-238125" eaLnBrk="1" fontAlgn="auto" hangingPunct="1">
              <a:spcAft>
                <a:spcPts val="0"/>
              </a:spcAft>
              <a:buFont typeface="Arial" pitchFamily="34" charset="0"/>
              <a:buChar char="–"/>
              <a:defRPr/>
            </a:pPr>
            <a:r>
              <a:rPr lang="en-US" sz="2000" dirty="0" smtClean="0"/>
              <a:t>VON </a:t>
            </a:r>
            <a:r>
              <a:rPr lang="en-US" sz="2000" dirty="0" smtClean="0">
                <a:solidFill>
                  <a:schemeClr val="bg1">
                    <a:lumMod val="50000"/>
                  </a:schemeClr>
                </a:solidFill>
              </a:rPr>
              <a:t>[</a:t>
            </a:r>
            <a:r>
              <a:rPr lang="en-US" sz="2000" dirty="0" err="1" smtClean="0">
                <a:solidFill>
                  <a:schemeClr val="bg1">
                    <a:lumMod val="50000"/>
                  </a:schemeClr>
                </a:solidFill>
              </a:rPr>
              <a:t>Hu</a:t>
            </a:r>
            <a:r>
              <a:rPr lang="en-US" sz="2000" dirty="0" smtClean="0">
                <a:solidFill>
                  <a:schemeClr val="bg1">
                    <a:lumMod val="50000"/>
                  </a:schemeClr>
                </a:solidFill>
              </a:rPr>
              <a:t> ‘06]</a:t>
            </a:r>
          </a:p>
          <a:p>
            <a:pPr marL="463550" lvl="1" indent="-238125" eaLnBrk="1" fontAlgn="auto" hangingPunct="1">
              <a:spcAft>
                <a:spcPts val="0"/>
              </a:spcAft>
              <a:buFont typeface="Arial" pitchFamily="34" charset="0"/>
              <a:buChar char="–"/>
              <a:defRPr/>
            </a:pPr>
            <a:r>
              <a:rPr lang="en-US" sz="2000" dirty="0" err="1" smtClean="0"/>
              <a:t>SimMUD</a:t>
            </a:r>
            <a:r>
              <a:rPr lang="en-US" sz="2000" dirty="0" smtClean="0"/>
              <a:t> </a:t>
            </a:r>
            <a:r>
              <a:rPr lang="en-US" sz="2000" dirty="0" smtClean="0">
                <a:solidFill>
                  <a:schemeClr val="bg1">
                    <a:lumMod val="50000"/>
                  </a:schemeClr>
                </a:solidFill>
              </a:rPr>
              <a:t>[</a:t>
            </a:r>
            <a:r>
              <a:rPr lang="en-US" sz="2000" dirty="0" err="1" smtClean="0">
                <a:solidFill>
                  <a:schemeClr val="bg1">
                    <a:lumMod val="50000"/>
                  </a:schemeClr>
                </a:solidFill>
              </a:rPr>
              <a:t>Knutsson</a:t>
            </a:r>
            <a:r>
              <a:rPr lang="en-US" sz="2000" dirty="0" smtClean="0">
                <a:solidFill>
                  <a:schemeClr val="bg1">
                    <a:lumMod val="50000"/>
                  </a:schemeClr>
                </a:solidFill>
              </a:rPr>
              <a:t> ’04]</a:t>
            </a:r>
          </a:p>
          <a:p>
            <a:pPr marL="63500" indent="-238125" eaLnBrk="1" fontAlgn="auto" hangingPunct="1">
              <a:spcAft>
                <a:spcPts val="0"/>
              </a:spcAft>
              <a:buFont typeface="Arial" pitchFamily="34" charset="0"/>
              <a:buChar char="•"/>
              <a:defRPr/>
            </a:pPr>
            <a:r>
              <a:rPr lang="en-US" sz="2800" dirty="0" smtClean="0">
                <a:solidFill>
                  <a:srgbClr val="FF0000"/>
                </a:solidFill>
              </a:rPr>
              <a:t>Problems</a:t>
            </a:r>
            <a:r>
              <a:rPr lang="en-US" sz="2800" dirty="0" smtClean="0"/>
              <a:t>:</a:t>
            </a:r>
          </a:p>
          <a:p>
            <a:pPr marL="463550" lvl="1" indent="-238125" eaLnBrk="1" fontAlgn="auto" hangingPunct="1">
              <a:spcAft>
                <a:spcPts val="0"/>
              </a:spcAft>
              <a:buFont typeface="Arial" pitchFamily="34" charset="0"/>
              <a:buChar char="–"/>
              <a:defRPr/>
            </a:pPr>
            <a:r>
              <a:rPr lang="en-US" sz="2000" dirty="0" smtClean="0"/>
              <a:t>Open-area maps, large battles</a:t>
            </a:r>
          </a:p>
          <a:p>
            <a:pPr marL="463550" lvl="1" indent="-238125" eaLnBrk="1" fontAlgn="auto" hangingPunct="1">
              <a:spcAft>
                <a:spcPts val="0"/>
              </a:spcAft>
              <a:buFont typeface="Arial" pitchFamily="34" charset="0"/>
              <a:buChar char="–"/>
              <a:defRPr/>
            </a:pPr>
            <a:r>
              <a:rPr lang="en-US" sz="2000" dirty="0" smtClean="0"/>
              <a:t>Region populations naturally follow a power-law</a:t>
            </a:r>
            <a:br>
              <a:rPr lang="en-US" sz="2000" dirty="0" smtClean="0"/>
            </a:br>
            <a:r>
              <a:rPr lang="en-US" sz="2000" dirty="0" smtClean="0">
                <a:solidFill>
                  <a:schemeClr val="bg1">
                    <a:lumMod val="50000"/>
                  </a:schemeClr>
                </a:solidFill>
              </a:rPr>
              <a:t>[</a:t>
            </a:r>
            <a:r>
              <a:rPr lang="en-US" sz="2000" dirty="0" err="1" smtClean="0">
                <a:solidFill>
                  <a:schemeClr val="bg1">
                    <a:lumMod val="50000"/>
                  </a:schemeClr>
                </a:solidFill>
              </a:rPr>
              <a:t>Bharambe</a:t>
            </a:r>
            <a:r>
              <a:rPr lang="en-US" sz="2000" dirty="0" smtClean="0">
                <a:solidFill>
                  <a:schemeClr val="bg1">
                    <a:lumMod val="50000"/>
                  </a:schemeClr>
                </a:solidFill>
              </a:rPr>
              <a:t> ‘06, Pittman ‘07]</a:t>
            </a:r>
          </a:p>
        </p:txBody>
      </p:sp>
      <p:pic>
        <p:nvPicPr>
          <p:cNvPr id="27651" name="Picture 4" descr="q3map"/>
          <p:cNvPicPr>
            <a:picLocks noChangeAspect="1" noChangeArrowheads="1"/>
          </p:cNvPicPr>
          <p:nvPr/>
        </p:nvPicPr>
        <p:blipFill>
          <a:blip r:embed="rId3" cstate="print">
            <a:lum bright="40000" contrast="40000"/>
            <a:grayscl/>
          </a:blip>
          <a:srcRect/>
          <a:stretch>
            <a:fillRect/>
          </a:stretch>
        </p:blipFill>
        <p:spPr bwMode="auto">
          <a:xfrm>
            <a:off x="4419600" y="1676400"/>
            <a:ext cx="4343400" cy="3275013"/>
          </a:xfrm>
          <a:prstGeom prst="rect">
            <a:avLst/>
          </a:prstGeom>
          <a:noFill/>
          <a:ln w="9525">
            <a:noFill/>
            <a:miter lim="800000"/>
            <a:headEnd/>
            <a:tailEnd/>
          </a:ln>
        </p:spPr>
      </p:pic>
      <p:sp>
        <p:nvSpPr>
          <p:cNvPr id="14" name="Freeform 13"/>
          <p:cNvSpPr/>
          <p:nvPr/>
        </p:nvSpPr>
        <p:spPr>
          <a:xfrm>
            <a:off x="5186363" y="1766888"/>
            <a:ext cx="1787525" cy="1568450"/>
          </a:xfrm>
          <a:custGeom>
            <a:avLst/>
            <a:gdLst>
              <a:gd name="connsiteX0" fmla="*/ 0 w 1787857"/>
              <a:gd name="connsiteY0" fmla="*/ 491319 h 1569492"/>
              <a:gd name="connsiteX1" fmla="*/ 1105469 w 1787857"/>
              <a:gd name="connsiteY1" fmla="*/ 1569492 h 1569492"/>
              <a:gd name="connsiteX2" fmla="*/ 1501254 w 1787857"/>
              <a:gd name="connsiteY2" fmla="*/ 1241946 h 1569492"/>
              <a:gd name="connsiteX3" fmla="*/ 1555845 w 1787857"/>
              <a:gd name="connsiteY3" fmla="*/ 989462 h 1569492"/>
              <a:gd name="connsiteX4" fmla="*/ 1603612 w 1787857"/>
              <a:gd name="connsiteY4" fmla="*/ 1037230 h 1569492"/>
              <a:gd name="connsiteX5" fmla="*/ 1787857 w 1787857"/>
              <a:gd name="connsiteY5" fmla="*/ 873456 h 1569492"/>
              <a:gd name="connsiteX6" fmla="*/ 852985 w 1787857"/>
              <a:gd name="connsiteY6" fmla="*/ 6824 h 1569492"/>
              <a:gd name="connsiteX7" fmla="*/ 614150 w 1787857"/>
              <a:gd name="connsiteY7" fmla="*/ 0 h 1569492"/>
              <a:gd name="connsiteX8" fmla="*/ 0 w 1787857"/>
              <a:gd name="connsiteY8" fmla="*/ 491319 h 156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7857" h="1569492">
                <a:moveTo>
                  <a:pt x="0" y="491319"/>
                </a:moveTo>
                <a:lnTo>
                  <a:pt x="1105469" y="1569492"/>
                </a:lnTo>
                <a:lnTo>
                  <a:pt x="1501254" y="1241946"/>
                </a:lnTo>
                <a:lnTo>
                  <a:pt x="1555845" y="989462"/>
                </a:lnTo>
                <a:lnTo>
                  <a:pt x="1603612" y="1037230"/>
                </a:lnTo>
                <a:lnTo>
                  <a:pt x="1787857" y="873456"/>
                </a:lnTo>
                <a:lnTo>
                  <a:pt x="852985" y="6824"/>
                </a:lnTo>
                <a:lnTo>
                  <a:pt x="614150" y="0"/>
                </a:lnTo>
                <a:lnTo>
                  <a:pt x="0" y="491319"/>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15"/>
          <p:cNvSpPr/>
          <p:nvPr/>
        </p:nvSpPr>
        <p:spPr>
          <a:xfrm>
            <a:off x="6994525" y="2025650"/>
            <a:ext cx="1522413" cy="1193800"/>
          </a:xfrm>
          <a:custGeom>
            <a:avLst/>
            <a:gdLst>
              <a:gd name="connsiteX0" fmla="*/ 0 w 1521725"/>
              <a:gd name="connsiteY0" fmla="*/ 620973 h 1194179"/>
              <a:gd name="connsiteX1" fmla="*/ 450376 w 1521725"/>
              <a:gd name="connsiteY1" fmla="*/ 1084997 h 1194179"/>
              <a:gd name="connsiteX2" fmla="*/ 559558 w 1521725"/>
              <a:gd name="connsiteY2" fmla="*/ 982639 h 1194179"/>
              <a:gd name="connsiteX3" fmla="*/ 764274 w 1521725"/>
              <a:gd name="connsiteY3" fmla="*/ 1194179 h 1194179"/>
              <a:gd name="connsiteX4" fmla="*/ 1521725 w 1521725"/>
              <a:gd name="connsiteY4" fmla="*/ 627797 h 1194179"/>
              <a:gd name="connsiteX5" fmla="*/ 805218 w 1521725"/>
              <a:gd name="connsiteY5" fmla="*/ 0 h 1194179"/>
              <a:gd name="connsiteX6" fmla="*/ 0 w 1521725"/>
              <a:gd name="connsiteY6" fmla="*/ 620973 h 119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725" h="1194179">
                <a:moveTo>
                  <a:pt x="0" y="620973"/>
                </a:moveTo>
                <a:lnTo>
                  <a:pt x="450376" y="1084997"/>
                </a:lnTo>
                <a:cubicBezTo>
                  <a:pt x="568088" y="981134"/>
                  <a:pt x="617951" y="982639"/>
                  <a:pt x="559558" y="982639"/>
                </a:cubicBezTo>
                <a:lnTo>
                  <a:pt x="764274" y="1194179"/>
                </a:lnTo>
                <a:lnTo>
                  <a:pt x="1521725" y="627797"/>
                </a:lnTo>
                <a:lnTo>
                  <a:pt x="805218" y="0"/>
                </a:lnTo>
                <a:lnTo>
                  <a:pt x="0" y="620973"/>
                </a:lnTo>
                <a:close/>
              </a:path>
            </a:pathLst>
          </a:cu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a:off x="7540625" y="3062288"/>
            <a:ext cx="1112838" cy="942975"/>
          </a:xfrm>
          <a:custGeom>
            <a:avLst/>
            <a:gdLst>
              <a:gd name="connsiteX0" fmla="*/ 0 w 1112293"/>
              <a:gd name="connsiteY0" fmla="*/ 470848 h 941696"/>
              <a:gd name="connsiteX1" fmla="*/ 627797 w 1112293"/>
              <a:gd name="connsiteY1" fmla="*/ 0 h 941696"/>
              <a:gd name="connsiteX2" fmla="*/ 1057702 w 1112293"/>
              <a:gd name="connsiteY2" fmla="*/ 429905 h 941696"/>
              <a:gd name="connsiteX3" fmla="*/ 989463 w 1112293"/>
              <a:gd name="connsiteY3" fmla="*/ 511791 h 941696"/>
              <a:gd name="connsiteX4" fmla="*/ 1112293 w 1112293"/>
              <a:gd name="connsiteY4" fmla="*/ 634621 h 941696"/>
              <a:gd name="connsiteX5" fmla="*/ 723331 w 1112293"/>
              <a:gd name="connsiteY5" fmla="*/ 941696 h 941696"/>
              <a:gd name="connsiteX6" fmla="*/ 552734 w 1112293"/>
              <a:gd name="connsiteY6" fmla="*/ 791570 h 941696"/>
              <a:gd name="connsiteX7" fmla="*/ 429905 w 1112293"/>
              <a:gd name="connsiteY7" fmla="*/ 907576 h 941696"/>
              <a:gd name="connsiteX8" fmla="*/ 0 w 1112293"/>
              <a:gd name="connsiteY8" fmla="*/ 470848 h 94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93" h="941696">
                <a:moveTo>
                  <a:pt x="0" y="470848"/>
                </a:moveTo>
                <a:lnTo>
                  <a:pt x="627797" y="0"/>
                </a:lnTo>
                <a:lnTo>
                  <a:pt x="1057702" y="429905"/>
                </a:lnTo>
                <a:lnTo>
                  <a:pt x="989463" y="511791"/>
                </a:lnTo>
                <a:lnTo>
                  <a:pt x="1112293" y="634621"/>
                </a:lnTo>
                <a:lnTo>
                  <a:pt x="723331" y="941696"/>
                </a:lnTo>
                <a:lnTo>
                  <a:pt x="552734" y="791570"/>
                </a:lnTo>
                <a:lnTo>
                  <a:pt x="429905" y="907576"/>
                </a:lnTo>
                <a:lnTo>
                  <a:pt x="0" y="470848"/>
                </a:lnTo>
                <a:close/>
              </a:path>
            </a:pathLst>
          </a:cu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Freeform 19"/>
          <p:cNvSpPr/>
          <p:nvPr/>
        </p:nvSpPr>
        <p:spPr>
          <a:xfrm>
            <a:off x="6326188" y="3314700"/>
            <a:ext cx="1562100" cy="1543050"/>
          </a:xfrm>
          <a:custGeom>
            <a:avLst/>
            <a:gdLst>
              <a:gd name="connsiteX0" fmla="*/ 54591 w 1562669"/>
              <a:gd name="connsiteY0" fmla="*/ 327546 h 1542197"/>
              <a:gd name="connsiteX1" fmla="*/ 423081 w 1562669"/>
              <a:gd name="connsiteY1" fmla="*/ 0 h 1542197"/>
              <a:gd name="connsiteX2" fmla="*/ 832514 w 1562669"/>
              <a:gd name="connsiteY2" fmla="*/ 395785 h 1542197"/>
              <a:gd name="connsiteX3" fmla="*/ 1071350 w 1562669"/>
              <a:gd name="connsiteY3" fmla="*/ 177421 h 1542197"/>
              <a:gd name="connsiteX4" fmla="*/ 1562669 w 1562669"/>
              <a:gd name="connsiteY4" fmla="*/ 675564 h 1542197"/>
              <a:gd name="connsiteX5" fmla="*/ 477672 w 1562669"/>
              <a:gd name="connsiteY5" fmla="*/ 1542197 h 1542197"/>
              <a:gd name="connsiteX6" fmla="*/ 0 w 1562669"/>
              <a:gd name="connsiteY6" fmla="*/ 1119116 h 1542197"/>
              <a:gd name="connsiteX7" fmla="*/ 477672 w 1562669"/>
              <a:gd name="connsiteY7" fmla="*/ 764274 h 1542197"/>
              <a:gd name="connsiteX8" fmla="*/ 54591 w 1562669"/>
              <a:gd name="connsiteY8" fmla="*/ 327546 h 154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669" h="1542197">
                <a:moveTo>
                  <a:pt x="54591" y="327546"/>
                </a:moveTo>
                <a:lnTo>
                  <a:pt x="423081" y="0"/>
                </a:lnTo>
                <a:lnTo>
                  <a:pt x="832514" y="395785"/>
                </a:lnTo>
                <a:lnTo>
                  <a:pt x="1071350" y="177421"/>
                </a:lnTo>
                <a:lnTo>
                  <a:pt x="1562669" y="675564"/>
                </a:lnTo>
                <a:lnTo>
                  <a:pt x="477672" y="1542197"/>
                </a:lnTo>
                <a:lnTo>
                  <a:pt x="0" y="1119116"/>
                </a:lnTo>
                <a:lnTo>
                  <a:pt x="477672" y="764274"/>
                </a:lnTo>
                <a:lnTo>
                  <a:pt x="54591" y="327546"/>
                </a:lnTo>
                <a:close/>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656" name="Group 20"/>
          <p:cNvGrpSpPr>
            <a:grpSpLocks/>
          </p:cNvGrpSpPr>
          <p:nvPr/>
        </p:nvGrpSpPr>
        <p:grpSpPr bwMode="auto">
          <a:xfrm>
            <a:off x="5638800" y="1981200"/>
            <a:ext cx="2601913" cy="2514600"/>
            <a:chOff x="5638800" y="2514600"/>
            <a:chExt cx="2601278" cy="2514600"/>
          </a:xfrm>
        </p:grpSpPr>
        <p:pic>
          <p:nvPicPr>
            <p:cNvPr id="5" name="Picture 65" descr="orb"/>
            <p:cNvPicPr>
              <a:picLocks noChangeAspect="1" noChangeArrowheads="1"/>
            </p:cNvPicPr>
            <p:nvPr/>
          </p:nvPicPr>
          <p:blipFill>
            <a:blip r:embed="rId4" cstate="print"/>
            <a:srcRect/>
            <a:stretch>
              <a:fillRect/>
            </a:stretch>
          </p:blipFill>
          <p:spPr bwMode="auto">
            <a:xfrm>
              <a:off x="5638800" y="2667000"/>
              <a:ext cx="315836" cy="457200"/>
            </a:xfrm>
            <a:prstGeom prst="rect">
              <a:avLst/>
            </a:prstGeom>
            <a:noFill/>
            <a:effectLst>
              <a:outerShdw blurRad="50800" dist="38100" dir="2700000" algn="tl" rotWithShape="0">
                <a:prstClr val="black">
                  <a:alpha val="40000"/>
                </a:prstClr>
              </a:outerShdw>
            </a:effectLst>
          </p:spPr>
        </p:pic>
        <p:pic>
          <p:nvPicPr>
            <p:cNvPr id="6" name="Picture 65" descr="orb"/>
            <p:cNvPicPr>
              <a:picLocks noChangeAspect="1" noChangeArrowheads="1"/>
            </p:cNvPicPr>
            <p:nvPr/>
          </p:nvPicPr>
          <p:blipFill>
            <a:blip r:embed="rId4" cstate="print"/>
            <a:srcRect/>
            <a:stretch>
              <a:fillRect/>
            </a:stretch>
          </p:blipFill>
          <p:spPr bwMode="auto">
            <a:xfrm>
              <a:off x="6172070" y="2514600"/>
              <a:ext cx="315836" cy="457200"/>
            </a:xfrm>
            <a:prstGeom prst="rect">
              <a:avLst/>
            </a:prstGeom>
            <a:noFill/>
            <a:effectLst>
              <a:outerShdw blurRad="50800" dist="38100" dir="2700000" algn="tl" rotWithShape="0">
                <a:prstClr val="black">
                  <a:alpha val="40000"/>
                </a:prstClr>
              </a:outerShdw>
            </a:effectLst>
          </p:spPr>
        </p:pic>
        <p:pic>
          <p:nvPicPr>
            <p:cNvPr id="7" name="Picture 65" descr="orb"/>
            <p:cNvPicPr>
              <a:picLocks noChangeAspect="1" noChangeArrowheads="1"/>
            </p:cNvPicPr>
            <p:nvPr/>
          </p:nvPicPr>
          <p:blipFill>
            <a:blip r:embed="rId4" cstate="print"/>
            <a:srcRect/>
            <a:stretch>
              <a:fillRect/>
            </a:stretch>
          </p:blipFill>
          <p:spPr bwMode="auto">
            <a:xfrm>
              <a:off x="6019707" y="3048000"/>
              <a:ext cx="315836" cy="457200"/>
            </a:xfrm>
            <a:prstGeom prst="rect">
              <a:avLst/>
            </a:prstGeom>
            <a:noFill/>
            <a:effectLst>
              <a:outerShdw blurRad="50800" dist="38100" dir="2700000" algn="tl" rotWithShape="0">
                <a:prstClr val="black">
                  <a:alpha val="40000"/>
                </a:prstClr>
              </a:outerShdw>
            </a:effectLst>
          </p:spPr>
        </p:pic>
        <p:pic>
          <p:nvPicPr>
            <p:cNvPr id="8" name="Picture 65" descr="orb"/>
            <p:cNvPicPr>
              <a:picLocks noChangeAspect="1" noChangeArrowheads="1"/>
            </p:cNvPicPr>
            <p:nvPr/>
          </p:nvPicPr>
          <p:blipFill>
            <a:blip r:embed="rId4" cstate="print"/>
            <a:srcRect/>
            <a:stretch>
              <a:fillRect/>
            </a:stretch>
          </p:blipFill>
          <p:spPr bwMode="auto">
            <a:xfrm>
              <a:off x="7543335" y="2667000"/>
              <a:ext cx="315836" cy="457200"/>
            </a:xfrm>
            <a:prstGeom prst="rect">
              <a:avLst/>
            </a:prstGeom>
            <a:noFill/>
            <a:effectLst>
              <a:outerShdw blurRad="50800" dist="38100" dir="2700000" algn="tl" rotWithShape="0">
                <a:prstClr val="black">
                  <a:alpha val="40000"/>
                </a:prstClr>
              </a:outerShdw>
            </a:effectLst>
          </p:spPr>
        </p:pic>
        <p:pic>
          <p:nvPicPr>
            <p:cNvPr id="9" name="Picture 65" descr="orb"/>
            <p:cNvPicPr>
              <a:picLocks noChangeAspect="1" noChangeArrowheads="1"/>
            </p:cNvPicPr>
            <p:nvPr/>
          </p:nvPicPr>
          <p:blipFill>
            <a:blip r:embed="rId4" cstate="print"/>
            <a:srcRect/>
            <a:stretch>
              <a:fillRect/>
            </a:stretch>
          </p:blipFill>
          <p:spPr bwMode="auto">
            <a:xfrm>
              <a:off x="7543335" y="3048000"/>
              <a:ext cx="315836" cy="457200"/>
            </a:xfrm>
            <a:prstGeom prst="rect">
              <a:avLst/>
            </a:prstGeom>
            <a:noFill/>
            <a:effectLst>
              <a:outerShdw blurRad="50800" dist="38100" dir="2700000" algn="tl" rotWithShape="0">
                <a:prstClr val="black">
                  <a:alpha val="40000"/>
                </a:prstClr>
              </a:outerShdw>
            </a:effectLst>
          </p:spPr>
        </p:pic>
        <p:pic>
          <p:nvPicPr>
            <p:cNvPr id="10" name="Picture 65" descr="orb"/>
            <p:cNvPicPr>
              <a:picLocks noChangeAspect="1" noChangeArrowheads="1"/>
            </p:cNvPicPr>
            <p:nvPr/>
          </p:nvPicPr>
          <p:blipFill>
            <a:blip r:embed="rId4" cstate="print"/>
            <a:srcRect/>
            <a:stretch>
              <a:fillRect/>
            </a:stretch>
          </p:blipFill>
          <p:spPr bwMode="auto">
            <a:xfrm>
              <a:off x="7924242" y="3810000"/>
              <a:ext cx="315836" cy="457200"/>
            </a:xfrm>
            <a:prstGeom prst="rect">
              <a:avLst/>
            </a:prstGeom>
            <a:noFill/>
            <a:effectLst>
              <a:outerShdw blurRad="50800" dist="38100" dir="2700000" algn="tl" rotWithShape="0">
                <a:prstClr val="black">
                  <a:alpha val="40000"/>
                </a:prstClr>
              </a:outerShdw>
            </a:effectLst>
          </p:spPr>
        </p:pic>
        <p:pic>
          <p:nvPicPr>
            <p:cNvPr id="11" name="Picture 65" descr="orb"/>
            <p:cNvPicPr>
              <a:picLocks noChangeAspect="1" noChangeArrowheads="1"/>
            </p:cNvPicPr>
            <p:nvPr/>
          </p:nvPicPr>
          <p:blipFill>
            <a:blip r:embed="rId4" cstate="print"/>
            <a:srcRect/>
            <a:stretch>
              <a:fillRect/>
            </a:stretch>
          </p:blipFill>
          <p:spPr bwMode="auto">
            <a:xfrm>
              <a:off x="6629158" y="4572000"/>
              <a:ext cx="315836" cy="457200"/>
            </a:xfrm>
            <a:prstGeom prst="rect">
              <a:avLst/>
            </a:prstGeom>
            <a:noFill/>
            <a:effectLst>
              <a:outerShdw blurRad="50800" dist="38100" dir="2700000" algn="tl" rotWithShape="0">
                <a:prstClr val="black">
                  <a:alpha val="40000"/>
                </a:prstClr>
              </a:outerShdw>
            </a:effectLst>
          </p:spPr>
        </p:pic>
        <p:pic>
          <p:nvPicPr>
            <p:cNvPr id="12" name="Picture 65" descr="orb"/>
            <p:cNvPicPr>
              <a:picLocks noChangeAspect="1" noChangeArrowheads="1"/>
            </p:cNvPicPr>
            <p:nvPr/>
          </p:nvPicPr>
          <p:blipFill>
            <a:blip r:embed="rId4" cstate="print"/>
            <a:srcRect/>
            <a:stretch>
              <a:fillRect/>
            </a:stretch>
          </p:blipFill>
          <p:spPr bwMode="auto">
            <a:xfrm>
              <a:off x="6552977" y="3886200"/>
              <a:ext cx="315836" cy="457200"/>
            </a:xfrm>
            <a:prstGeom prst="rect">
              <a:avLst/>
            </a:prstGeom>
            <a:noFill/>
            <a:effectLst>
              <a:outerShdw blurRad="50800" dist="38100" dir="2700000" algn="tl" rotWithShape="0">
                <a:prstClr val="black">
                  <a:alpha val="40000"/>
                </a:prstClr>
              </a:outerShdw>
            </a:effectLst>
          </p:spPr>
        </p:pic>
        <p:pic>
          <p:nvPicPr>
            <p:cNvPr id="13" name="Picture 65" descr="orb"/>
            <p:cNvPicPr>
              <a:picLocks noChangeAspect="1" noChangeArrowheads="1"/>
            </p:cNvPicPr>
            <p:nvPr/>
          </p:nvPicPr>
          <p:blipFill>
            <a:blip r:embed="rId4" cstate="print"/>
            <a:srcRect/>
            <a:stretch>
              <a:fillRect/>
            </a:stretch>
          </p:blipFill>
          <p:spPr bwMode="auto">
            <a:xfrm>
              <a:off x="7238609" y="4191000"/>
              <a:ext cx="315836" cy="457200"/>
            </a:xfrm>
            <a:prstGeom prst="rect">
              <a:avLst/>
            </a:prstGeom>
            <a:noFill/>
            <a:effectLst>
              <a:outerShdw blurRad="50800" dist="38100" dir="2700000" algn="tl" rotWithShape="0">
                <a:prstClr val="black">
                  <a:alpha val="40000"/>
                </a:prstClr>
              </a:outerShdw>
            </a:effectLst>
          </p:spPr>
        </p:pic>
      </p:grpSp>
      <p:sp>
        <p:nvSpPr>
          <p:cNvPr id="33" name="Rectangle 5"/>
          <p:cNvSpPr>
            <a:spLocks noChangeArrowheads="1"/>
          </p:cNvSpPr>
          <p:nvPr/>
        </p:nvSpPr>
        <p:spPr bwMode="auto">
          <a:xfrm>
            <a:off x="457200" y="5562600"/>
            <a:ext cx="8229600" cy="762000"/>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3600" b="1" dirty="0">
                <a:latin typeface="+mn-lt"/>
              </a:rPr>
              <a:t>Requirement</a:t>
            </a:r>
            <a:r>
              <a:rPr lang="en-US" sz="3600" dirty="0">
                <a:latin typeface="+mn-lt"/>
              </a:rPr>
              <a:t>: ~1000 players in </a:t>
            </a:r>
            <a:r>
              <a:rPr lang="en-US" sz="3600" i="1" dirty="0">
                <a:latin typeface="+mn-lt"/>
              </a:rPr>
              <a:t>same</a:t>
            </a:r>
            <a:r>
              <a:rPr lang="en-US" sz="3600" dirty="0">
                <a:latin typeface="+mn-lt"/>
              </a:rPr>
              <a:t> AOI</a:t>
            </a:r>
          </a:p>
        </p:txBody>
      </p:sp>
      <p:grpSp>
        <p:nvGrpSpPr>
          <p:cNvPr id="18" name="Group 38"/>
          <p:cNvGrpSpPr>
            <a:grpSpLocks/>
          </p:cNvGrpSpPr>
          <p:nvPr/>
        </p:nvGrpSpPr>
        <p:grpSpPr bwMode="auto">
          <a:xfrm>
            <a:off x="4419600" y="1752600"/>
            <a:ext cx="4441825" cy="3676650"/>
            <a:chOff x="4419600" y="1752600"/>
            <a:chExt cx="4441820" cy="3676710"/>
          </a:xfrm>
        </p:grpSpPr>
        <p:grpSp>
          <p:nvGrpSpPr>
            <p:cNvPr id="27661" name="Group 33"/>
            <p:cNvGrpSpPr>
              <a:grpSpLocks/>
            </p:cNvGrpSpPr>
            <p:nvPr/>
          </p:nvGrpSpPr>
          <p:grpSpPr bwMode="auto">
            <a:xfrm>
              <a:off x="4419600" y="1752600"/>
              <a:ext cx="4441820" cy="3676710"/>
              <a:chOff x="4419600" y="1752600"/>
              <a:chExt cx="4441820" cy="3676710"/>
            </a:xfrm>
          </p:grpSpPr>
          <p:pic>
            <p:nvPicPr>
              <p:cNvPr id="27663" name="Picture 2"/>
              <p:cNvPicPr>
                <a:picLocks noChangeAspect="1" noChangeArrowheads="1"/>
              </p:cNvPicPr>
              <p:nvPr/>
            </p:nvPicPr>
            <p:blipFill>
              <a:blip r:embed="rId5" cstate="print">
                <a:lum bright="20000" contrast="20000"/>
              </a:blip>
              <a:srcRect/>
              <a:stretch>
                <a:fillRect/>
              </a:stretch>
            </p:blipFill>
            <p:spPr bwMode="auto">
              <a:xfrm>
                <a:off x="4495800" y="1752600"/>
                <a:ext cx="4190999" cy="3124199"/>
              </a:xfrm>
              <a:prstGeom prst="rect">
                <a:avLst/>
              </a:prstGeom>
              <a:noFill/>
              <a:ln w="9525">
                <a:noFill/>
                <a:miter lim="800000"/>
                <a:headEnd/>
                <a:tailEnd/>
              </a:ln>
            </p:spPr>
          </p:pic>
          <p:cxnSp>
            <p:nvCxnSpPr>
              <p:cNvPr id="24" name="Straight Arrow Connector 23"/>
              <p:cNvCxnSpPr/>
              <p:nvPr/>
            </p:nvCxnSpPr>
            <p:spPr>
              <a:xfrm rot="5400000" flipH="1" flipV="1">
                <a:off x="5029194" y="4648250"/>
                <a:ext cx="609610" cy="304800"/>
              </a:xfrm>
              <a:prstGeom prst="straightConnector1">
                <a:avLst/>
              </a:prstGeom>
              <a:ln w="381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7086583" y="4267242"/>
                <a:ext cx="1600226" cy="76200"/>
              </a:xfrm>
              <a:prstGeom prst="straightConnector1">
                <a:avLst/>
              </a:prstGeom>
              <a:ln w="381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419600" y="5029253"/>
                <a:ext cx="1800223" cy="400057"/>
              </a:xfrm>
              <a:prstGeom prst="rect">
                <a:avLst/>
              </a:prstGeom>
              <a:noFill/>
            </p:spPr>
            <p:txBody>
              <a:bodyPr wrap="none">
                <a:spAutoFit/>
              </a:bodyPr>
              <a:lstStyle/>
              <a:p>
                <a:pPr fontAlgn="auto">
                  <a:spcBef>
                    <a:spcPts val="0"/>
                  </a:spcBef>
                  <a:spcAft>
                    <a:spcPts val="0"/>
                  </a:spcAft>
                  <a:defRPr/>
                </a:pPr>
                <a:r>
                  <a:rPr lang="en-US" sz="2000" dirty="0">
                    <a:solidFill>
                      <a:schemeClr val="tx1">
                        <a:lumMod val="50000"/>
                        <a:lumOff val="50000"/>
                      </a:schemeClr>
                    </a:solidFill>
                    <a:latin typeface="+mn-lt"/>
                  </a:rPr>
                  <a:t>Low population</a:t>
                </a:r>
              </a:p>
            </p:txBody>
          </p:sp>
          <p:sp>
            <p:nvSpPr>
              <p:cNvPr id="32" name="TextBox 31"/>
              <p:cNvSpPr txBox="1"/>
              <p:nvPr/>
            </p:nvSpPr>
            <p:spPr>
              <a:xfrm>
                <a:off x="7010397" y="5029253"/>
                <a:ext cx="1851023" cy="400057"/>
              </a:xfrm>
              <a:prstGeom prst="rect">
                <a:avLst/>
              </a:prstGeom>
              <a:noFill/>
            </p:spPr>
            <p:txBody>
              <a:bodyPr wrap="none">
                <a:spAutoFit/>
              </a:bodyPr>
              <a:lstStyle/>
              <a:p>
                <a:pPr fontAlgn="auto">
                  <a:spcBef>
                    <a:spcPts val="0"/>
                  </a:spcBef>
                  <a:spcAft>
                    <a:spcPts val="0"/>
                  </a:spcAft>
                  <a:defRPr/>
                </a:pPr>
                <a:r>
                  <a:rPr lang="en-US" sz="2000" dirty="0">
                    <a:solidFill>
                      <a:schemeClr val="tx1">
                        <a:lumMod val="50000"/>
                        <a:lumOff val="50000"/>
                      </a:schemeClr>
                    </a:solidFill>
                    <a:latin typeface="+mn-lt"/>
                  </a:rPr>
                  <a:t>High population</a:t>
                </a:r>
              </a:p>
            </p:txBody>
          </p:sp>
        </p:grpSp>
        <p:sp>
          <p:nvSpPr>
            <p:cNvPr id="38" name="TextBox 37"/>
            <p:cNvSpPr txBox="1"/>
            <p:nvPr/>
          </p:nvSpPr>
          <p:spPr>
            <a:xfrm>
              <a:off x="4495800" y="1752600"/>
              <a:ext cx="1523998" cy="584210"/>
            </a:xfrm>
            <a:prstGeom prst="rect">
              <a:avLst/>
            </a:prstGeom>
            <a:noFill/>
          </p:spPr>
          <p:txBody>
            <a:bodyPr>
              <a:spAutoFit/>
            </a:bodyPr>
            <a:lstStyle/>
            <a:p>
              <a:pPr fontAlgn="auto">
                <a:spcBef>
                  <a:spcPts val="0"/>
                </a:spcBef>
                <a:spcAft>
                  <a:spcPts val="0"/>
                </a:spcAft>
                <a:defRPr/>
              </a:pPr>
              <a:r>
                <a:rPr lang="en-US" sz="1600" dirty="0">
                  <a:solidFill>
                    <a:schemeClr val="bg1">
                      <a:lumMod val="75000"/>
                    </a:schemeClr>
                  </a:solidFill>
                  <a:latin typeface="+mn-lt"/>
                </a:rPr>
                <a:t>Quake 3 region popularity</a:t>
              </a:r>
            </a:p>
          </p:txBody>
        </p:sp>
      </p:grpSp>
      <p:sp>
        <p:nvSpPr>
          <p:cNvPr id="37" name="Footer Placeholder 36"/>
          <p:cNvSpPr>
            <a:spLocks noGrp="1"/>
          </p:cNvSpPr>
          <p:nvPr>
            <p:ph type="ftr" sz="quarter" idx="10"/>
          </p:nvPr>
        </p:nvSpPr>
        <p:spPr/>
        <p:txBody>
          <a:bodyPr/>
          <a:lstStyle/>
          <a:p>
            <a:pPr>
              <a:defRPr/>
            </a:pPr>
            <a:r>
              <a:rPr lang="en-US"/>
              <a:t>Donnybrook | Jeffrey Pang (CMU) | SIGCOMM 2008</a:t>
            </a:r>
            <a:endParaRPr lang="en-US" dirty="0"/>
          </a:p>
        </p:txBody>
      </p:sp>
      <p:sp>
        <p:nvSpPr>
          <p:cNvPr id="34" name="Slide Number Placeholder 33"/>
          <p:cNvSpPr>
            <a:spLocks noGrp="1"/>
          </p:cNvSpPr>
          <p:nvPr>
            <p:ph type="sldNum" sz="quarter" idx="11"/>
          </p:nvPr>
        </p:nvSpPr>
        <p:spPr/>
        <p:txBody>
          <a:bodyPr/>
          <a:lstStyle/>
          <a:p>
            <a:pPr>
              <a:defRPr/>
            </a:pPr>
            <a:fld id="{587E3163-AE66-4698-8159-E3ECDC1A99FD}" type="slidenum">
              <a:rPr lang="en-US"/>
              <a:pPr>
                <a:defRPr/>
              </a:pPr>
              <a:t>8</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a:grpSpLocks/>
          </p:cNvGrpSpPr>
          <p:nvPr/>
        </p:nvGrpSpPr>
        <p:grpSpPr bwMode="auto">
          <a:xfrm>
            <a:off x="2133600" y="1371600"/>
            <a:ext cx="6513513" cy="3886200"/>
            <a:chOff x="2133600" y="1371600"/>
            <a:chExt cx="6513833" cy="3886200"/>
          </a:xfrm>
        </p:grpSpPr>
        <p:sp>
          <p:nvSpPr>
            <p:cNvPr id="28" name="TextBox 27"/>
            <p:cNvSpPr txBox="1"/>
            <p:nvPr/>
          </p:nvSpPr>
          <p:spPr>
            <a:xfrm>
              <a:off x="2133600" y="1371600"/>
              <a:ext cx="2895742" cy="400050"/>
            </a:xfrm>
            <a:prstGeom prst="rect">
              <a:avLst/>
            </a:prstGeom>
            <a:noFill/>
          </p:spPr>
          <p:txBody>
            <a:bodyPr>
              <a:spAutoFit/>
            </a:bodyPr>
            <a:lstStyle/>
            <a:p>
              <a:pPr algn="ctr" fontAlgn="auto">
                <a:spcBef>
                  <a:spcPts val="0"/>
                </a:spcBef>
                <a:spcAft>
                  <a:spcPts val="0"/>
                </a:spcAft>
                <a:defRPr/>
              </a:pPr>
              <a:r>
                <a:rPr lang="en-US" sz="2000" dirty="0">
                  <a:solidFill>
                    <a:schemeClr val="tx2">
                      <a:lumMod val="60000"/>
                      <a:lumOff val="40000"/>
                    </a:schemeClr>
                  </a:solidFill>
                  <a:latin typeface="+mn-lt"/>
                </a:rPr>
                <a:t>Typical broadband peer</a:t>
              </a:r>
            </a:p>
          </p:txBody>
        </p:sp>
        <p:sp>
          <p:nvSpPr>
            <p:cNvPr id="23" name="Rectangle 22"/>
            <p:cNvSpPr/>
            <p:nvPr/>
          </p:nvSpPr>
          <p:spPr>
            <a:xfrm>
              <a:off x="6934436" y="1752600"/>
              <a:ext cx="152407" cy="3505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a:xfrm>
              <a:off x="2133600" y="1752600"/>
              <a:ext cx="2895742" cy="3505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TextBox 26"/>
            <p:cNvSpPr txBox="1"/>
            <p:nvPr/>
          </p:nvSpPr>
          <p:spPr>
            <a:xfrm>
              <a:off x="5410361" y="1371600"/>
              <a:ext cx="3237072" cy="400050"/>
            </a:xfrm>
            <a:prstGeom prst="rect">
              <a:avLst/>
            </a:prstGeom>
            <a:noFill/>
          </p:spPr>
          <p:txBody>
            <a:bodyPr wrap="none">
              <a:spAutoFit/>
            </a:bodyPr>
            <a:lstStyle/>
            <a:p>
              <a:pPr fontAlgn="auto">
                <a:spcBef>
                  <a:spcPts val="0"/>
                </a:spcBef>
                <a:spcAft>
                  <a:spcPts val="0"/>
                </a:spcAft>
                <a:defRPr/>
              </a:pPr>
              <a:r>
                <a:rPr lang="en-US" sz="2000" dirty="0">
                  <a:solidFill>
                    <a:schemeClr val="tx2">
                      <a:lumMod val="60000"/>
                      <a:lumOff val="40000"/>
                    </a:schemeClr>
                  </a:solidFill>
                  <a:latin typeface="+mn-lt"/>
                </a:rPr>
                <a:t>Mean of all peers </a:t>
              </a:r>
              <a:r>
                <a:rPr lang="en-US" sz="2000" dirty="0">
                  <a:solidFill>
                    <a:schemeClr val="bg1">
                      <a:lumMod val="50000"/>
                    </a:schemeClr>
                  </a:solidFill>
                  <a:latin typeface="+mn-lt"/>
                </a:rPr>
                <a:t>(see paper)</a:t>
              </a:r>
            </a:p>
          </p:txBody>
        </p:sp>
      </p:grpSp>
      <p:sp>
        <p:nvSpPr>
          <p:cNvPr id="29701" name="Rectangle 2"/>
          <p:cNvSpPr>
            <a:spLocks noGrp="1" noChangeArrowheads="1"/>
          </p:cNvSpPr>
          <p:nvPr>
            <p:ph type="title"/>
          </p:nvPr>
        </p:nvSpPr>
        <p:spPr/>
        <p:txBody>
          <a:bodyPr/>
          <a:lstStyle/>
          <a:p>
            <a:pPr eaLnBrk="1" hangingPunct="1"/>
            <a:r>
              <a:rPr lang="en-US" smtClean="0"/>
              <a:t>Projected Scalability</a:t>
            </a:r>
          </a:p>
        </p:txBody>
      </p:sp>
      <p:graphicFrame>
        <p:nvGraphicFramePr>
          <p:cNvPr id="29699" name="Object 2"/>
          <p:cNvGraphicFramePr>
            <a:graphicFrameLocks noGrp="1" noChangeAspect="1"/>
          </p:cNvGraphicFramePr>
          <p:nvPr>
            <p:ph idx="1"/>
          </p:nvPr>
        </p:nvGraphicFramePr>
        <p:xfrm>
          <a:off x="304800" y="1600200"/>
          <a:ext cx="8485188" cy="4495800"/>
        </p:xfrm>
        <a:graphic>
          <a:graphicData uri="http://schemas.openxmlformats.org/presentationml/2006/ole">
            <p:oleObj spid="_x0000_s29699" r:id="rId4" imgW="8486367" imgH="4493141" progId="Excel.Chart.8">
              <p:embed/>
            </p:oleObj>
          </a:graphicData>
        </a:graphic>
      </p:graphicFrame>
      <p:cxnSp>
        <p:nvCxnSpPr>
          <p:cNvPr id="11" name="Straight Connector 10"/>
          <p:cNvCxnSpPr/>
          <p:nvPr/>
        </p:nvCxnSpPr>
        <p:spPr>
          <a:xfrm>
            <a:off x="1614488" y="2936875"/>
            <a:ext cx="6781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703" name="TextBox 12"/>
          <p:cNvSpPr txBox="1">
            <a:spLocks noChangeArrowheads="1"/>
          </p:cNvSpPr>
          <p:nvPr/>
        </p:nvSpPr>
        <p:spPr bwMode="auto">
          <a:xfrm>
            <a:off x="7567613" y="2479675"/>
            <a:ext cx="904875" cy="400050"/>
          </a:xfrm>
          <a:prstGeom prst="rect">
            <a:avLst/>
          </a:prstGeom>
          <a:noFill/>
          <a:ln w="9525">
            <a:noFill/>
            <a:miter lim="800000"/>
            <a:headEnd/>
            <a:tailEnd/>
          </a:ln>
        </p:spPr>
        <p:txBody>
          <a:bodyPr>
            <a:spAutoFit/>
          </a:bodyPr>
          <a:lstStyle/>
          <a:p>
            <a:pPr algn="r"/>
            <a:r>
              <a:rPr lang="en-US" sz="2000" b="1">
                <a:latin typeface="Calibri" pitchFamily="34" charset="0"/>
              </a:rPr>
              <a:t>Goal</a:t>
            </a:r>
          </a:p>
        </p:txBody>
      </p:sp>
      <p:sp>
        <p:nvSpPr>
          <p:cNvPr id="14" name="TextBox 13"/>
          <p:cNvSpPr txBox="1"/>
          <p:nvPr/>
        </p:nvSpPr>
        <p:spPr>
          <a:xfrm>
            <a:off x="7162800" y="4495800"/>
            <a:ext cx="1333500" cy="400050"/>
          </a:xfrm>
          <a:prstGeom prst="rect">
            <a:avLst/>
          </a:prstGeom>
          <a:noFill/>
        </p:spPr>
        <p:txBody>
          <a:bodyPr>
            <a:spAutoFit/>
          </a:bodyPr>
          <a:lstStyle/>
          <a:p>
            <a:pPr algn="r" fontAlgn="auto">
              <a:spcBef>
                <a:spcPts val="0"/>
              </a:spcBef>
              <a:spcAft>
                <a:spcPts val="0"/>
              </a:spcAft>
              <a:defRPr/>
            </a:pPr>
            <a:r>
              <a:rPr lang="en-US" sz="2000" b="1" dirty="0">
                <a:solidFill>
                  <a:schemeClr val="tx1">
                    <a:lumMod val="50000"/>
                    <a:lumOff val="50000"/>
                  </a:schemeClr>
                </a:solidFill>
                <a:latin typeface="+mn-lt"/>
              </a:rPr>
              <a:t>Projection</a:t>
            </a:r>
          </a:p>
        </p:txBody>
      </p:sp>
      <p:sp>
        <p:nvSpPr>
          <p:cNvPr id="19" name="Footer Placeholder 18"/>
          <p:cNvSpPr>
            <a:spLocks noGrp="1"/>
          </p:cNvSpPr>
          <p:nvPr>
            <p:ph type="ftr" sz="quarter" idx="10"/>
          </p:nvPr>
        </p:nvSpPr>
        <p:spPr/>
        <p:txBody>
          <a:bodyPr/>
          <a:lstStyle/>
          <a:p>
            <a:pPr>
              <a:defRPr/>
            </a:pPr>
            <a:r>
              <a:rPr lang="en-US"/>
              <a:t>Donnybrook | Jeffrey Pang (CMU) | SIGCOMM 2008</a:t>
            </a:r>
            <a:endParaRPr lang="en-US" dirty="0"/>
          </a:p>
        </p:txBody>
      </p:sp>
      <p:sp>
        <p:nvSpPr>
          <p:cNvPr id="16" name="Slide Number Placeholder 15"/>
          <p:cNvSpPr>
            <a:spLocks noGrp="1"/>
          </p:cNvSpPr>
          <p:nvPr>
            <p:ph type="sldNum" sz="quarter" idx="11"/>
          </p:nvPr>
        </p:nvSpPr>
        <p:spPr/>
        <p:txBody>
          <a:bodyPr/>
          <a:lstStyle/>
          <a:p>
            <a:pPr>
              <a:defRPr/>
            </a:pPr>
            <a:fld id="{B356D82B-C82C-47AD-8431-AC3EC5EAFE6E}" type="slidenum">
              <a:rPr lang="en-US"/>
              <a:pPr>
                <a:defRPr/>
              </a:pPr>
              <a:t>9</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3491</TotalTime>
  <Words>4703</Words>
  <Application>Microsoft Office PowerPoint</Application>
  <PresentationFormat>On-screen Show (4:3)</PresentationFormat>
  <Paragraphs>652</Paragraphs>
  <Slides>58</Slides>
  <Notes>44</Notes>
  <HiddenSlides>0</HiddenSlides>
  <MMClips>8</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1" baseType="lpstr">
      <vt:lpstr>Office Theme</vt:lpstr>
      <vt:lpstr>Microsoft Office Excel Chart</vt:lpstr>
      <vt:lpstr>Chart</vt:lpstr>
      <vt:lpstr>Donnybrook: Enabling Large-Scale, High-Speed, Peer-to-Peer Games</vt:lpstr>
      <vt:lpstr>High-Speed, Large-Scale, P2P: Pick 2</vt:lpstr>
      <vt:lpstr>Game Execution Model</vt:lpstr>
      <vt:lpstr>P2P</vt:lpstr>
      <vt:lpstr>High-Speed</vt:lpstr>
      <vt:lpstr>High-Speed</vt:lpstr>
      <vt:lpstr>Large-Scale</vt:lpstr>
      <vt:lpstr>Area-of-Interest (AOI) Filtering</vt:lpstr>
      <vt:lpstr>Projected Scalability</vt:lpstr>
      <vt:lpstr>Not Enough Bandwidth</vt:lpstr>
      <vt:lpstr>Talk Outline</vt:lpstr>
      <vt:lpstr>Smoothing Infrequent Updates</vt:lpstr>
      <vt:lpstr>Donnybrook: Interest Sets</vt:lpstr>
      <vt:lpstr>Donnybrook: Interest Sets</vt:lpstr>
      <vt:lpstr>Slide 15</vt:lpstr>
      <vt:lpstr>Slide 16</vt:lpstr>
      <vt:lpstr>Slide 17</vt:lpstr>
      <vt:lpstr>Slide 18</vt:lpstr>
      <vt:lpstr>Interest Set Evaluation</vt:lpstr>
      <vt:lpstr>User Study Results</vt:lpstr>
      <vt:lpstr>Projected Scalability</vt:lpstr>
      <vt:lpstr>Talk Outline</vt:lpstr>
      <vt:lpstr>Problem: Bandwidth Heterogeneity</vt:lpstr>
      <vt:lpstr>Bandwidth Distributions</vt:lpstr>
      <vt:lpstr>Problem: Interest Heterogeneity</vt:lpstr>
      <vt:lpstr>Why not Overlay Multicast?</vt:lpstr>
      <vt:lpstr>Donnybrook: Update Dissemination</vt:lpstr>
      <vt:lpstr>Donnybrook: Update Dissemination</vt:lpstr>
      <vt:lpstr>Donnybrook: Update Dissemination</vt:lpstr>
      <vt:lpstr>Update Dissemination Evaluation</vt:lpstr>
      <vt:lpstr>Evaluation Results</vt:lpstr>
      <vt:lpstr>Donnybrook Summary</vt:lpstr>
      <vt:lpstr>Questions?</vt:lpstr>
      <vt:lpstr>======= Clarification Slides =======</vt:lpstr>
      <vt:lpstr>Mitigating Cheating</vt:lpstr>
      <vt:lpstr>Pairwise Rapid Agreement</vt:lpstr>
      <vt:lpstr>Guidance</vt:lpstr>
      <vt:lpstr>Guidable AI</vt:lpstr>
      <vt:lpstr>Guidance Forwarding</vt:lpstr>
      <vt:lpstr>======= User Study Slides =======</vt:lpstr>
      <vt:lpstr>User Study Setup</vt:lpstr>
      <vt:lpstr>User Study Stats</vt:lpstr>
      <vt:lpstr>User Study: Total Stay Time</vt:lpstr>
      <vt:lpstr>User Study: Departure Time</vt:lpstr>
      <vt:lpstr>User Study: Preference</vt:lpstr>
      <vt:lpstr>Interest Sets: Fairness</vt:lpstr>
      <vt:lpstr>======= Game Stats Slides =======</vt:lpstr>
      <vt:lpstr>Subscriber Set Size</vt:lpstr>
      <vt:lpstr>======= Evaluation Slides =======</vt:lpstr>
      <vt:lpstr>Evaluation: Broadband Only</vt:lpstr>
      <vt:lpstr>Evaluation: Other BW Distributions</vt:lpstr>
      <vt:lpstr>Evaluation: Scale</vt:lpstr>
      <vt:lpstr>Evaluation: Guidance Staleness</vt:lpstr>
      <vt:lpstr>Evaluation: Subscriber Set Size</vt:lpstr>
      <vt:lpstr>Evaluation: Other Approaches</vt:lpstr>
      <vt:lpstr>Evaluation: Interest Set Size</vt:lpstr>
      <vt:lpstr>Evaluation: Forwarding Pool Capacity</vt:lpstr>
      <vt:lpstr>Evaluation: Forwarding Pool Demands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jeffpang</dc:creator>
  <cp:lastModifiedBy> </cp:lastModifiedBy>
  <cp:revision>445</cp:revision>
  <dcterms:created xsi:type="dcterms:W3CDTF">2008-07-28T23:29:08Z</dcterms:created>
  <dcterms:modified xsi:type="dcterms:W3CDTF">2011-02-22T15:25:12Z</dcterms:modified>
</cp:coreProperties>
</file>